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9"/>
  </p:notesMasterIdLst>
  <p:sldIdLst>
    <p:sldId id="257" r:id="rId2"/>
    <p:sldId id="272" r:id="rId3"/>
    <p:sldId id="386" r:id="rId4"/>
    <p:sldId id="384" r:id="rId5"/>
    <p:sldId id="395" r:id="rId6"/>
    <p:sldId id="331" r:id="rId7"/>
    <p:sldId id="332" r:id="rId8"/>
    <p:sldId id="333" r:id="rId9"/>
    <p:sldId id="398" r:id="rId10"/>
    <p:sldId id="383" r:id="rId11"/>
    <p:sldId id="385" r:id="rId12"/>
    <p:sldId id="402" r:id="rId13"/>
    <p:sldId id="387" r:id="rId14"/>
    <p:sldId id="388" r:id="rId15"/>
    <p:sldId id="389" r:id="rId16"/>
    <p:sldId id="391" r:id="rId17"/>
    <p:sldId id="396" r:id="rId18"/>
    <p:sldId id="397" r:id="rId19"/>
    <p:sldId id="390" r:id="rId20"/>
    <p:sldId id="392" r:id="rId21"/>
    <p:sldId id="399" r:id="rId22"/>
    <p:sldId id="401" r:id="rId23"/>
    <p:sldId id="400" r:id="rId24"/>
    <p:sldId id="393" r:id="rId25"/>
    <p:sldId id="394" r:id="rId26"/>
    <p:sldId id="403" r:id="rId27"/>
    <p:sldId id="265" r:id="rId28"/>
    <p:sldId id="407" r:id="rId29"/>
    <p:sldId id="408" r:id="rId30"/>
    <p:sldId id="404" r:id="rId31"/>
    <p:sldId id="405" r:id="rId32"/>
    <p:sldId id="406" r:id="rId33"/>
    <p:sldId id="409" r:id="rId34"/>
    <p:sldId id="410" r:id="rId35"/>
    <p:sldId id="411" r:id="rId36"/>
    <p:sldId id="313" r:id="rId37"/>
    <p:sldId id="330" r:id="rId38"/>
  </p:sldIdLst>
  <p:sldSz cx="12192000" cy="6858000"/>
  <p:notesSz cx="6858000" cy="9144000"/>
  <p:embeddedFontLst>
    <p:embeddedFont>
      <p:font typeface="Stolzl Bold"/>
      <p:bold r:id="rId40"/>
    </p:embeddedFont>
    <p:embeddedFont>
      <p:font typeface="Stolzl Book"/>
      <p:regular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68942" autoAdjust="0"/>
  </p:normalViewPr>
  <p:slideViewPr>
    <p:cSldViewPr snapToGrid="0" snapToObjects="1">
      <p:cViewPr varScale="1">
        <p:scale>
          <a:sx n="123" d="100"/>
          <a:sy n="123" d="100"/>
        </p:scale>
        <p:origin x="114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hana Banko" userId="fcf43c4d-2661-4a07-a5d6-51faf8c3da84" providerId="ADAL" clId="{3AE4D63F-C65C-4DA9-8715-076B24FDCB1C}"/>
    <pc:docChg chg="custSel modSld">
      <pc:chgData name="Tihana Banko" userId="fcf43c4d-2661-4a07-a5d6-51faf8c3da84" providerId="ADAL" clId="{3AE4D63F-C65C-4DA9-8715-076B24FDCB1C}" dt="2024-11-09T11:08:21.922" v="6" actId="478"/>
      <pc:docMkLst>
        <pc:docMk/>
      </pc:docMkLst>
      <pc:sldChg chg="modSp mod">
        <pc:chgData name="Tihana Banko" userId="fcf43c4d-2661-4a07-a5d6-51faf8c3da84" providerId="ADAL" clId="{3AE4D63F-C65C-4DA9-8715-076B24FDCB1C}" dt="2024-10-30T12:35:17.618" v="3" actId="20577"/>
        <pc:sldMkLst>
          <pc:docMk/>
          <pc:sldMk cId="1847328114" sldId="257"/>
        </pc:sldMkLst>
        <pc:spChg chg="mod">
          <ac:chgData name="Tihana Banko" userId="fcf43c4d-2661-4a07-a5d6-51faf8c3da84" providerId="ADAL" clId="{3AE4D63F-C65C-4DA9-8715-076B24FDCB1C}" dt="2024-10-30T12:35:17.618" v="3" actId="20577"/>
          <ac:spMkLst>
            <pc:docMk/>
            <pc:sldMk cId="1847328114" sldId="257"/>
            <ac:spMk id="2" creationId="{00000000-0000-0000-0000-000000000000}"/>
          </ac:spMkLst>
        </pc:spChg>
      </pc:sldChg>
      <pc:sldChg chg="delSp mod">
        <pc:chgData name="Tihana Banko" userId="fcf43c4d-2661-4a07-a5d6-51faf8c3da84" providerId="ADAL" clId="{3AE4D63F-C65C-4DA9-8715-076B24FDCB1C}" dt="2024-11-09T11:07:43.547" v="4" actId="478"/>
        <pc:sldMkLst>
          <pc:docMk/>
          <pc:sldMk cId="169357969" sldId="331"/>
        </pc:sldMkLst>
        <pc:spChg chg="del">
          <ac:chgData name="Tihana Banko" userId="fcf43c4d-2661-4a07-a5d6-51faf8c3da84" providerId="ADAL" clId="{3AE4D63F-C65C-4DA9-8715-076B24FDCB1C}" dt="2024-11-09T11:07:43.547" v="4" actId="478"/>
          <ac:spMkLst>
            <pc:docMk/>
            <pc:sldMk cId="169357969" sldId="331"/>
            <ac:spMk id="2" creationId="{1AE3DE8F-44A9-E55C-2808-E19FECFCCD3C}"/>
          </ac:spMkLst>
        </pc:spChg>
      </pc:sldChg>
      <pc:sldChg chg="addSp delSp modSp mod">
        <pc:chgData name="Tihana Banko" userId="fcf43c4d-2661-4a07-a5d6-51faf8c3da84" providerId="ADAL" clId="{3AE4D63F-C65C-4DA9-8715-076B24FDCB1C}" dt="2024-11-09T11:08:21.922" v="6" actId="478"/>
        <pc:sldMkLst>
          <pc:docMk/>
          <pc:sldMk cId="3398859618" sldId="404"/>
        </pc:sldMkLst>
        <pc:spChg chg="del">
          <ac:chgData name="Tihana Banko" userId="fcf43c4d-2661-4a07-a5d6-51faf8c3da84" providerId="ADAL" clId="{3AE4D63F-C65C-4DA9-8715-076B24FDCB1C}" dt="2024-11-09T11:08:17.295" v="5" actId="478"/>
          <ac:spMkLst>
            <pc:docMk/>
            <pc:sldMk cId="3398859618" sldId="404"/>
            <ac:spMk id="2" creationId="{589E6E50-536E-29CE-ACED-941CFEFC38E5}"/>
          </ac:spMkLst>
        </pc:spChg>
        <pc:spChg chg="add del mod">
          <ac:chgData name="Tihana Banko" userId="fcf43c4d-2661-4a07-a5d6-51faf8c3da84" providerId="ADAL" clId="{3AE4D63F-C65C-4DA9-8715-076B24FDCB1C}" dt="2024-11-09T11:08:21.922" v="6" actId="478"/>
          <ac:spMkLst>
            <pc:docMk/>
            <pc:sldMk cId="3398859618" sldId="404"/>
            <ac:spMk id="4" creationId="{63BAEFDD-4B83-1B1A-6DCD-31F4019DEFC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1C21E-1610-F840-997A-88EB307E0A1C}" type="datetimeFigureOut">
              <a:rPr lang="en-US" smtClean="0"/>
              <a:pPr/>
              <a:t>11/9/2024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C0C92-97E4-9540-AC90-F1BBF9189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343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582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600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599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164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013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284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958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860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8571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6416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8111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955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9653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0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3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5422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7678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912510-587E-0743-8BB6-FA03E27BCB0C}" type="datetimeFigureOut">
              <a:rPr lang="en-US" smtClean="0"/>
              <a:pPr/>
              <a:t>11/9/2024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830844-789E-4246-80A3-6F7B92FC0B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83086" y="728663"/>
            <a:ext cx="5170713" cy="1680429"/>
          </a:xfrm>
        </p:spPr>
        <p:txBody>
          <a:bodyPr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hr-HR" sz="4800" dirty="0">
                <a:solidFill>
                  <a:schemeClr val="bg1"/>
                </a:solidFill>
                <a:latin typeface="Stolzl Bold" panose="00000800000000000000" pitchFamily="50" charset="-18"/>
              </a:rPr>
              <a:t>Glavni naslov</a:t>
            </a:r>
            <a:br>
              <a:rPr lang="hr-HR" sz="4800" dirty="0">
                <a:solidFill>
                  <a:schemeClr val="bg1"/>
                </a:solidFill>
                <a:latin typeface="Stolzl Bold" panose="00000800000000000000" pitchFamily="50" charset="-18"/>
              </a:rPr>
            </a:br>
            <a:r>
              <a:rPr lang="hr-HR" sz="4800" dirty="0">
                <a:solidFill>
                  <a:schemeClr val="bg1"/>
                </a:solidFill>
                <a:latin typeface="Stolzl Book" panose="00000500000000000000" pitchFamily="50" charset="-18"/>
              </a:rPr>
              <a:t>Tekst</a:t>
            </a:r>
          </a:p>
        </p:txBody>
      </p:sp>
      <p:pic>
        <p:nvPicPr>
          <p:cNvPr id="8" name="Slika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74540"/>
            <a:ext cx="6183086" cy="59931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912510-587E-0743-8BB6-FA03E27BCB0C}" type="datetimeFigureOut">
              <a:rPr lang="en-US" smtClean="0"/>
              <a:pPr/>
              <a:t>11/9/2024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830844-789E-4246-80A3-6F7B92FC0B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8718" y="3904457"/>
            <a:ext cx="6022181" cy="2014537"/>
          </a:xfrm>
        </p:spPr>
        <p:txBody>
          <a:bodyPr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912510-587E-0743-8BB6-FA03E27BCB0C}" type="datetimeFigureOut">
              <a:rPr lang="en-US" smtClean="0"/>
              <a:pPr/>
              <a:t>11/9/2024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830844-789E-4246-80A3-6F7B92FC0B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32" y="6283318"/>
            <a:ext cx="1414604" cy="57468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4112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Slika 4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7290"/>
            <a:ext cx="8686800" cy="56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150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61" r:id="rId8"/>
    <p:sldLayoutId id="2147483662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scribd.com/document/266312924/Check-Your-English-Vocabulary-for-Computers-and-Information-Technology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notesSlide" Target="../notesSlides/notes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scribd.com/document/266312924/Check-Your-English-Vocabulary-for-Computers-and-Information-Technology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1.png"/><Relationship Id="rId4" Type="http://schemas.openxmlformats.org/officeDocument/2006/relationships/image" Target="../media/image21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pdfcoffee.com/qdownload/english-for-information-technology-2-10-pdf-free.html" TargetMode="External"/><Relationship Id="rId2" Type="http://schemas.openxmlformats.org/officeDocument/2006/relationships/hyperlink" Target="https://www.academia.edu/28436822/Infotech_english_for_computer_users_Students_Book_4th_Edit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cribd.com/document/266312924/Check-Your-English-Vocabulary-for-Computers-and-Information-Technology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0" y="2728300"/>
            <a:ext cx="4612404" cy="2014537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ENGLISH FOR IT</a:t>
            </a:r>
            <a:b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LO1 VOCABULARY</a:t>
            </a:r>
            <a:b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Application software – word processing, spreadsheets and databases</a:t>
            </a:r>
            <a:br>
              <a:rPr lang="hr-H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r-HR" sz="4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328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36823-BDDE-4810-5107-B438EF3A0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3200" b="1" i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Further practice on WORD PROCESSING VOCABULARY</a:t>
            </a:r>
            <a:endParaRPr lang="en-GB" sz="3200" b="1" i="1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Marks, </a:t>
            </a:r>
            <a:r>
              <a:rPr lang="hr-HR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Vocabulary</a:t>
            </a: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.6, 2.7, 2.8 (pp 34 -39) 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https://www.scribd.com/document/266312924/Check-Your-English-Vocabulary-for-Computers-and-Information-Technology</a:t>
            </a: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3076" name="Picture 4" descr="Homework">
            <a:extLst>
              <a:ext uri="{FF2B5EF4-FFF2-40B4-BE49-F238E27FC236}">
                <a16:creationId xmlns:a16="http://schemas.microsoft.com/office/drawing/2014/main" id="{76CEF3AE-9DF2-5DA8-4A2C-049B3ED02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092" y="223510"/>
            <a:ext cx="6471553" cy="194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008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C9206-3BAD-8A00-1461-FAF832107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Spreadsheets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35176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A5D7DA4-3F2E-5183-CACC-54F21073E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229" y="215476"/>
            <a:ext cx="7800975" cy="48101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858B41-8A5C-30F3-9991-5562FF3B21A6}"/>
              </a:ext>
            </a:extLst>
          </p:cNvPr>
          <p:cNvSpPr txBox="1"/>
          <p:nvPr/>
        </p:nvSpPr>
        <p:spPr>
          <a:xfrm>
            <a:off x="8917429" y="1766230"/>
            <a:ext cx="2839143" cy="267765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Spreadsheets are used in business for financial planning, to make calculations, to keep a record of the company’s account, stock inventory etc.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4194798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AA8B2-FFA4-18E9-52E7-1FBF30896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863"/>
            <a:ext cx="10515600" cy="1325563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chemeClr val="accent1"/>
                </a:solidFill>
              </a:rPr>
              <a:t>Unit 15- Spreadsheets and databases (pp73-76)</a:t>
            </a:r>
            <a:endParaRPr lang="hr-HR" sz="3200" dirty="0">
              <a:solidFill>
                <a:schemeClr val="accent1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6C1CF62-18F0-F2F8-2374-F3723236FF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495347" y="1048826"/>
            <a:ext cx="9201306" cy="4351338"/>
          </a:xfrm>
        </p:spPr>
      </p:pic>
      <p:pic>
        <p:nvPicPr>
          <p:cNvPr id="6" name="Spreadsheets">
            <a:hlinkClick r:id="" action="ppaction://media"/>
            <a:extLst>
              <a:ext uri="{FF2B5EF4-FFF2-40B4-BE49-F238E27FC236}">
                <a16:creationId xmlns:a16="http://schemas.microsoft.com/office/drawing/2014/main" id="{8707F629-DEBB-55C4-360A-3297DF4BA3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3092" y="5156483"/>
            <a:ext cx="487363" cy="4873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2DBF516-2B6D-0B6B-1897-2D75D5D0B512}"/>
              </a:ext>
            </a:extLst>
          </p:cNvPr>
          <p:cNvSpPr txBox="1"/>
          <p:nvPr/>
        </p:nvSpPr>
        <p:spPr>
          <a:xfrm>
            <a:off x="6454589" y="5471601"/>
            <a:ext cx="6051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i="1" dirty="0">
                <a:solidFill>
                  <a:schemeClr val="accent1"/>
                </a:solidFill>
              </a:rPr>
              <a:t>Listen and check your answers.</a:t>
            </a:r>
            <a:endParaRPr lang="hr-HR" sz="28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17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4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8AAE7-E530-C923-0213-BD9222B08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B0F16F-716C-98BA-ADDE-859A6FEEC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88" y="1825625"/>
            <a:ext cx="5101730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GB" dirty="0"/>
              <a:t>You can enter text, numbers and </a:t>
            </a:r>
            <a:r>
              <a:rPr lang="en-GB" b="1" dirty="0"/>
              <a:t>formulae. </a:t>
            </a:r>
          </a:p>
          <a:p>
            <a:pPr marL="0" indent="0">
              <a:buNone/>
            </a:pPr>
            <a:r>
              <a:rPr lang="en-GB" b="1" i="1" dirty="0">
                <a:solidFill>
                  <a:srgbClr val="FF0000"/>
                </a:solidFill>
              </a:rPr>
              <a:t>     </a:t>
            </a:r>
            <a:r>
              <a:rPr lang="en-GB" i="1" dirty="0">
                <a:solidFill>
                  <a:srgbClr val="FF0000"/>
                </a:solidFill>
              </a:rPr>
              <a:t>(sg. formula; pl. formulae)</a:t>
            </a:r>
          </a:p>
          <a:p>
            <a:pPr marL="0" indent="0">
              <a:buNone/>
            </a:pPr>
            <a:r>
              <a:rPr lang="en-GB" dirty="0"/>
              <a:t>2. The values of the </a:t>
            </a:r>
          </a:p>
          <a:p>
            <a:pPr marL="0" indent="0">
              <a:buNone/>
            </a:pPr>
            <a:r>
              <a:rPr lang="en-GB" dirty="0"/>
              <a:t>     spreadsheet are </a:t>
            </a:r>
          </a:p>
          <a:p>
            <a:pPr marL="0" indent="0">
              <a:buNone/>
            </a:pPr>
            <a:r>
              <a:rPr lang="en-GB" dirty="0"/>
              <a:t>     automatically calculated.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hr-HR" dirty="0"/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9E8C4853-811A-4094-F614-D10B7CE878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467" t="16143"/>
          <a:stretch/>
        </p:blipFill>
        <p:spPr>
          <a:xfrm>
            <a:off x="6450108" y="1948797"/>
            <a:ext cx="5437904" cy="41049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1484AE-DA16-C61A-E476-73395363CB68}"/>
              </a:ext>
            </a:extLst>
          </p:cNvPr>
          <p:cNvSpPr txBox="1"/>
          <p:nvPr/>
        </p:nvSpPr>
        <p:spPr>
          <a:xfrm>
            <a:off x="5741893" y="2649071"/>
            <a:ext cx="1156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/>
                </a:solidFill>
              </a:rPr>
              <a:t>ROW</a:t>
            </a:r>
            <a:endParaRPr lang="hr-HR" sz="2400" b="1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FF4D52-47C8-53EE-2F36-913995EB3FAD}"/>
              </a:ext>
            </a:extLst>
          </p:cNvPr>
          <p:cNvSpPr txBox="1"/>
          <p:nvPr/>
        </p:nvSpPr>
        <p:spPr>
          <a:xfrm>
            <a:off x="6786283" y="1593393"/>
            <a:ext cx="1577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/>
                </a:solidFill>
              </a:rPr>
              <a:t>COLUMN</a:t>
            </a:r>
            <a:endParaRPr lang="hr-HR" sz="2400" b="1" dirty="0">
              <a:solidFill>
                <a:schemeClr val="accent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4F541B-FCFF-4F2D-16F1-22E7D4357AAE}"/>
              </a:ext>
            </a:extLst>
          </p:cNvPr>
          <p:cNvSpPr txBox="1"/>
          <p:nvPr/>
        </p:nvSpPr>
        <p:spPr>
          <a:xfrm>
            <a:off x="9072285" y="1527324"/>
            <a:ext cx="1156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/>
                </a:solidFill>
              </a:rPr>
              <a:t>CELL</a:t>
            </a:r>
            <a:endParaRPr lang="hr-HR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483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24E85-77D0-1885-30AA-E450DC84F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379700"/>
            <a:ext cx="10515600" cy="1325563"/>
          </a:xfrm>
        </p:spPr>
        <p:txBody>
          <a:bodyPr>
            <a:noAutofit/>
          </a:bodyPr>
          <a:lstStyle/>
          <a:p>
            <a:r>
              <a:rPr lang="en-GB" sz="3200" i="1" dirty="0">
                <a:solidFill>
                  <a:schemeClr val="accent1"/>
                </a:solidFill>
              </a:rPr>
              <a:t>Decide if these sentences are true or false. </a:t>
            </a:r>
            <a:br>
              <a:rPr lang="en-GB" sz="3200" i="1" dirty="0">
                <a:solidFill>
                  <a:schemeClr val="accent1"/>
                </a:solidFill>
              </a:rPr>
            </a:br>
            <a:r>
              <a:rPr lang="en-GB" sz="3200" i="1" dirty="0">
                <a:solidFill>
                  <a:schemeClr val="accent1"/>
                </a:solidFill>
              </a:rPr>
              <a:t>Correct the false ones.</a:t>
            </a:r>
            <a:endParaRPr lang="hr-HR" sz="3200" i="1" dirty="0">
              <a:solidFill>
                <a:schemeClr val="accent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CB58DE-38AE-E4C2-1A3C-82DD8EBDD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05" y="2097149"/>
            <a:ext cx="11797048" cy="238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24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24E85-77D0-1885-30AA-E450DC84F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379700"/>
            <a:ext cx="10515600" cy="1325563"/>
          </a:xfrm>
        </p:spPr>
        <p:txBody>
          <a:bodyPr>
            <a:noAutofit/>
          </a:bodyPr>
          <a:lstStyle/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922246-B40F-882A-A8B9-93080322030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2867654" y="2593009"/>
            <a:ext cx="6456692" cy="2241783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028489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EF0CF-E4EA-C502-D703-BC598235B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38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Formula, formulae</a:t>
            </a:r>
            <a:endParaRPr lang="hr-HR" dirty="0">
              <a:solidFill>
                <a:schemeClr val="accent1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664123D-A116-EDF3-535D-33C0B5312CC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270" t="11164" r="12404" b="3904"/>
          <a:stretch>
            <a:fillRect/>
          </a:stretch>
        </p:blipFill>
        <p:spPr bwMode="auto">
          <a:xfrm>
            <a:off x="1707501" y="1143817"/>
            <a:ext cx="8472196" cy="523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17 Track 17">
            <a:hlinkClick r:id="" action="ppaction://media"/>
            <a:extLst>
              <a:ext uri="{FF2B5EF4-FFF2-40B4-BE49-F238E27FC236}">
                <a16:creationId xmlns:a16="http://schemas.microsoft.com/office/drawing/2014/main" id="{B3C6252A-2DAF-3882-F303-4754BE08B9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90653" y="37549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39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6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EF0CF-E4EA-C502-D703-BC598235B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845" y="412086"/>
            <a:ext cx="10515600" cy="1325563"/>
          </a:xfrm>
        </p:spPr>
        <p:txBody>
          <a:bodyPr>
            <a:normAutofit/>
          </a:bodyPr>
          <a:lstStyle/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B0F2609-0730-00C2-D69F-ED81FB6B96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000" t="14225" r="26279" b="78484"/>
          <a:stretch/>
        </p:blipFill>
        <p:spPr>
          <a:xfrm>
            <a:off x="1882516" y="2248677"/>
            <a:ext cx="5693940" cy="984380"/>
          </a:xfrm>
        </p:spPr>
      </p:pic>
    </p:spTree>
    <p:extLst>
      <p:ext uri="{BB962C8B-B14F-4D97-AF65-F5344CB8AC3E}">
        <p14:creationId xmlns:p14="http://schemas.microsoft.com/office/powerpoint/2010/main" val="8538443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24D038-B172-CFDB-6E6C-527050041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821" y="4104994"/>
            <a:ext cx="11382646" cy="2098754"/>
          </a:xfrm>
          <a:prstGeom prst="rect">
            <a:avLst/>
          </a:prstGeo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3F0D2968-1D3D-FC4B-231B-10CE9C7A8E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467" t="16143"/>
          <a:stretch/>
        </p:blipFill>
        <p:spPr>
          <a:xfrm>
            <a:off x="2953872" y="0"/>
            <a:ext cx="5437904" cy="410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578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AF9D1-20D8-E4B4-F29F-6BCD091C4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 this lesson, you will:</a:t>
            </a: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96DB8-FC02-575C-C163-C741F1192C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Study the basic features and applications of word processors</a:t>
            </a:r>
          </a:p>
          <a:p>
            <a:r>
              <a:rPr lang="en-GB" dirty="0"/>
              <a:t>Study the basic features and applications of spreadsheets</a:t>
            </a:r>
          </a:p>
          <a:p>
            <a:r>
              <a:rPr lang="en-GB" dirty="0"/>
              <a:t>Study the basic features and applications of databases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4513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24E85-77D0-1885-30AA-E450DC84F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379700"/>
            <a:ext cx="10515600" cy="1325563"/>
          </a:xfrm>
        </p:spPr>
        <p:txBody>
          <a:bodyPr>
            <a:noAutofit/>
          </a:bodyPr>
          <a:lstStyle/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C3E814-7846-F7EB-A675-1B10E620C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4073" y="2348267"/>
            <a:ext cx="5915254" cy="1080733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517936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03216-4160-2B99-B760-78AF2ADC7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>
                <a:solidFill>
                  <a:schemeClr val="accent1"/>
                </a:solidFill>
              </a:rPr>
              <a:t>Arithmetic operator symbols</a:t>
            </a:r>
            <a:endParaRPr lang="hr-HR" sz="3600" dirty="0">
              <a:solidFill>
                <a:schemeClr val="accent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6CA87E-4951-2ED3-D16E-8C3BF5D894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419" t="32381" r="30357" b="32245"/>
          <a:stretch/>
        </p:blipFill>
        <p:spPr>
          <a:xfrm>
            <a:off x="1554933" y="1690688"/>
            <a:ext cx="9082134" cy="390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055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C9275-13FC-D419-412D-BAC2C3297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i="1" dirty="0">
                <a:solidFill>
                  <a:schemeClr val="accent1"/>
                </a:solidFill>
              </a:rPr>
              <a:t>Can you read this formulae?</a:t>
            </a:r>
            <a:endParaRPr lang="hr-HR" sz="3600" i="1" dirty="0">
              <a:solidFill>
                <a:schemeClr val="accent1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BA657CD-9B98-6C47-3140-6A8CD5B5608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121" t="62161" r="17986" b="9157"/>
          <a:stretch>
            <a:fillRect/>
          </a:stretch>
        </p:blipFill>
        <p:spPr bwMode="auto">
          <a:xfrm>
            <a:off x="838200" y="2427023"/>
            <a:ext cx="10515600" cy="2327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053215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36823-BDDE-4810-5107-B438EF3A0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3200" b="1" i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Further practice on SPREADSHEETS VOCABULARY</a:t>
            </a:r>
            <a:endParaRPr lang="en-GB" sz="3200" b="1" i="1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Marks, </a:t>
            </a:r>
            <a:r>
              <a:rPr lang="hr-HR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Vocabulary</a:t>
            </a: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.11 (pp 42,43) 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https://www.scribd.com/document/266312924/Check-Your-English-Vocabulary-for-Computers-and-Information-Technology</a:t>
            </a: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3076" name="Picture 4" descr="Homework">
            <a:extLst>
              <a:ext uri="{FF2B5EF4-FFF2-40B4-BE49-F238E27FC236}">
                <a16:creationId xmlns:a16="http://schemas.microsoft.com/office/drawing/2014/main" id="{76CEF3AE-9DF2-5DA8-4A2C-049B3ED02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092" y="223510"/>
            <a:ext cx="6471553" cy="194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3562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CB89C-3AD0-FD94-370C-CF5F9CB7C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Databases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657950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05BB2D29-F32A-3C9D-8028-FDDECC195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66" y="394631"/>
            <a:ext cx="7568812" cy="528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9E740A-5E51-31CC-F85E-E954305C5BD3}"/>
              </a:ext>
            </a:extLst>
          </p:cNvPr>
          <p:cNvSpPr txBox="1"/>
          <p:nvPr/>
        </p:nvSpPr>
        <p:spPr>
          <a:xfrm>
            <a:off x="8117633" y="394631"/>
            <a:ext cx="3657601" cy="563231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Databases are used in business to keep records or mailing lists with names, addresses, phone numbers, salaries etc; to keep track of stock, sales, orders, bills; to store info about patients in hospitals; to keep records of students at college; to store data about a music collection, with artists names, song titles, video clips; to catalogue books in a library, or to record the books readers borrow.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34622124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60C6196-2C2A-3130-EADF-FB21EEF3D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70796" y="886359"/>
            <a:ext cx="9307138" cy="5085281"/>
          </a:xfrm>
        </p:spPr>
      </p:pic>
      <p:pic>
        <p:nvPicPr>
          <p:cNvPr id="6" name="19 Track 19">
            <a:hlinkClick r:id="" action="ppaction://media"/>
            <a:extLst>
              <a:ext uri="{FF2B5EF4-FFF2-40B4-BE49-F238E27FC236}">
                <a16:creationId xmlns:a16="http://schemas.microsoft.com/office/drawing/2014/main" id="{E3D1CB2F-1227-2803-0038-AC2BE48843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07500" y="87236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1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3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1354" t="34444" r="13750" b="5556"/>
          <a:stretch>
            <a:fillRect/>
          </a:stretch>
        </p:blipFill>
        <p:spPr bwMode="auto">
          <a:xfrm>
            <a:off x="838200" y="1010800"/>
            <a:ext cx="992042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000741" y="827851"/>
            <a:ext cx="1257300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sz="2000" b="1" dirty="0"/>
              <a:t>REPORT</a:t>
            </a:r>
            <a:endParaRPr lang="en-US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86529" y="5376576"/>
            <a:ext cx="1257300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sz="2000" b="1" dirty="0"/>
              <a:t>FORM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000741" y="5428888"/>
            <a:ext cx="1257300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sz="2000" b="1" dirty="0"/>
              <a:t>TABLE</a:t>
            </a:r>
            <a:endParaRPr lang="en-US" sz="200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B634FD-5520-EFA2-34E0-D85B8BEED46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1AE67-EDCB-BC54-B42F-9D8EDC0A2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i="1" dirty="0">
                <a:solidFill>
                  <a:schemeClr val="accent1"/>
                </a:solidFill>
              </a:rPr>
              <a:t>Complete the manual with these words: </a:t>
            </a:r>
            <a:br>
              <a:rPr lang="en-GB" sz="2800" i="1" dirty="0">
                <a:solidFill>
                  <a:schemeClr val="accent1"/>
                </a:solidFill>
              </a:rPr>
            </a:br>
            <a:r>
              <a:rPr lang="en-GB" sz="2400" dirty="0"/>
              <a:t>fields       form      objects        primary key       query the database</a:t>
            </a:r>
            <a:br>
              <a:rPr lang="en-GB" sz="2400" dirty="0"/>
            </a:br>
            <a:r>
              <a:rPr lang="en-GB" sz="2400" dirty="0"/>
              <a:t>         record     report        retrieve a record            unique</a:t>
            </a:r>
            <a:endParaRPr lang="hr-HR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1D4FD3-1DF4-848B-B1AB-219539FB2E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602" y="1801834"/>
            <a:ext cx="9661899" cy="429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1323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5A8C3DD-D3CB-2F1D-088E-8815919B61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000" t="55182" r="25675" b="34740"/>
          <a:stretch/>
        </p:blipFill>
        <p:spPr>
          <a:xfrm>
            <a:off x="2827175" y="2388636"/>
            <a:ext cx="7212329" cy="168089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40D3914-B085-D290-9EC4-582B0D968F25}"/>
              </a:ext>
            </a:extLst>
          </p:cNvPr>
          <p:cNvSpPr txBox="1">
            <a:spLocks/>
          </p:cNvSpPr>
          <p:nvPr/>
        </p:nvSpPr>
        <p:spPr>
          <a:xfrm>
            <a:off x="950167" y="766341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458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51654-D4F7-E578-18A7-A7210D30C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Discuss in pairs/ groups</a:t>
            </a: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307884-8279-6F2D-BE3C-44F0C78DAE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1. </a:t>
            </a:r>
            <a:r>
              <a:rPr lang="en-GB" b="1" dirty="0">
                <a:solidFill>
                  <a:schemeClr val="accent1"/>
                </a:solidFill>
              </a:rPr>
              <a:t>WORD PROCESSORS </a:t>
            </a:r>
            <a:r>
              <a:rPr lang="en-GB" dirty="0"/>
              <a:t>- What are they? Why are they used? Name some WP software. How often do you use it/ what for?</a:t>
            </a:r>
          </a:p>
          <a:p>
            <a:pPr marL="0" indent="0">
              <a:buNone/>
            </a:pPr>
            <a:r>
              <a:rPr lang="en-GB" dirty="0"/>
              <a:t>2. </a:t>
            </a:r>
            <a:r>
              <a:rPr lang="en-GB" b="1" dirty="0">
                <a:solidFill>
                  <a:schemeClr val="accent1"/>
                </a:solidFill>
              </a:rPr>
              <a:t>SPREADSHEETS</a:t>
            </a:r>
            <a:r>
              <a:rPr lang="en-GB" dirty="0"/>
              <a:t> - What are they? Why are they used? Name some spreadsheet software. How often do you use it/ what for?</a:t>
            </a:r>
          </a:p>
          <a:p>
            <a:pPr marL="0" indent="0">
              <a:buNone/>
            </a:pPr>
            <a:r>
              <a:rPr lang="en-GB" dirty="0"/>
              <a:t>3. </a:t>
            </a:r>
            <a:r>
              <a:rPr lang="en-GB" b="1" dirty="0">
                <a:solidFill>
                  <a:schemeClr val="accent1"/>
                </a:solidFill>
              </a:rPr>
              <a:t>DATABASES</a:t>
            </a:r>
            <a:r>
              <a:rPr lang="en-GB" dirty="0"/>
              <a:t> - What are they? Why are they used? Name some database software. Have you ever used it?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7141949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D8E7ADB-B9C0-1E32-A4E8-8CD9C1C64E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2433" y="233265"/>
            <a:ext cx="8742824" cy="6062908"/>
          </a:xfrm>
        </p:spPr>
      </p:pic>
    </p:spTree>
    <p:extLst>
      <p:ext uri="{BB962C8B-B14F-4D97-AF65-F5344CB8AC3E}">
        <p14:creationId xmlns:p14="http://schemas.microsoft.com/office/powerpoint/2010/main" val="33988596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75265E4-65CD-D9BF-86E8-EC9D379E29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15976"/>
            <a:ext cx="10515600" cy="2843256"/>
          </a:xfrm>
        </p:spPr>
      </p:pic>
    </p:spTree>
    <p:extLst>
      <p:ext uri="{BB962C8B-B14F-4D97-AF65-F5344CB8AC3E}">
        <p14:creationId xmlns:p14="http://schemas.microsoft.com/office/powerpoint/2010/main" val="10093895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4C29E3B-F7EE-033F-FEDE-3BA3A68066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6708" y="593983"/>
            <a:ext cx="11278584" cy="4873755"/>
          </a:xfrm>
        </p:spPr>
      </p:pic>
    </p:spTree>
    <p:extLst>
      <p:ext uri="{BB962C8B-B14F-4D97-AF65-F5344CB8AC3E}">
        <p14:creationId xmlns:p14="http://schemas.microsoft.com/office/powerpoint/2010/main" val="26858702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7854C5-D964-9753-B0DF-3BDFD026E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271" y="2026553"/>
            <a:ext cx="4375312" cy="31712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E16D24-DF85-8A36-EED5-0B4871F65D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976"/>
          <a:stretch/>
        </p:blipFill>
        <p:spPr>
          <a:xfrm>
            <a:off x="1335022" y="1723449"/>
            <a:ext cx="4375313" cy="377744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5C875E4-DDF3-1E9D-4BFE-928D7B780C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047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1A653-C174-DD23-424E-0C01532AB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i="1" dirty="0">
                <a:solidFill>
                  <a:schemeClr val="accent1"/>
                </a:solidFill>
              </a:rPr>
              <a:t>Create a database in small groups</a:t>
            </a:r>
            <a:endParaRPr lang="hr-HR" sz="3600" i="1" dirty="0">
              <a:solidFill>
                <a:schemeClr val="accent1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B1C65C6-5AB7-6348-681A-1C7CFB9AB2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9892" y="2174033"/>
            <a:ext cx="9032216" cy="2329989"/>
          </a:xfrm>
        </p:spPr>
      </p:pic>
    </p:spTree>
    <p:extLst>
      <p:ext uri="{BB962C8B-B14F-4D97-AF65-F5344CB8AC3E}">
        <p14:creationId xmlns:p14="http://schemas.microsoft.com/office/powerpoint/2010/main" val="39902445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7914AC8-1868-DF60-F365-BEED0A04A0F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l="23561" t="66187" r="50659" b="1983"/>
          <a:stretch/>
        </p:blipFill>
        <p:spPr bwMode="auto">
          <a:xfrm>
            <a:off x="6085159" y="1329611"/>
            <a:ext cx="5111839" cy="3550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E779A528-B89A-773A-AA9A-0C98219C48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23150" t="11813" r="51483" b="33887"/>
          <a:stretch/>
        </p:blipFill>
        <p:spPr bwMode="auto">
          <a:xfrm>
            <a:off x="798723" y="514722"/>
            <a:ext cx="4575710" cy="5509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00212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AF9D1-20D8-E4B4-F29F-6BCD091C4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Resources:</a:t>
            </a: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96DB8-FC02-575C-C163-C741F1192C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Remacha</a:t>
            </a:r>
            <a:r>
              <a:rPr lang="en-GB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Infotech – </a:t>
            </a:r>
            <a:r>
              <a:rPr lang="hr-HR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</a:t>
            </a:r>
            <a:r>
              <a:rPr lang="en-GB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</a:t>
            </a:r>
            <a:r>
              <a:rPr lang="en-GB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</a:t>
            </a:r>
            <a:r>
              <a:rPr lang="en-GB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(pp </a:t>
            </a:r>
            <a:r>
              <a:rPr lang="en-GB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68), Unit 15 (pp 73,75,76)</a:t>
            </a:r>
            <a:r>
              <a:rPr lang="en-GB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https://www.academia.edu/28436822/Infotech_english_for_computer_users_Students_Book_4th_Edition</a:t>
            </a:r>
            <a:endParaRPr lang="en-GB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Hill, English for Information Technology 2. Pearson Education ELS - </a:t>
            </a:r>
            <a:r>
              <a:rPr lang="hr-HR" sz="2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Unit</a:t>
            </a:r>
            <a:r>
              <a:rPr lang="hr-HR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hr-HR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GB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Administration </a:t>
            </a:r>
            <a:r>
              <a:rPr lang="hr-HR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</a:t>
            </a:r>
            <a:r>
              <a:rPr lang="en-GB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hr-HR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28-31)</a:t>
            </a:r>
            <a:r>
              <a:rPr lang="en-GB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https://pdfcoffee.com/qdownload/english-for-information-technology-2-10-pdf-free.html</a:t>
            </a:r>
            <a:endParaRPr lang="en-GB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Marks, </a:t>
            </a:r>
            <a:r>
              <a:rPr lang="hr-HR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Vocabulary</a:t>
            </a: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.6, 2.7, 2.8 (pp 34 -39); 2.11 (pp 42-43) 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https://www.scribd.com/document/266312924/Check-Your-English-Vocabulary-for-Computers-and-Information-Technology</a:t>
            </a: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i="1" dirty="0">
              <a:solidFill>
                <a:schemeClr val="accent1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2800" i="1" kern="100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b="0" i="0" dirty="0">
              <a:solidFill>
                <a:srgbClr val="1F1F1F"/>
              </a:solidFill>
              <a:effectLst/>
              <a:latin typeface="Cabi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7348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3086" y="1894114"/>
            <a:ext cx="5872065" cy="1680429"/>
          </a:xfrm>
        </p:spPr>
        <p:txBody>
          <a:bodyPr>
            <a:normAutofit/>
          </a:bodyPr>
          <a:lstStyle/>
          <a:p>
            <a:pPr algn="ctr"/>
            <a:r>
              <a:rPr lang="hr-HR" sz="4400" i="1"/>
              <a:t>#</a:t>
            </a:r>
            <a:r>
              <a:rPr lang="hr-HR" sz="4400" i="1" dirty="0"/>
              <a:t>neverstoplearning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652587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5158D-7BCE-BC58-98B0-2D2FB07C8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Word Processing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27054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4858B41-8A5C-30F3-9991-5562FF3B21A6}"/>
              </a:ext>
            </a:extLst>
          </p:cNvPr>
          <p:cNvSpPr txBox="1"/>
          <p:nvPr/>
        </p:nvSpPr>
        <p:spPr>
          <a:xfrm>
            <a:off x="8842784" y="428178"/>
            <a:ext cx="2839143" cy="563231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/>
              <a:t>A word processor </a:t>
            </a:r>
            <a:r>
              <a:rPr lang="en-GB" sz="2400" dirty="0"/>
              <a:t>is a computer program which manipulates text and produces documents suitable for printing.</a:t>
            </a:r>
          </a:p>
          <a:p>
            <a:r>
              <a:rPr lang="en-GB" sz="2400" dirty="0"/>
              <a:t>You can </a:t>
            </a:r>
            <a:r>
              <a:rPr lang="en-GB" sz="2400" b="1" dirty="0"/>
              <a:t>compose, edit, format and print </a:t>
            </a:r>
            <a:r>
              <a:rPr lang="en-GB" sz="2400" dirty="0"/>
              <a:t>any sort of printable material. It is mainly used to write memos, briefs, reports, seminars, academic papers and business letters.</a:t>
            </a:r>
            <a:endParaRPr lang="hr-HR" sz="2400" dirty="0"/>
          </a:p>
        </p:txBody>
      </p:sp>
      <p:pic>
        <p:nvPicPr>
          <p:cNvPr id="1026" name="Picture 2" descr="6 Best Free Online Word Processors for 2023">
            <a:extLst>
              <a:ext uri="{FF2B5EF4-FFF2-40B4-BE49-F238E27FC236}">
                <a16:creationId xmlns:a16="http://schemas.microsoft.com/office/drawing/2014/main" id="{43DB6443-94E1-FF13-69DA-355D1DA1D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73" y="177282"/>
            <a:ext cx="7987970" cy="532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748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401AD19-9229-2E31-BDAA-E290EDE241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912" t="15834" r="23462" b="21433"/>
          <a:stretch/>
        </p:blipFill>
        <p:spPr>
          <a:xfrm>
            <a:off x="367553" y="0"/>
            <a:ext cx="9668436" cy="6133412"/>
          </a:xfrm>
        </p:spPr>
      </p:pic>
    </p:spTree>
    <p:extLst>
      <p:ext uri="{BB962C8B-B14F-4D97-AF65-F5344CB8AC3E}">
        <p14:creationId xmlns:p14="http://schemas.microsoft.com/office/powerpoint/2010/main" val="169357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CA5A0AF-9A3D-A867-C0BB-E4BEC4FC1D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9647" y="1062318"/>
            <a:ext cx="11632706" cy="4356895"/>
          </a:xfrm>
        </p:spPr>
      </p:pic>
    </p:spTree>
    <p:extLst>
      <p:ext uri="{BB962C8B-B14F-4D97-AF65-F5344CB8AC3E}">
        <p14:creationId xmlns:p14="http://schemas.microsoft.com/office/powerpoint/2010/main" val="1617946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FFD7-65F3-CDF4-203E-C355E5B96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i="1" dirty="0">
                <a:solidFill>
                  <a:schemeClr val="accent1"/>
                </a:solidFill>
              </a:rPr>
              <a:t>Check your answers</a:t>
            </a:r>
            <a:endParaRPr lang="hr-HR" sz="4000" i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3CC7F3-A6A1-F87D-FD7B-267F284563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GB" dirty="0"/>
              <a:t>Toolbar; Formatting</a:t>
            </a:r>
          </a:p>
          <a:p>
            <a:pPr marL="514350" indent="-514350">
              <a:buAutoNum type="arabicPeriod"/>
            </a:pPr>
            <a:r>
              <a:rPr lang="en-GB" dirty="0"/>
              <a:t>Typeface</a:t>
            </a:r>
          </a:p>
          <a:p>
            <a:pPr marL="514350" indent="-514350">
              <a:buAutoNum type="arabicPeriod"/>
            </a:pPr>
            <a:r>
              <a:rPr lang="en-GB" dirty="0"/>
              <a:t>Bold; Italic</a:t>
            </a:r>
          </a:p>
          <a:p>
            <a:pPr marL="514350" indent="-514350">
              <a:buAutoNum type="arabicPeriod"/>
            </a:pPr>
            <a:r>
              <a:rPr lang="en-GB" dirty="0"/>
              <a:t>Indent</a:t>
            </a:r>
          </a:p>
          <a:p>
            <a:pPr marL="514350" indent="-514350">
              <a:buAutoNum type="arabicPeriod"/>
            </a:pPr>
            <a:r>
              <a:rPr lang="en-GB" dirty="0"/>
              <a:t>Header; Footer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53264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56C2E6-426D-70EB-511F-A39724AF95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051" t="15646" r="29057" b="14286"/>
          <a:stretch/>
        </p:blipFill>
        <p:spPr>
          <a:xfrm>
            <a:off x="5906279" y="1"/>
            <a:ext cx="6285721" cy="69022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5A6090D-604A-BDB6-2386-FA4BF7F3DAD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4489580" cy="1892883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GB" sz="4000" dirty="0">
                <a:solidFill>
                  <a:schemeClr val="accent1"/>
                </a:solidFill>
              </a:rPr>
              <a:t>Punctuation marks  and symbols </a:t>
            </a:r>
          </a:p>
          <a:p>
            <a:r>
              <a:rPr lang="en-GB" sz="4000" dirty="0">
                <a:solidFill>
                  <a:schemeClr val="accent1"/>
                </a:solidFill>
              </a:rPr>
              <a:t>used in </a:t>
            </a:r>
          </a:p>
          <a:p>
            <a:r>
              <a:rPr lang="en-GB" sz="4000" dirty="0">
                <a:solidFill>
                  <a:schemeClr val="accent1"/>
                </a:solidFill>
              </a:rPr>
              <a:t>word processing</a:t>
            </a:r>
            <a:endParaRPr lang="hr-HR" sz="4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530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lgebra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CF41AD"/>
      </a:accent1>
      <a:accent2>
        <a:srgbClr val="F7921D"/>
      </a:accent2>
      <a:accent3>
        <a:srgbClr val="E5E5E5"/>
      </a:accent3>
      <a:accent4>
        <a:srgbClr val="B71373"/>
      </a:accent4>
      <a:accent5>
        <a:srgbClr val="FF8529"/>
      </a:accent5>
      <a:accent6>
        <a:srgbClr val="E83773"/>
      </a:accent6>
      <a:hlink>
        <a:srgbClr val="414141"/>
      </a:hlink>
      <a:folHlink>
        <a:srgbClr val="C1316E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4410</TotalTime>
  <Words>637</Words>
  <Application>Microsoft Office PowerPoint</Application>
  <PresentationFormat>Widescreen</PresentationFormat>
  <Paragraphs>82</Paragraphs>
  <Slides>37</Slides>
  <Notes>6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Cabin</vt:lpstr>
      <vt:lpstr>Stolzl Bold</vt:lpstr>
      <vt:lpstr>Stolzl Book</vt:lpstr>
      <vt:lpstr>Calibri</vt:lpstr>
      <vt:lpstr>Arial</vt:lpstr>
      <vt:lpstr>Office Theme</vt:lpstr>
      <vt:lpstr> ENGLISH FOR IT LO1 VOCABULARY  Application software – word processing, spreadsheets and databases </vt:lpstr>
      <vt:lpstr>In this lesson, you will:</vt:lpstr>
      <vt:lpstr>Discuss in pairs/ groups</vt:lpstr>
      <vt:lpstr>Word Processing</vt:lpstr>
      <vt:lpstr>PowerPoint Presentation</vt:lpstr>
      <vt:lpstr>PowerPoint Presentation</vt:lpstr>
      <vt:lpstr>PowerPoint Presentation</vt:lpstr>
      <vt:lpstr>Check your answers</vt:lpstr>
      <vt:lpstr>PowerPoint Presentation</vt:lpstr>
      <vt:lpstr>PowerPoint Presentation</vt:lpstr>
      <vt:lpstr>Spreadsheets</vt:lpstr>
      <vt:lpstr>PowerPoint Presentation</vt:lpstr>
      <vt:lpstr>Unit 15- Spreadsheets and databases (pp73-76)</vt:lpstr>
      <vt:lpstr>Check your answers</vt:lpstr>
      <vt:lpstr>Decide if these sentences are true or false.  Correct the false ones.</vt:lpstr>
      <vt:lpstr>Check your answers</vt:lpstr>
      <vt:lpstr>Formula, formulae</vt:lpstr>
      <vt:lpstr>Check your answers</vt:lpstr>
      <vt:lpstr>PowerPoint Presentation</vt:lpstr>
      <vt:lpstr>Check your answers</vt:lpstr>
      <vt:lpstr>Arithmetic operator symbols</vt:lpstr>
      <vt:lpstr>Can you read this formulae?</vt:lpstr>
      <vt:lpstr>PowerPoint Presentation</vt:lpstr>
      <vt:lpstr>Databases</vt:lpstr>
      <vt:lpstr>PowerPoint Presentation</vt:lpstr>
      <vt:lpstr>PowerPoint Presentation</vt:lpstr>
      <vt:lpstr>PowerPoint Presentation</vt:lpstr>
      <vt:lpstr>Complete the manual with these words:  fields       form      objects        primary key       query the database          record     report        retrieve a record            unique</vt:lpstr>
      <vt:lpstr>PowerPoint Presentation</vt:lpstr>
      <vt:lpstr>PowerPoint Presentation</vt:lpstr>
      <vt:lpstr>PowerPoint Presentation</vt:lpstr>
      <vt:lpstr>PowerPoint Presentation</vt:lpstr>
      <vt:lpstr>Check your answers</vt:lpstr>
      <vt:lpstr>Create a database in small groups</vt:lpstr>
      <vt:lpstr>PowerPoint Presentation</vt:lpstr>
      <vt:lpstr>Resources:</vt:lpstr>
      <vt:lpstr>#neverstoplearning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zana mrsa</dc:creator>
  <cp:lastModifiedBy>Tihana Banko</cp:lastModifiedBy>
  <cp:revision>191</cp:revision>
  <dcterms:created xsi:type="dcterms:W3CDTF">2018-01-24T13:33:55Z</dcterms:created>
  <dcterms:modified xsi:type="dcterms:W3CDTF">2024-11-09T11:08:26Z</dcterms:modified>
</cp:coreProperties>
</file>