
<file path=[Content_Types].xml><?xml version="1.0" encoding="utf-8"?>
<Types xmlns="http://schemas.openxmlformats.org/package/2006/content-types">
  <Default Extension="emf" ContentType="image/x-emf"/>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24"/>
  </p:notesMasterIdLst>
  <p:sldIdLst>
    <p:sldId id="257" r:id="rId2"/>
    <p:sldId id="272" r:id="rId3"/>
    <p:sldId id="259" r:id="rId4"/>
    <p:sldId id="258" r:id="rId5"/>
    <p:sldId id="262" r:id="rId6"/>
    <p:sldId id="263" r:id="rId7"/>
    <p:sldId id="299" r:id="rId8"/>
    <p:sldId id="273" r:id="rId9"/>
    <p:sldId id="302" r:id="rId10"/>
    <p:sldId id="303" r:id="rId11"/>
    <p:sldId id="304" r:id="rId12"/>
    <p:sldId id="305" r:id="rId13"/>
    <p:sldId id="307" r:id="rId14"/>
    <p:sldId id="306" r:id="rId15"/>
    <p:sldId id="312" r:id="rId16"/>
    <p:sldId id="331" r:id="rId17"/>
    <p:sldId id="311" r:id="rId18"/>
    <p:sldId id="308" r:id="rId19"/>
    <p:sldId id="309" r:id="rId20"/>
    <p:sldId id="332" r:id="rId21"/>
    <p:sldId id="313" r:id="rId22"/>
    <p:sldId id="330" r:id="rId23"/>
  </p:sldIdLst>
  <p:sldSz cx="12192000" cy="6858000"/>
  <p:notesSz cx="6858000" cy="9144000"/>
  <p:embeddedFontLst>
    <p:embeddedFont>
      <p:font typeface="Stolzl Bold" panose="00000800000000000000" charset="-18"/>
      <p:bold r:id="rId25"/>
    </p:embeddedFont>
    <p:embeddedFont>
      <p:font typeface="Stolzl Book" panose="00000500000000000000" charset="-18"/>
      <p:regular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73D1E1-1D43-4D3C-992F-B3F5E69AFA86}" v="2" dt="2024-10-09T10:12:50.6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49281" autoAdjust="0"/>
  </p:normalViewPr>
  <p:slideViewPr>
    <p:cSldViewPr snapToGrid="0" snapToObjects="1">
      <p:cViewPr varScale="1">
        <p:scale>
          <a:sx n="62" d="100"/>
          <a:sy n="62" d="100"/>
        </p:scale>
        <p:origin x="243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ihana Banko" userId="fcf43c4d-2661-4a07-a5d6-51faf8c3da84" providerId="ADAL" clId="{DC73D1E1-1D43-4D3C-992F-B3F5E69AFA86}"/>
    <pc:docChg chg="custSel addSld modSld">
      <pc:chgData name="Tihana Banko" userId="fcf43c4d-2661-4a07-a5d6-51faf8c3da84" providerId="ADAL" clId="{DC73D1E1-1D43-4D3C-992F-B3F5E69AFA86}" dt="2024-10-09T10:13:30.983" v="128" actId="114"/>
      <pc:docMkLst>
        <pc:docMk/>
      </pc:docMkLst>
      <pc:sldChg chg="modSp mod">
        <pc:chgData name="Tihana Banko" userId="fcf43c4d-2661-4a07-a5d6-51faf8c3da84" providerId="ADAL" clId="{DC73D1E1-1D43-4D3C-992F-B3F5E69AFA86}" dt="2024-10-09T10:11:03.585" v="86" actId="20577"/>
        <pc:sldMkLst>
          <pc:docMk/>
          <pc:sldMk cId="1435452111" sldId="299"/>
        </pc:sldMkLst>
        <pc:spChg chg="mod">
          <ac:chgData name="Tihana Banko" userId="fcf43c4d-2661-4a07-a5d6-51faf8c3da84" providerId="ADAL" clId="{DC73D1E1-1D43-4D3C-992F-B3F5E69AFA86}" dt="2024-10-09T10:11:03.585" v="86" actId="20577"/>
          <ac:spMkLst>
            <pc:docMk/>
            <pc:sldMk cId="1435452111" sldId="299"/>
            <ac:spMk id="2" creationId="{2962F0C5-ED1B-445B-9143-AFB03BB0CECB}"/>
          </ac:spMkLst>
        </pc:spChg>
        <pc:picChg chg="mod">
          <ac:chgData name="Tihana Banko" userId="fcf43c4d-2661-4a07-a5d6-51faf8c3da84" providerId="ADAL" clId="{DC73D1E1-1D43-4D3C-992F-B3F5E69AFA86}" dt="2024-10-09T10:10:19.044" v="30" actId="1076"/>
          <ac:picMkLst>
            <pc:docMk/>
            <pc:sldMk cId="1435452111" sldId="299"/>
            <ac:picMk id="5" creationId="{3824CFAC-BC91-01AC-4AEF-D25F4144A228}"/>
          </ac:picMkLst>
        </pc:picChg>
      </pc:sldChg>
      <pc:sldChg chg="modSp mod">
        <pc:chgData name="Tihana Banko" userId="fcf43c4d-2661-4a07-a5d6-51faf8c3da84" providerId="ADAL" clId="{DC73D1E1-1D43-4D3C-992F-B3F5E69AFA86}" dt="2024-10-09T10:11:35.344" v="87"/>
        <pc:sldMkLst>
          <pc:docMk/>
          <pc:sldMk cId="540612582" sldId="302"/>
        </pc:sldMkLst>
        <pc:spChg chg="mod">
          <ac:chgData name="Tihana Banko" userId="fcf43c4d-2661-4a07-a5d6-51faf8c3da84" providerId="ADAL" clId="{DC73D1E1-1D43-4D3C-992F-B3F5E69AFA86}" dt="2024-10-09T10:11:35.344" v="87"/>
          <ac:spMkLst>
            <pc:docMk/>
            <pc:sldMk cId="540612582" sldId="302"/>
            <ac:spMk id="3" creationId="{635456C1-5A44-D133-7D35-8D8F1072946B}"/>
          </ac:spMkLst>
        </pc:spChg>
      </pc:sldChg>
      <pc:sldChg chg="delSp modSp mod delAnim">
        <pc:chgData name="Tihana Banko" userId="fcf43c4d-2661-4a07-a5d6-51faf8c3da84" providerId="ADAL" clId="{DC73D1E1-1D43-4D3C-992F-B3F5E69AFA86}" dt="2024-10-09T10:12:59.059" v="95" actId="1076"/>
        <pc:sldMkLst>
          <pc:docMk/>
          <pc:sldMk cId="2574125218" sldId="308"/>
        </pc:sldMkLst>
        <pc:spChg chg="del">
          <ac:chgData name="Tihana Banko" userId="fcf43c4d-2661-4a07-a5d6-51faf8c3da84" providerId="ADAL" clId="{DC73D1E1-1D43-4D3C-992F-B3F5E69AFA86}" dt="2024-10-09T10:12:31.228" v="88" actId="21"/>
          <ac:spMkLst>
            <pc:docMk/>
            <pc:sldMk cId="2574125218" sldId="308"/>
            <ac:spMk id="8" creationId="{F733FA33-7515-1AD6-1D43-853E66F5BCB1}"/>
          </ac:spMkLst>
        </pc:spChg>
        <pc:picChg chg="mod">
          <ac:chgData name="Tihana Banko" userId="fcf43c4d-2661-4a07-a5d6-51faf8c3da84" providerId="ADAL" clId="{DC73D1E1-1D43-4D3C-992F-B3F5E69AFA86}" dt="2024-10-09T10:12:59.059" v="95" actId="1076"/>
          <ac:picMkLst>
            <pc:docMk/>
            <pc:sldMk cId="2574125218" sldId="308"/>
            <ac:picMk id="5" creationId="{F3E9900A-CBBA-0407-746A-9F13C93F663C}"/>
          </ac:picMkLst>
        </pc:picChg>
      </pc:sldChg>
      <pc:sldChg chg="delSp modSp mod delAnim">
        <pc:chgData name="Tihana Banko" userId="fcf43c4d-2661-4a07-a5d6-51faf8c3da84" providerId="ADAL" clId="{DC73D1E1-1D43-4D3C-992F-B3F5E69AFA86}" dt="2024-10-09T10:13:01.735" v="96" actId="1076"/>
        <pc:sldMkLst>
          <pc:docMk/>
          <pc:sldMk cId="622684917" sldId="309"/>
        </pc:sldMkLst>
        <pc:spChg chg="del">
          <ac:chgData name="Tihana Banko" userId="fcf43c4d-2661-4a07-a5d6-51faf8c3da84" providerId="ADAL" clId="{DC73D1E1-1D43-4D3C-992F-B3F5E69AFA86}" dt="2024-10-09T10:12:46.767" v="91" actId="21"/>
          <ac:spMkLst>
            <pc:docMk/>
            <pc:sldMk cId="622684917" sldId="309"/>
            <ac:spMk id="6" creationId="{FE71AE87-1452-20CA-F499-69908EA63AD0}"/>
          </ac:spMkLst>
        </pc:spChg>
        <pc:picChg chg="mod">
          <ac:chgData name="Tihana Banko" userId="fcf43c4d-2661-4a07-a5d6-51faf8c3da84" providerId="ADAL" clId="{DC73D1E1-1D43-4D3C-992F-B3F5E69AFA86}" dt="2024-10-09T10:13:01.735" v="96" actId="1076"/>
          <ac:picMkLst>
            <pc:docMk/>
            <pc:sldMk cId="622684917" sldId="309"/>
            <ac:picMk id="5" creationId="{8731552E-A753-CB5D-7E3C-E93E1F02B906}"/>
          </ac:picMkLst>
        </pc:picChg>
      </pc:sldChg>
      <pc:sldChg chg="addSp delSp modSp new mod">
        <pc:chgData name="Tihana Banko" userId="fcf43c4d-2661-4a07-a5d6-51faf8c3da84" providerId="ADAL" clId="{DC73D1E1-1D43-4D3C-992F-B3F5E69AFA86}" dt="2024-10-09T10:13:30.983" v="128" actId="114"/>
        <pc:sldMkLst>
          <pc:docMk/>
          <pc:sldMk cId="31167502" sldId="332"/>
        </pc:sldMkLst>
        <pc:spChg chg="mod">
          <ac:chgData name="Tihana Banko" userId="fcf43c4d-2661-4a07-a5d6-51faf8c3da84" providerId="ADAL" clId="{DC73D1E1-1D43-4D3C-992F-B3F5E69AFA86}" dt="2024-10-09T10:13:30.983" v="128" actId="114"/>
          <ac:spMkLst>
            <pc:docMk/>
            <pc:sldMk cId="31167502" sldId="332"/>
            <ac:spMk id="2" creationId="{ABCA8383-A9EB-1F34-1EA1-A46F8B46D0B8}"/>
          </ac:spMkLst>
        </pc:spChg>
        <pc:spChg chg="del">
          <ac:chgData name="Tihana Banko" userId="fcf43c4d-2661-4a07-a5d6-51faf8c3da84" providerId="ADAL" clId="{DC73D1E1-1D43-4D3C-992F-B3F5E69AFA86}" dt="2024-10-09T10:12:38.867" v="90"/>
          <ac:spMkLst>
            <pc:docMk/>
            <pc:sldMk cId="31167502" sldId="332"/>
            <ac:spMk id="3" creationId="{288EC091-6C9F-AED4-FE34-917EC0886292}"/>
          </ac:spMkLst>
        </pc:spChg>
        <pc:picChg chg="add mod">
          <ac:chgData name="Tihana Banko" userId="fcf43c4d-2661-4a07-a5d6-51faf8c3da84" providerId="ADAL" clId="{DC73D1E1-1D43-4D3C-992F-B3F5E69AFA86}" dt="2024-10-09T10:13:07.970" v="99" actId="1076"/>
          <ac:picMkLst>
            <pc:docMk/>
            <pc:sldMk cId="31167502" sldId="332"/>
            <ac:picMk id="4" creationId="{5B0F0841-4267-B94B-025F-1ADB9BA19244}"/>
          </ac:picMkLst>
        </pc:picChg>
        <pc:picChg chg="add mod">
          <ac:chgData name="Tihana Banko" userId="fcf43c4d-2661-4a07-a5d6-51faf8c3da84" providerId="ADAL" clId="{DC73D1E1-1D43-4D3C-992F-B3F5E69AFA86}" dt="2024-10-09T10:13:15.223" v="102" actId="14100"/>
          <ac:picMkLst>
            <pc:docMk/>
            <pc:sldMk cId="31167502" sldId="332"/>
            <ac:picMk id="5" creationId="{13A97BE9-0B3F-257A-9E18-00C212239E7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81C21E-1610-F840-997A-88EB307E0A1C}" type="datetimeFigureOut">
              <a:rPr lang="en-US" smtClean="0"/>
              <a:pPr/>
              <a:t>10/9/2024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DC0C92-97E4-9540-AC90-F1BBF91896C7}" type="slidenum">
              <a:rPr lang="en-US" smtClean="0"/>
              <a:pPr/>
              <a:t>‹#›</a:t>
            </a:fld>
            <a:endParaRPr lang="en-US"/>
          </a:p>
        </p:txBody>
      </p:sp>
    </p:spTree>
    <p:extLst>
      <p:ext uri="{BB962C8B-B14F-4D97-AF65-F5344CB8AC3E}">
        <p14:creationId xmlns:p14="http://schemas.microsoft.com/office/powerpoint/2010/main" val="984343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5"/>
          </p:nvPr>
        </p:nvSpPr>
        <p:spPr/>
        <p:txBody>
          <a:bodyPr/>
          <a:lstStyle/>
          <a:p>
            <a:fld id="{8EDC0C92-97E4-9540-AC90-F1BBF91896C7}" type="slidenum">
              <a:rPr lang="en-US" smtClean="0"/>
              <a:pPr/>
              <a:t>2</a:t>
            </a:fld>
            <a:endParaRPr lang="en-US"/>
          </a:p>
        </p:txBody>
      </p:sp>
    </p:spTree>
    <p:extLst>
      <p:ext uri="{BB962C8B-B14F-4D97-AF65-F5344CB8AC3E}">
        <p14:creationId xmlns:p14="http://schemas.microsoft.com/office/powerpoint/2010/main" val="1356582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5"/>
          </p:nvPr>
        </p:nvSpPr>
        <p:spPr/>
        <p:txBody>
          <a:bodyPr/>
          <a:lstStyle/>
          <a:p>
            <a:fld id="{8EDC0C92-97E4-9540-AC90-F1BBF91896C7}" type="slidenum">
              <a:rPr lang="en-US" smtClean="0"/>
              <a:pPr/>
              <a:t>4</a:t>
            </a:fld>
            <a:endParaRPr lang="en-US"/>
          </a:p>
        </p:txBody>
      </p:sp>
    </p:spTree>
    <p:extLst>
      <p:ext uri="{BB962C8B-B14F-4D97-AF65-F5344CB8AC3E}">
        <p14:creationId xmlns:p14="http://schemas.microsoft.com/office/powerpoint/2010/main" val="180380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5"/>
          </p:nvPr>
        </p:nvSpPr>
        <p:spPr/>
        <p:txBody>
          <a:bodyPr/>
          <a:lstStyle/>
          <a:p>
            <a:fld id="{8EDC0C92-97E4-9540-AC90-F1BBF91896C7}" type="slidenum">
              <a:rPr lang="en-US" smtClean="0"/>
              <a:pPr/>
              <a:t>7</a:t>
            </a:fld>
            <a:endParaRPr lang="en-US"/>
          </a:p>
        </p:txBody>
      </p:sp>
    </p:spTree>
    <p:extLst>
      <p:ext uri="{BB962C8B-B14F-4D97-AF65-F5344CB8AC3E}">
        <p14:creationId xmlns:p14="http://schemas.microsoft.com/office/powerpoint/2010/main" val="856196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….as you can see on the diagram a PC system consists of two parts</a:t>
            </a:r>
            <a:r>
              <a:rPr lang="en-GB" b="1" dirty="0"/>
              <a:t> software </a:t>
            </a:r>
            <a:r>
              <a:rPr lang="en-GB" dirty="0"/>
              <a:t>and</a:t>
            </a:r>
            <a:r>
              <a:rPr lang="en-GB" b="1" dirty="0">
                <a:solidFill>
                  <a:schemeClr val="accent1"/>
                </a:solidFill>
              </a:rPr>
              <a:t> hardware. </a:t>
            </a:r>
            <a:r>
              <a:rPr lang="en-GB" b="0" dirty="0">
                <a:solidFill>
                  <a:schemeClr val="accent1"/>
                </a:solidFill>
              </a:rPr>
              <a:t>So</a:t>
            </a:r>
            <a:r>
              <a:rPr lang="en-GB" dirty="0"/>
              <a:t>ftware is the programs that enable a computer to perform a specific task this includes the operating system and application software such as a graphics package and the web browser. Hardware is any electronic or mechanical part. The basic structure of a computer system is made up of three main hardware sections: one </a:t>
            </a:r>
            <a:r>
              <a:rPr lang="en-GB" b="1" dirty="0"/>
              <a:t>the central processing unit or CPU, </a:t>
            </a:r>
            <a:r>
              <a:rPr lang="en-GB" b="0" dirty="0"/>
              <a:t>two is </a:t>
            </a:r>
            <a:r>
              <a:rPr lang="en-GB" dirty="0"/>
              <a:t>the</a:t>
            </a:r>
            <a:r>
              <a:rPr lang="en-GB" b="1" dirty="0"/>
              <a:t> main memory </a:t>
            </a:r>
            <a:r>
              <a:rPr lang="en-GB" dirty="0"/>
              <a:t>and three </a:t>
            </a:r>
            <a:r>
              <a:rPr lang="en-GB" b="1" dirty="0"/>
              <a:t>the peripherals. </a:t>
            </a:r>
            <a:r>
              <a:rPr lang="en-GB" b="0" dirty="0"/>
              <a:t>T</a:t>
            </a:r>
            <a:r>
              <a:rPr lang="en-GB" dirty="0"/>
              <a:t>he CPU is a processor chip which executes program instructions and coordinates the activities of all the other components in order to improve the computer's performance. The user can add expansion cards for video sound and networking. The main memory holds the instructions and the data which are currently being processed by the CPU. This internal memory is made up of </a:t>
            </a:r>
            <a:r>
              <a:rPr lang="en-GB" b="1" dirty="0"/>
              <a:t>ROM </a:t>
            </a:r>
            <a:r>
              <a:rPr lang="en-GB" dirty="0"/>
              <a:t>and </a:t>
            </a:r>
            <a:r>
              <a:rPr lang="en-GB" b="1" dirty="0"/>
              <a:t>RAM</a:t>
            </a:r>
            <a:r>
              <a:rPr lang="en-GB" dirty="0"/>
              <a:t> chips. RAM or random access memory is volatile so it loses the stored the data when the electricity or power is turned off. ROM  or read only memory is non-volatile. The peripherals are the physical units attached to the computer. They include </a:t>
            </a:r>
            <a:r>
              <a:rPr lang="en-GB" b="1" dirty="0"/>
              <a:t>input, output</a:t>
            </a:r>
            <a:r>
              <a:rPr lang="en-GB" dirty="0"/>
              <a:t> and </a:t>
            </a:r>
            <a:r>
              <a:rPr lang="en-GB" b="1" dirty="0"/>
              <a:t>storage devices. </a:t>
            </a:r>
            <a:r>
              <a:rPr lang="en-GB" b="0" dirty="0"/>
              <a:t>I</a:t>
            </a:r>
            <a:r>
              <a:rPr lang="en-GB" dirty="0"/>
              <a:t>nput devices, for example, are </a:t>
            </a:r>
            <a:r>
              <a:rPr lang="en-GB" b="1" dirty="0"/>
              <a:t>keyboard</a:t>
            </a:r>
            <a:r>
              <a:rPr lang="en-GB" dirty="0"/>
              <a:t> and </a:t>
            </a:r>
            <a:r>
              <a:rPr lang="en-GB" b="1" dirty="0"/>
              <a:t>the mouse </a:t>
            </a:r>
            <a:r>
              <a:rPr lang="en-GB" dirty="0"/>
              <a:t>and they enable us to present information to the computer. Output devices allow us to extract the results from the computer. For instance, we can see the output on </a:t>
            </a:r>
            <a:r>
              <a:rPr lang="en-GB" b="1" dirty="0"/>
              <a:t>the monitor </a:t>
            </a:r>
            <a:r>
              <a:rPr lang="en-GB" dirty="0"/>
              <a:t>or in printed form. Storage devices are used to store information permanently, for example we use </a:t>
            </a:r>
            <a:r>
              <a:rPr lang="en-GB" b="1" dirty="0"/>
              <a:t>hard disks </a:t>
            </a:r>
            <a:r>
              <a:rPr lang="en-GB" dirty="0"/>
              <a:t>DVD or flash drives to store large amounts of information</a:t>
            </a:r>
            <a:endParaRPr lang="hr-HR" dirty="0"/>
          </a:p>
        </p:txBody>
      </p:sp>
      <p:sp>
        <p:nvSpPr>
          <p:cNvPr id="4" name="Slide Number Placeholder 3"/>
          <p:cNvSpPr>
            <a:spLocks noGrp="1"/>
          </p:cNvSpPr>
          <p:nvPr>
            <p:ph type="sldNum" sz="quarter" idx="5"/>
          </p:nvPr>
        </p:nvSpPr>
        <p:spPr/>
        <p:txBody>
          <a:bodyPr/>
          <a:lstStyle/>
          <a:p>
            <a:fld id="{8EDC0C92-97E4-9540-AC90-F1BBF91896C7}" type="slidenum">
              <a:rPr lang="en-US" smtClean="0"/>
              <a:pPr/>
              <a:t>14</a:t>
            </a:fld>
            <a:endParaRPr lang="en-US"/>
          </a:p>
        </p:txBody>
      </p:sp>
    </p:spTree>
    <p:extLst>
      <p:ext uri="{BB962C8B-B14F-4D97-AF65-F5344CB8AC3E}">
        <p14:creationId xmlns:p14="http://schemas.microsoft.com/office/powerpoint/2010/main" val="620886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12958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860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278571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2364169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081119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7955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19653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920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31934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45422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57678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838200" y="6356350"/>
            <a:ext cx="2743200" cy="365125"/>
          </a:xfrm>
          <a:prstGeom prst="rect">
            <a:avLst/>
          </a:prstGeom>
        </p:spPr>
        <p:txBody>
          <a:bodyPr/>
          <a:lstStyle/>
          <a:p>
            <a:fld id="{30912510-587E-0743-8BB6-FA03E27BCB0C}" type="datetimeFigureOut">
              <a:rPr lang="en-US" smtClean="0"/>
              <a:pPr/>
              <a:t>10/9/2024</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D830844-789E-4246-80A3-6F7B92FC0B15}" type="slidenum">
              <a:rPr lang="en-US" smtClean="0"/>
              <a:pPr/>
              <a:t>‹#›</a:t>
            </a:fld>
            <a:endParaRPr lang="en-US"/>
          </a:p>
        </p:txBody>
      </p:sp>
      <p:sp>
        <p:nvSpPr>
          <p:cNvPr id="6" name="Rectangle 5"/>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6183086" y="728663"/>
            <a:ext cx="5170713" cy="1680429"/>
          </a:xfrm>
        </p:spPr>
        <p:txBody>
          <a:bodyPr>
            <a:normAutofit/>
          </a:bodyPr>
          <a:lstStyle>
            <a:lvl1pPr>
              <a:defRPr sz="5400">
                <a:solidFill>
                  <a:schemeClr val="bg1"/>
                </a:solidFill>
              </a:defRPr>
            </a:lvl1pPr>
          </a:lstStyle>
          <a:p>
            <a:r>
              <a:rPr lang="hr-HR" sz="4800" dirty="0">
                <a:solidFill>
                  <a:schemeClr val="bg1"/>
                </a:solidFill>
                <a:latin typeface="Stolzl Bold" panose="00000800000000000000" pitchFamily="50" charset="-18"/>
              </a:rPr>
              <a:t>Glavni naslov</a:t>
            </a:r>
            <a:br>
              <a:rPr lang="hr-HR" sz="4800" dirty="0">
                <a:solidFill>
                  <a:schemeClr val="bg1"/>
                </a:solidFill>
                <a:latin typeface="Stolzl Bold" panose="00000800000000000000" pitchFamily="50" charset="-18"/>
              </a:rPr>
            </a:br>
            <a:r>
              <a:rPr lang="hr-HR" sz="4800" dirty="0">
                <a:solidFill>
                  <a:schemeClr val="bg1"/>
                </a:solidFill>
                <a:latin typeface="Stolzl Book" panose="00000500000000000000" pitchFamily="50" charset="-18"/>
              </a:rPr>
              <a:t>Tekst</a:t>
            </a:r>
          </a:p>
        </p:txBody>
      </p:sp>
      <p:pic>
        <p:nvPicPr>
          <p:cNvPr id="8" name="Slika 7"/>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874540"/>
            <a:ext cx="6183086" cy="5993188"/>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838200" y="6356350"/>
            <a:ext cx="2743200" cy="365125"/>
          </a:xfrm>
          <a:prstGeom prst="rect">
            <a:avLst/>
          </a:prstGeom>
        </p:spPr>
        <p:txBody>
          <a:bodyPr/>
          <a:lstStyle/>
          <a:p>
            <a:fld id="{30912510-587E-0743-8BB6-FA03E27BCB0C}" type="datetimeFigureOut">
              <a:rPr lang="en-US" smtClean="0"/>
              <a:pPr/>
              <a:t>10/9/2024</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D830844-789E-4246-80A3-6F7B92FC0B15}" type="slidenum">
              <a:rPr lang="en-US" smtClean="0"/>
              <a:pPr/>
              <a:t>‹#›</a:t>
            </a:fld>
            <a:endParaRPr lang="en-US"/>
          </a:p>
        </p:txBody>
      </p:sp>
      <p:sp>
        <p:nvSpPr>
          <p:cNvPr id="6" name="Rectangle 5"/>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178718" y="3904457"/>
            <a:ext cx="6022181" cy="2014537"/>
          </a:xfrm>
        </p:spPr>
        <p:txBody>
          <a:bodyPr>
            <a:normAutofit/>
          </a:bodyPr>
          <a:lstStyle>
            <a:lvl1pPr>
              <a:defRPr sz="5400">
                <a:solidFill>
                  <a:schemeClr val="bg1"/>
                </a:solidFill>
              </a:defRPr>
            </a:lvl1pPr>
          </a:lstStyle>
          <a:p>
            <a:r>
              <a:rPr lang="en-US" dirty="0"/>
              <a:t>Click to edit Master 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838200" y="6356350"/>
            <a:ext cx="2743200" cy="365125"/>
          </a:xfrm>
          <a:prstGeom prst="rect">
            <a:avLst/>
          </a:prstGeom>
        </p:spPr>
        <p:txBody>
          <a:bodyPr/>
          <a:lstStyle/>
          <a:p>
            <a:fld id="{30912510-587E-0743-8BB6-FA03E27BCB0C}" type="datetimeFigureOut">
              <a:rPr lang="en-US" smtClean="0"/>
              <a:pPr/>
              <a:t>10/9/2024</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D830844-789E-4246-80A3-6F7B92FC0B15}" type="slidenum">
              <a:rPr lang="en-US" smtClean="0"/>
              <a:pPr/>
              <a:t>‹#›</a:t>
            </a:fld>
            <a:endParaRPr lang="en-US"/>
          </a:p>
        </p:txBody>
      </p:sp>
      <p:sp>
        <p:nvSpPr>
          <p:cNvPr id="6" name="Rectangle 5"/>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632" y="6283318"/>
            <a:ext cx="1414604" cy="574682"/>
          </a:xfrm>
          <a:prstGeom prst="rect">
            <a:avLst/>
          </a:prstGeom>
        </p:spPr>
      </p:pic>
      <p:sp>
        <p:nvSpPr>
          <p:cNvPr id="9" name="Title 1"/>
          <p:cNvSpPr>
            <a:spLocks noGrp="1"/>
          </p:cNvSpPr>
          <p:nvPr>
            <p:ph type="title"/>
          </p:nvPr>
        </p:nvSpPr>
        <p:spPr>
          <a:xfrm>
            <a:off x="839788" y="457200"/>
            <a:ext cx="3932237" cy="1600200"/>
          </a:xfrm>
        </p:spPr>
        <p:txBody>
          <a:bodyPr anchor="b"/>
          <a:lstStyle>
            <a:lvl1pPr>
              <a:defRPr sz="3200">
                <a:solidFill>
                  <a:schemeClr val="bg1"/>
                </a:solidFill>
              </a:defRPr>
            </a:lvl1pPr>
          </a:lstStyle>
          <a:p>
            <a:r>
              <a:rPr lang="en-US" dirty="0"/>
              <a:t>Click to edit Master title style</a:t>
            </a:r>
          </a:p>
        </p:txBody>
      </p:sp>
      <p:sp>
        <p:nvSpPr>
          <p:cNvPr id="10" name="Content Placeholder 2"/>
          <p:cNvSpPr>
            <a:spLocks noGrp="1"/>
          </p:cNvSpPr>
          <p:nvPr>
            <p:ph idx="1"/>
          </p:nvPr>
        </p:nvSpPr>
        <p:spPr>
          <a:xfrm>
            <a:off x="5183188" y="987425"/>
            <a:ext cx="6172200" cy="4873625"/>
          </a:xfrm>
        </p:spPr>
        <p:txBody>
          <a:bodyPr/>
          <a:lstStyle>
            <a:lvl1pPr>
              <a:defRPr sz="32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3"/>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2094112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Slika 4"/>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6297290"/>
            <a:ext cx="8686800" cy="560709"/>
          </a:xfrm>
          <a:prstGeom prst="rect">
            <a:avLst/>
          </a:prstGeom>
        </p:spPr>
      </p:pic>
    </p:spTree>
    <p:extLst>
      <p:ext uri="{BB962C8B-B14F-4D97-AF65-F5344CB8AC3E}">
        <p14:creationId xmlns:p14="http://schemas.microsoft.com/office/powerpoint/2010/main" val="1131150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61" r:id="rId8"/>
    <p:sldLayoutId id="2147483662"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b="1" i="0" kern="1200">
          <a:solidFill>
            <a:schemeClr val="tx1"/>
          </a:solidFill>
          <a:latin typeface="Arial" charset="0"/>
          <a:ea typeface="Arial" charset="0"/>
          <a:cs typeface="Arial" charset="0"/>
        </a:defRPr>
      </a:lvl1pPr>
    </p:titleStyle>
    <p:bodyStyle>
      <a:lvl1pPr marL="228600" indent="-228600" algn="l" defTabSz="914400" rtl="0" eaLnBrk="1" latinLnBrk="0" hangingPunct="1">
        <a:lnSpc>
          <a:spcPct val="90000"/>
        </a:lnSpc>
        <a:spcBef>
          <a:spcPts val="1000"/>
        </a:spcBef>
        <a:buFont typeface="Arial"/>
        <a:buChar char="•"/>
        <a:defRPr sz="2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a:buChar char="•"/>
        <a:defRPr sz="24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a:buChar char="•"/>
        <a:defRPr sz="20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scribd.com/document/266312924/Check-Your-English-Vocabulary-for-Computers-and-Information-Technology"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2728300"/>
            <a:ext cx="4612404" cy="2014537"/>
          </a:xfrm>
        </p:spPr>
        <p:txBody>
          <a:bodyPr>
            <a:normAutofit fontScale="90000"/>
          </a:bodyPr>
          <a:lstStyle/>
          <a:p>
            <a:pPr>
              <a:lnSpc>
                <a:spcPct val="107000"/>
              </a:lnSpc>
              <a:spcAft>
                <a:spcPts val="800"/>
              </a:spcAft>
            </a:pPr>
            <a:br>
              <a:rPr lang="en-GB" sz="4400" kern="100" dirty="0">
                <a:effectLst/>
                <a:latin typeface="Calibri" panose="020F0502020204030204" pitchFamily="34" charset="0"/>
                <a:ea typeface="Calibri" panose="020F0502020204030204" pitchFamily="34" charset="0"/>
                <a:cs typeface="Times New Roman" panose="02020603050405020304" pitchFamily="18" charset="0"/>
              </a:rPr>
            </a:br>
            <a:r>
              <a:rPr lang="en-GB" sz="4400" kern="100" dirty="0">
                <a:effectLst/>
                <a:latin typeface="Calibri" panose="020F0502020204030204" pitchFamily="34" charset="0"/>
                <a:ea typeface="Calibri" panose="020F0502020204030204" pitchFamily="34" charset="0"/>
                <a:cs typeface="Times New Roman" panose="02020603050405020304" pitchFamily="18" charset="0"/>
              </a:rPr>
              <a:t>ENGLISH FOR IT</a:t>
            </a:r>
            <a:br>
              <a:rPr lang="en-GB" sz="4400" kern="100" dirty="0">
                <a:effectLst/>
                <a:latin typeface="Calibri" panose="020F0502020204030204" pitchFamily="34" charset="0"/>
                <a:ea typeface="Calibri" panose="020F0502020204030204" pitchFamily="34" charset="0"/>
                <a:cs typeface="Times New Roman" panose="02020603050405020304" pitchFamily="18" charset="0"/>
              </a:rPr>
            </a:br>
            <a:r>
              <a:rPr lang="hr-BA" sz="4400" kern="100" dirty="0">
                <a:latin typeface="Calibri" panose="020F0502020204030204" pitchFamily="34" charset="0"/>
                <a:ea typeface="Calibri" panose="020F0502020204030204" pitchFamily="34" charset="0"/>
                <a:cs typeface="Times New Roman" panose="02020603050405020304" pitchFamily="18" charset="0"/>
              </a:rPr>
              <a:t>LO1</a:t>
            </a:r>
            <a:r>
              <a:rPr lang="en-GB" sz="4400" kern="100" dirty="0">
                <a:effectLst/>
                <a:latin typeface="Calibri" panose="020F0502020204030204" pitchFamily="34" charset="0"/>
                <a:ea typeface="Calibri" panose="020F0502020204030204" pitchFamily="34" charset="0"/>
                <a:cs typeface="Times New Roman" panose="02020603050405020304" pitchFamily="18" charset="0"/>
              </a:rPr>
              <a:t> VOCABULARY</a:t>
            </a:r>
            <a:br>
              <a:rPr lang="en-GB" sz="4400" kern="100" dirty="0">
                <a:effectLst/>
                <a:latin typeface="Calibri" panose="020F0502020204030204" pitchFamily="34" charset="0"/>
                <a:ea typeface="Calibri" panose="020F0502020204030204" pitchFamily="34" charset="0"/>
                <a:cs typeface="Times New Roman" panose="02020603050405020304" pitchFamily="18" charset="0"/>
              </a:rPr>
            </a:br>
            <a:br>
              <a:rPr lang="en-GB" sz="4400" kern="100" dirty="0">
                <a:effectLst/>
                <a:latin typeface="Calibri" panose="020F0502020204030204" pitchFamily="34" charset="0"/>
                <a:ea typeface="Calibri" panose="020F0502020204030204" pitchFamily="34" charset="0"/>
                <a:cs typeface="Times New Roman" panose="02020603050405020304" pitchFamily="18" charset="0"/>
              </a:rPr>
            </a:br>
            <a:r>
              <a:rPr lang="hr-HR" sz="4000" kern="100" dirty="0" err="1">
                <a:effectLst/>
                <a:latin typeface="Calibri" panose="020F0502020204030204" pitchFamily="34" charset="0"/>
                <a:ea typeface="Calibri" panose="020F0502020204030204" pitchFamily="34" charset="0"/>
                <a:cs typeface="Times New Roman" panose="02020603050405020304" pitchFamily="18" charset="0"/>
              </a:rPr>
              <a:t>Inside</a:t>
            </a:r>
            <a:r>
              <a:rPr lang="hr-HR" sz="4000" kern="100" dirty="0">
                <a:effectLst/>
                <a:latin typeface="Calibri" panose="020F0502020204030204" pitchFamily="34" charset="0"/>
                <a:ea typeface="Calibri" panose="020F0502020204030204" pitchFamily="34" charset="0"/>
                <a:cs typeface="Times New Roman" panose="02020603050405020304" pitchFamily="18" charset="0"/>
              </a:rPr>
              <a:t> </a:t>
            </a:r>
            <a:r>
              <a:rPr lang="hr-HR" sz="4000" kern="100" dirty="0" err="1">
                <a:effectLst/>
                <a:latin typeface="Calibri" panose="020F0502020204030204" pitchFamily="34" charset="0"/>
                <a:ea typeface="Calibri" panose="020F0502020204030204" pitchFamily="34" charset="0"/>
                <a:cs typeface="Times New Roman" panose="02020603050405020304" pitchFamily="18" charset="0"/>
              </a:rPr>
              <a:t>the</a:t>
            </a:r>
            <a:r>
              <a:rPr lang="hr-HR" sz="4000" kern="100" dirty="0">
                <a:effectLst/>
                <a:latin typeface="Calibri" panose="020F0502020204030204" pitchFamily="34" charset="0"/>
                <a:ea typeface="Calibri" panose="020F0502020204030204" pitchFamily="34" charset="0"/>
                <a:cs typeface="Times New Roman" panose="02020603050405020304" pitchFamily="18" charset="0"/>
              </a:rPr>
              <a:t> </a:t>
            </a:r>
            <a:r>
              <a:rPr lang="hr-HR" sz="4000" kern="100" dirty="0" err="1">
                <a:effectLst/>
                <a:latin typeface="Calibri" panose="020F0502020204030204" pitchFamily="34" charset="0"/>
                <a:ea typeface="Calibri" panose="020F0502020204030204" pitchFamily="34" charset="0"/>
                <a:cs typeface="Times New Roman" panose="02020603050405020304" pitchFamily="18" charset="0"/>
              </a:rPr>
              <a:t>computer</a:t>
            </a:r>
            <a:r>
              <a:rPr lang="hr-HR" sz="4000" kern="100" dirty="0">
                <a:effectLst/>
                <a:latin typeface="Calibri" panose="020F0502020204030204" pitchFamily="34" charset="0"/>
                <a:ea typeface="Calibri" panose="020F0502020204030204" pitchFamily="34" charset="0"/>
                <a:cs typeface="Times New Roman" panose="02020603050405020304" pitchFamily="18" charset="0"/>
              </a:rPr>
              <a:t> system – processing </a:t>
            </a:r>
            <a:r>
              <a:rPr lang="hr-HR" sz="4000" kern="100" dirty="0" err="1">
                <a:effectLst/>
                <a:latin typeface="Calibri" panose="020F0502020204030204" pitchFamily="34" charset="0"/>
                <a:ea typeface="Calibri" panose="020F0502020204030204" pitchFamily="34" charset="0"/>
                <a:cs typeface="Times New Roman" panose="02020603050405020304" pitchFamily="18" charset="0"/>
              </a:rPr>
              <a:t>and</a:t>
            </a:r>
            <a:r>
              <a:rPr lang="hr-HR" sz="4000" kern="100" dirty="0">
                <a:effectLst/>
                <a:latin typeface="Calibri" panose="020F0502020204030204" pitchFamily="34" charset="0"/>
                <a:ea typeface="Calibri" panose="020F0502020204030204" pitchFamily="34" charset="0"/>
                <a:cs typeface="Times New Roman" panose="02020603050405020304" pitchFamily="18" charset="0"/>
              </a:rPr>
              <a:t> </a:t>
            </a:r>
            <a:r>
              <a:rPr lang="hr-HR" sz="4000" kern="100" dirty="0" err="1">
                <a:effectLst/>
                <a:latin typeface="Calibri" panose="020F0502020204030204" pitchFamily="34" charset="0"/>
                <a:ea typeface="Calibri" panose="020F0502020204030204" pitchFamily="34" charset="0"/>
                <a:cs typeface="Times New Roman" panose="02020603050405020304" pitchFamily="18" charset="0"/>
              </a:rPr>
              <a:t>memory</a:t>
            </a:r>
            <a:br>
              <a:rPr lang="hr-HR" sz="1800" kern="100" dirty="0">
                <a:effectLst/>
                <a:latin typeface="Calibri" panose="020F0502020204030204" pitchFamily="34" charset="0"/>
                <a:ea typeface="Calibri" panose="020F0502020204030204" pitchFamily="34" charset="0"/>
                <a:cs typeface="Times New Roman" panose="02020603050405020304" pitchFamily="18" charset="0"/>
              </a:rPr>
            </a:br>
            <a:endParaRPr lang="hr-HR" sz="44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47328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EC5CA-9F93-BDC6-66C6-98F98E2F655B}"/>
              </a:ext>
            </a:extLst>
          </p:cNvPr>
          <p:cNvSpPr>
            <a:spLocks noGrp="1"/>
          </p:cNvSpPr>
          <p:nvPr>
            <p:ph type="title"/>
          </p:nvPr>
        </p:nvSpPr>
        <p:spPr/>
        <p:txBody>
          <a:bodyPr/>
          <a:lstStyle/>
          <a:p>
            <a:r>
              <a:rPr lang="en-GB" sz="4400" i="1" dirty="0">
                <a:solidFill>
                  <a:schemeClr val="accent1"/>
                </a:solidFill>
              </a:rPr>
              <a:t>Check your answers:</a:t>
            </a:r>
            <a:endParaRPr lang="hr-HR" dirty="0"/>
          </a:p>
        </p:txBody>
      </p:sp>
      <p:sp>
        <p:nvSpPr>
          <p:cNvPr id="3" name="Content Placeholder 2">
            <a:extLst>
              <a:ext uri="{FF2B5EF4-FFF2-40B4-BE49-F238E27FC236}">
                <a16:creationId xmlns:a16="http://schemas.microsoft.com/office/drawing/2014/main" id="{F5BB9B97-F4C3-CE3F-1367-CF9FB53474E3}"/>
              </a:ext>
            </a:extLst>
          </p:cNvPr>
          <p:cNvSpPr>
            <a:spLocks noGrp="1"/>
          </p:cNvSpPr>
          <p:nvPr>
            <p:ph idx="1"/>
          </p:nvPr>
        </p:nvSpPr>
        <p:spPr/>
        <p:txBody>
          <a:bodyPr>
            <a:normAutofit lnSpcReduction="10000"/>
          </a:bodyPr>
          <a:lstStyle/>
          <a:p>
            <a:pPr marL="514350" indent="-514350">
              <a:buAutoNum type="arabicPeriod"/>
            </a:pPr>
            <a:r>
              <a:rPr lang="en-GB" dirty="0"/>
              <a:t>A binary system uses 2 digits: 0 and 1. Switches inside a computer can only be in one of the two possible states: OFF or ON. To represent these two conditions, we use binary notation: 0 means OFF and 1 means ON.</a:t>
            </a:r>
          </a:p>
          <a:p>
            <a:pPr marL="514350" indent="-514350">
              <a:buAutoNum type="arabicPeriod"/>
            </a:pPr>
            <a:r>
              <a:rPr lang="en-GB" dirty="0"/>
              <a:t>Each 0 or 1 is called a binary digit, or a bit.</a:t>
            </a:r>
          </a:p>
          <a:p>
            <a:pPr marL="514350" indent="-514350">
              <a:buAutoNum type="arabicPeriod"/>
            </a:pPr>
            <a:r>
              <a:rPr lang="en-GB" dirty="0"/>
              <a:t>A collection of 8 bits is called a byte.</a:t>
            </a:r>
          </a:p>
          <a:p>
            <a:pPr marL="514350" indent="-514350">
              <a:buAutoNum type="arabicPeriod"/>
            </a:pPr>
            <a:r>
              <a:rPr lang="en-GB" dirty="0"/>
              <a:t>ASCII is the American Standard Code for Information Interchange. </a:t>
            </a:r>
          </a:p>
          <a:p>
            <a:pPr marL="514350" indent="-514350">
              <a:buAutoNum type="arabicPeriod"/>
            </a:pPr>
            <a:r>
              <a:rPr lang="en-GB" dirty="0"/>
              <a:t>The purpose of ASCII is to provide a standard system for the representation of characters.</a:t>
            </a:r>
          </a:p>
          <a:p>
            <a:pPr marL="514350" indent="-514350">
              <a:buAutoNum type="arabicPeriod"/>
            </a:pPr>
            <a:endParaRPr lang="hr-HR" dirty="0"/>
          </a:p>
        </p:txBody>
      </p:sp>
    </p:spTree>
    <p:extLst>
      <p:ext uri="{BB962C8B-B14F-4D97-AF65-F5344CB8AC3E}">
        <p14:creationId xmlns:p14="http://schemas.microsoft.com/office/powerpoint/2010/main" val="1558928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95D3C-8A66-B868-B284-A52E7C5CF34A}"/>
              </a:ext>
            </a:extLst>
          </p:cNvPr>
          <p:cNvSpPr>
            <a:spLocks noGrp="1"/>
          </p:cNvSpPr>
          <p:nvPr>
            <p:ph type="title"/>
          </p:nvPr>
        </p:nvSpPr>
        <p:spPr/>
        <p:txBody>
          <a:bodyPr/>
          <a:lstStyle/>
          <a:p>
            <a:r>
              <a:rPr lang="en-GB" dirty="0"/>
              <a:t>Units of memory</a:t>
            </a:r>
            <a:endParaRPr lang="hr-HR" dirty="0"/>
          </a:p>
        </p:txBody>
      </p:sp>
      <p:pic>
        <p:nvPicPr>
          <p:cNvPr id="5" name="Content Placeholder 4">
            <a:extLst>
              <a:ext uri="{FF2B5EF4-FFF2-40B4-BE49-F238E27FC236}">
                <a16:creationId xmlns:a16="http://schemas.microsoft.com/office/drawing/2014/main" id="{594DAC8F-1794-339D-7EF8-16652CEB9AAD}"/>
              </a:ext>
            </a:extLst>
          </p:cNvPr>
          <p:cNvPicPr>
            <a:picLocks noGrp="1" noChangeAspect="1"/>
          </p:cNvPicPr>
          <p:nvPr>
            <p:ph idx="1"/>
          </p:nvPr>
        </p:nvPicPr>
        <p:blipFill>
          <a:blip r:embed="rId2">
            <a:lum contrast="20000"/>
          </a:blip>
          <a:stretch>
            <a:fillRect/>
          </a:stretch>
        </p:blipFill>
        <p:spPr>
          <a:xfrm>
            <a:off x="892935" y="2007124"/>
            <a:ext cx="10406130" cy="3988340"/>
          </a:xfrm>
        </p:spPr>
      </p:pic>
    </p:spTree>
    <p:extLst>
      <p:ext uri="{BB962C8B-B14F-4D97-AF65-F5344CB8AC3E}">
        <p14:creationId xmlns:p14="http://schemas.microsoft.com/office/powerpoint/2010/main" val="23358379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A4A7606-627A-699B-825E-EED4310B203E}"/>
              </a:ext>
            </a:extLst>
          </p:cNvPr>
          <p:cNvPicPr>
            <a:picLocks noGrp="1" noChangeAspect="1"/>
          </p:cNvPicPr>
          <p:nvPr>
            <p:ph idx="1"/>
          </p:nvPr>
        </p:nvPicPr>
        <p:blipFill>
          <a:blip r:embed="rId2"/>
          <a:stretch>
            <a:fillRect/>
          </a:stretch>
        </p:blipFill>
        <p:spPr>
          <a:xfrm>
            <a:off x="838200" y="536098"/>
            <a:ext cx="10515600" cy="3173547"/>
          </a:xfrm>
        </p:spPr>
      </p:pic>
      <p:sp>
        <p:nvSpPr>
          <p:cNvPr id="8" name="TextBox 7">
            <a:extLst>
              <a:ext uri="{FF2B5EF4-FFF2-40B4-BE49-F238E27FC236}">
                <a16:creationId xmlns:a16="http://schemas.microsoft.com/office/drawing/2014/main" id="{77F054C5-FA62-0DF9-EBDA-4A7FAA0380F7}"/>
              </a:ext>
            </a:extLst>
          </p:cNvPr>
          <p:cNvSpPr txBox="1"/>
          <p:nvPr/>
        </p:nvSpPr>
        <p:spPr>
          <a:xfrm>
            <a:off x="7393858" y="3719477"/>
            <a:ext cx="2851355" cy="2308324"/>
          </a:xfrm>
          <a:prstGeom prst="rect">
            <a:avLst/>
          </a:prstGeom>
          <a:noFill/>
          <a:ln w="38100">
            <a:solidFill>
              <a:schemeClr val="accent1"/>
            </a:solidFill>
          </a:ln>
        </p:spPr>
        <p:txBody>
          <a:bodyPr wrap="square" rtlCol="0">
            <a:spAutoFit/>
          </a:bodyPr>
          <a:lstStyle/>
          <a:p>
            <a:r>
              <a:rPr lang="en-GB" sz="2400" b="1" i="1" dirty="0">
                <a:solidFill>
                  <a:schemeClr val="accent1"/>
                </a:solidFill>
              </a:rPr>
              <a:t>Check your answers:</a:t>
            </a:r>
          </a:p>
          <a:p>
            <a:pPr marL="342900" indent="-342900">
              <a:buAutoNum type="arabicPeriod"/>
            </a:pPr>
            <a:r>
              <a:rPr lang="en-GB" sz="2400" dirty="0"/>
              <a:t>Terabyte</a:t>
            </a:r>
          </a:p>
          <a:p>
            <a:pPr marL="342900" indent="-342900">
              <a:buAutoNum type="arabicPeriod"/>
            </a:pPr>
            <a:r>
              <a:rPr lang="en-GB" sz="2400" dirty="0"/>
              <a:t>Megabyte</a:t>
            </a:r>
          </a:p>
          <a:p>
            <a:pPr marL="342900" indent="-342900">
              <a:buAutoNum type="arabicPeriod"/>
            </a:pPr>
            <a:r>
              <a:rPr lang="en-GB" sz="2400" dirty="0"/>
              <a:t>Kilobyte</a:t>
            </a:r>
          </a:p>
          <a:p>
            <a:pPr marL="342900" indent="-342900">
              <a:buAutoNum type="arabicPeriod"/>
            </a:pPr>
            <a:r>
              <a:rPr lang="en-GB" sz="2400" dirty="0"/>
              <a:t>Gigabyte</a:t>
            </a:r>
          </a:p>
          <a:p>
            <a:pPr marL="342900" indent="-342900">
              <a:buAutoNum type="arabicPeriod"/>
            </a:pPr>
            <a:r>
              <a:rPr lang="en-GB" sz="2400" dirty="0"/>
              <a:t>Byte </a:t>
            </a:r>
            <a:endParaRPr lang="hr-HR" sz="2400" dirty="0"/>
          </a:p>
        </p:txBody>
      </p:sp>
    </p:spTree>
    <p:extLst>
      <p:ext uri="{BB962C8B-B14F-4D97-AF65-F5344CB8AC3E}">
        <p14:creationId xmlns:p14="http://schemas.microsoft.com/office/powerpoint/2010/main" val="1705400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DB156-753F-31A9-39FA-FFC722896966}"/>
              </a:ext>
            </a:extLst>
          </p:cNvPr>
          <p:cNvSpPr>
            <a:spLocks noGrp="1"/>
          </p:cNvSpPr>
          <p:nvPr>
            <p:ph type="title"/>
          </p:nvPr>
        </p:nvSpPr>
        <p:spPr/>
        <p:txBody>
          <a:bodyPr/>
          <a:lstStyle/>
          <a:p>
            <a:r>
              <a:rPr lang="en-GB" dirty="0"/>
              <a:t>ASCII code illustration</a:t>
            </a:r>
            <a:endParaRPr lang="hr-HR" dirty="0"/>
          </a:p>
        </p:txBody>
      </p:sp>
      <p:sp>
        <p:nvSpPr>
          <p:cNvPr id="3" name="Content Placeholder 2">
            <a:extLst>
              <a:ext uri="{FF2B5EF4-FFF2-40B4-BE49-F238E27FC236}">
                <a16:creationId xmlns:a16="http://schemas.microsoft.com/office/drawing/2014/main" id="{10D99D42-6F5E-1D6F-3BE3-250B03B049AB}"/>
              </a:ext>
            </a:extLst>
          </p:cNvPr>
          <p:cNvSpPr>
            <a:spLocks noGrp="1"/>
          </p:cNvSpPr>
          <p:nvPr>
            <p:ph idx="1"/>
          </p:nvPr>
        </p:nvSpPr>
        <p:spPr/>
        <p:txBody>
          <a:bodyPr/>
          <a:lstStyle/>
          <a:p>
            <a:pPr marL="0" indent="0">
              <a:buNone/>
            </a:pPr>
            <a:r>
              <a:rPr lang="en-GB" dirty="0"/>
              <a:t>When you press a key on the computer keyboard, your program, translates that key into an ASCII code. </a:t>
            </a:r>
          </a:p>
          <a:p>
            <a:pPr marL="0" indent="0">
              <a:buNone/>
            </a:pPr>
            <a:r>
              <a:rPr lang="en-GB" dirty="0"/>
              <a:t>This code can represent a character or a function to be performed.</a:t>
            </a:r>
          </a:p>
          <a:p>
            <a:endParaRPr lang="en-GB" dirty="0"/>
          </a:p>
          <a:p>
            <a:endParaRPr lang="hr-HR" dirty="0"/>
          </a:p>
        </p:txBody>
      </p:sp>
      <p:pic>
        <p:nvPicPr>
          <p:cNvPr id="5" name="Picture 4">
            <a:extLst>
              <a:ext uri="{FF2B5EF4-FFF2-40B4-BE49-F238E27FC236}">
                <a16:creationId xmlns:a16="http://schemas.microsoft.com/office/drawing/2014/main" id="{AC7FB630-E988-DEA0-7313-DE72BC9CFD8F}"/>
              </a:ext>
            </a:extLst>
          </p:cNvPr>
          <p:cNvPicPr>
            <a:picLocks noChangeAspect="1"/>
          </p:cNvPicPr>
          <p:nvPr/>
        </p:nvPicPr>
        <p:blipFill rotWithShape="1">
          <a:blip r:embed="rId2"/>
          <a:srcRect l="56491" r="2091"/>
          <a:stretch/>
        </p:blipFill>
        <p:spPr>
          <a:xfrm>
            <a:off x="4227871" y="3316034"/>
            <a:ext cx="4699819" cy="2752879"/>
          </a:xfrm>
          <a:prstGeom prst="rect">
            <a:avLst/>
          </a:prstGeom>
        </p:spPr>
      </p:pic>
    </p:spTree>
    <p:extLst>
      <p:ext uri="{BB962C8B-B14F-4D97-AF65-F5344CB8AC3E}">
        <p14:creationId xmlns:p14="http://schemas.microsoft.com/office/powerpoint/2010/main" val="2192264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8B5E4-1122-2C7C-8590-AA8B23FBFB55}"/>
              </a:ext>
            </a:extLst>
          </p:cNvPr>
          <p:cNvSpPr>
            <a:spLocks noGrp="1"/>
          </p:cNvSpPr>
          <p:nvPr>
            <p:ph type="title"/>
          </p:nvPr>
        </p:nvSpPr>
        <p:spPr/>
        <p:txBody>
          <a:bodyPr>
            <a:noAutofit/>
          </a:bodyPr>
          <a:lstStyle/>
          <a:p>
            <a:r>
              <a:rPr lang="en-GB" sz="2800" i="1" dirty="0">
                <a:solidFill>
                  <a:schemeClr val="accent1"/>
                </a:solidFill>
              </a:rPr>
              <a:t>Complete the diagram. Then listen to the teacher explaining the diagram to the class and check your work.</a:t>
            </a:r>
            <a:endParaRPr lang="hr-HR" sz="2800" i="1" dirty="0">
              <a:solidFill>
                <a:schemeClr val="accent1"/>
              </a:solidFill>
            </a:endParaRPr>
          </a:p>
        </p:txBody>
      </p:sp>
      <p:pic>
        <p:nvPicPr>
          <p:cNvPr id="5" name="Content Placeholder 4">
            <a:extLst>
              <a:ext uri="{FF2B5EF4-FFF2-40B4-BE49-F238E27FC236}">
                <a16:creationId xmlns:a16="http://schemas.microsoft.com/office/drawing/2014/main" id="{2FEEE316-F9B4-7FBD-8089-37C7CFC13723}"/>
              </a:ext>
            </a:extLst>
          </p:cNvPr>
          <p:cNvPicPr>
            <a:picLocks noGrp="1" noChangeAspect="1"/>
          </p:cNvPicPr>
          <p:nvPr>
            <p:ph idx="1"/>
          </p:nvPr>
        </p:nvPicPr>
        <p:blipFill>
          <a:blip r:embed="rId3">
            <a:lum bright="-20000" contrast="40000"/>
          </a:blip>
          <a:stretch>
            <a:fillRect/>
          </a:stretch>
        </p:blipFill>
        <p:spPr>
          <a:xfrm>
            <a:off x="1418625" y="1825625"/>
            <a:ext cx="9354750" cy="4351338"/>
          </a:xfrm>
        </p:spPr>
      </p:pic>
    </p:spTree>
    <p:extLst>
      <p:ext uri="{BB962C8B-B14F-4D97-AF65-F5344CB8AC3E}">
        <p14:creationId xmlns:p14="http://schemas.microsoft.com/office/powerpoint/2010/main" val="39711966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805B05-E364-0743-2ECA-A8C13BDE8448}"/>
              </a:ext>
            </a:extLst>
          </p:cNvPr>
          <p:cNvSpPr>
            <a:spLocks noGrp="1"/>
          </p:cNvSpPr>
          <p:nvPr>
            <p:ph type="title"/>
          </p:nvPr>
        </p:nvSpPr>
        <p:spPr>
          <a:xfrm>
            <a:off x="838200" y="365125"/>
            <a:ext cx="10515600" cy="1325563"/>
          </a:xfrm>
        </p:spPr>
        <p:txBody>
          <a:bodyPr/>
          <a:lstStyle/>
          <a:p>
            <a:r>
              <a:rPr lang="en-GB" i="1" dirty="0">
                <a:solidFill>
                  <a:schemeClr val="accent1"/>
                </a:solidFill>
              </a:rPr>
              <a:t>More vocabulary exercises</a:t>
            </a:r>
            <a:endParaRPr lang="hr-HR" i="1" dirty="0">
              <a:solidFill>
                <a:schemeClr val="accent1"/>
              </a:solidFill>
            </a:endParaRPr>
          </a:p>
        </p:txBody>
      </p:sp>
      <p:sp>
        <p:nvSpPr>
          <p:cNvPr id="3" name="Content Placeholder 2">
            <a:extLst>
              <a:ext uri="{FF2B5EF4-FFF2-40B4-BE49-F238E27FC236}">
                <a16:creationId xmlns:a16="http://schemas.microsoft.com/office/drawing/2014/main" id="{289F72D1-A666-E1A9-1CDE-96E65030F681}"/>
              </a:ext>
            </a:extLst>
          </p:cNvPr>
          <p:cNvSpPr>
            <a:spLocks noGrp="1"/>
          </p:cNvSpPr>
          <p:nvPr>
            <p:ph idx="1"/>
          </p:nvPr>
        </p:nvSpPr>
        <p:spPr>
          <a:xfrm>
            <a:off x="838200" y="1690688"/>
            <a:ext cx="10515600" cy="4351338"/>
          </a:xfrm>
        </p:spPr>
        <p:txBody>
          <a:bodyPr/>
          <a:lstStyle/>
          <a:p>
            <a:pPr marL="0" indent="0">
              <a:buNone/>
            </a:pPr>
            <a:r>
              <a:rPr lang="en-GB" sz="2400" b="1" dirty="0">
                <a:effectLst/>
                <a:latin typeface="Calibri" panose="020F0502020204030204" pitchFamily="34" charset="0"/>
                <a:ea typeface="Calibri" panose="020F0502020204030204" pitchFamily="34" charset="0"/>
                <a:cs typeface="Times New Roman" panose="02020603050405020304" pitchFamily="18" charset="0"/>
              </a:rPr>
              <a:t>Do some exercises from the </a:t>
            </a:r>
            <a:r>
              <a:rPr lang="hr-HR" sz="2400" b="1" dirty="0" err="1">
                <a:effectLst/>
                <a:latin typeface="Calibri" panose="020F0502020204030204" pitchFamily="34" charset="0"/>
                <a:ea typeface="Calibri" panose="020F0502020204030204" pitchFamily="34" charset="0"/>
                <a:cs typeface="Times New Roman" panose="02020603050405020304" pitchFamily="18" charset="0"/>
              </a:rPr>
              <a:t>Vocabulary</a:t>
            </a:r>
            <a:r>
              <a:rPr lang="hr-HR" sz="2400" b="1" dirty="0">
                <a:effectLst/>
                <a:latin typeface="Calibri" panose="020F0502020204030204" pitchFamily="34" charset="0"/>
                <a:ea typeface="Calibri" panose="020F0502020204030204" pitchFamily="34" charset="0"/>
                <a:cs typeface="Times New Roman" panose="02020603050405020304" pitchFamily="18" charset="0"/>
              </a:rPr>
              <a:t> </a:t>
            </a:r>
            <a:r>
              <a:rPr lang="hr-HR" sz="2400" b="1" dirty="0" err="1">
                <a:effectLst/>
                <a:latin typeface="Calibri" panose="020F0502020204030204" pitchFamily="34" charset="0"/>
                <a:ea typeface="Calibri" panose="020F0502020204030204" pitchFamily="34" charset="0"/>
                <a:cs typeface="Times New Roman" panose="02020603050405020304" pitchFamily="18" charset="0"/>
              </a:rPr>
              <a:t>Book</a:t>
            </a:r>
            <a:r>
              <a:rPr lang="hr-HR" sz="2400" b="1" dirty="0">
                <a:effectLst/>
                <a:latin typeface="Calibri" panose="020F0502020204030204" pitchFamily="34" charset="0"/>
                <a:ea typeface="Calibri" panose="020F0502020204030204" pitchFamily="34" charset="0"/>
                <a:cs typeface="Times New Roman" panose="02020603050405020304" pitchFamily="18" charset="0"/>
              </a:rPr>
              <a:t> </a:t>
            </a:r>
            <a:r>
              <a:rPr lang="en-GB" sz="2400" b="1" dirty="0">
                <a:effectLst/>
                <a:latin typeface="Calibri" panose="020F0502020204030204" pitchFamily="34" charset="0"/>
                <a:ea typeface="Calibri" panose="020F0502020204030204" pitchFamily="34" charset="0"/>
                <a:cs typeface="Times New Roman" panose="02020603050405020304" pitchFamily="18" charset="0"/>
              </a:rPr>
              <a:t> (page 19) and check your answers in the answer-key section:</a:t>
            </a:r>
          </a:p>
          <a:p>
            <a:pPr marL="0" indent="0">
              <a:buNone/>
            </a:pP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2400" dirty="0">
                <a:effectLst/>
                <a:latin typeface="Calibri" panose="020F0502020204030204" pitchFamily="34" charset="0"/>
                <a:ea typeface="Calibri" panose="020F0502020204030204" pitchFamily="34" charset="0"/>
                <a:cs typeface="Times New Roman" panose="02020603050405020304" pitchFamily="18" charset="0"/>
              </a:rPr>
              <a:t>1.11 Inside the computer</a:t>
            </a:r>
          </a:p>
          <a:p>
            <a:pPr marL="0" indent="0">
              <a:buNone/>
            </a:pP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2400" dirty="0">
                <a:effectLst/>
                <a:latin typeface="Calibri" panose="020F0502020204030204" pitchFamily="34" charset="0"/>
                <a:ea typeface="Calibri" panose="020F0502020204030204" pitchFamily="34" charset="0"/>
                <a:cs typeface="Times New Roman" panose="02020603050405020304" pitchFamily="18" charset="0"/>
              </a:rPr>
              <a:t>You can download the Vocabulary Book here:</a:t>
            </a:r>
          </a:p>
          <a:p>
            <a:pPr marL="0" indent="0">
              <a:buNone/>
            </a:pPr>
            <a:r>
              <a:rPr lang="en-GB" sz="24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dirty="0">
                <a:effectLst/>
                <a:latin typeface="Calibri" panose="020F0502020204030204" pitchFamily="34" charset="0"/>
                <a:ea typeface="Calibri" panose="020F0502020204030204" pitchFamily="34" charset="0"/>
                <a:cs typeface="Times New Roman" panose="02020603050405020304" pitchFamily="18" charset="0"/>
                <a:hlinkClick r:id="rId2"/>
              </a:rPr>
              <a:t>https://www.scribd.com/document/266312924/Check-Your-English-Vocabulary-for-Computers-and-Information-Technology</a:t>
            </a:r>
            <a:endParaRPr lang="en-GB" sz="2400" kern="100" dirty="0">
              <a:latin typeface="Calibri" panose="020F0502020204030204" pitchFamily="34" charset="0"/>
              <a:ea typeface="Calibri" panose="020F0502020204030204" pitchFamily="34" charset="0"/>
              <a:cs typeface="Times New Roman" panose="02020603050405020304" pitchFamily="18" charset="0"/>
            </a:endParaRPr>
          </a:p>
          <a:p>
            <a:endParaRPr lang="en-GB" sz="2400" kern="100" dirty="0">
              <a:latin typeface="Calibri" panose="020F0502020204030204" pitchFamily="34" charset="0"/>
              <a:ea typeface="Calibri" panose="020F0502020204030204" pitchFamily="34" charset="0"/>
              <a:cs typeface="Times New Roman" panose="02020603050405020304" pitchFamily="18" charset="0"/>
            </a:endParaRPr>
          </a:p>
          <a:p>
            <a:endParaRPr lang="hr-HR"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hr-HR" dirty="0"/>
          </a:p>
        </p:txBody>
      </p:sp>
    </p:spTree>
    <p:extLst>
      <p:ext uri="{BB962C8B-B14F-4D97-AF65-F5344CB8AC3E}">
        <p14:creationId xmlns:p14="http://schemas.microsoft.com/office/powerpoint/2010/main" val="280406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9E7AE-F946-3AC6-1A1F-8F6E424DAB54}"/>
              </a:ext>
            </a:extLst>
          </p:cNvPr>
          <p:cNvSpPr>
            <a:spLocks noGrp="1"/>
          </p:cNvSpPr>
          <p:nvPr>
            <p:ph type="title"/>
          </p:nvPr>
        </p:nvSpPr>
        <p:spPr/>
        <p:txBody>
          <a:bodyPr/>
          <a:lstStyle/>
          <a:p>
            <a:r>
              <a:rPr lang="en-GB" dirty="0"/>
              <a:t>SDRAM</a:t>
            </a:r>
            <a:endParaRPr lang="hr-HR" dirty="0"/>
          </a:p>
        </p:txBody>
      </p:sp>
      <p:sp>
        <p:nvSpPr>
          <p:cNvPr id="3" name="Content Placeholder 2">
            <a:extLst>
              <a:ext uri="{FF2B5EF4-FFF2-40B4-BE49-F238E27FC236}">
                <a16:creationId xmlns:a16="http://schemas.microsoft.com/office/drawing/2014/main" id="{904C13D6-80B1-A5EA-91D6-C75E3E1F486C}"/>
              </a:ext>
            </a:extLst>
          </p:cNvPr>
          <p:cNvSpPr>
            <a:spLocks noGrp="1"/>
          </p:cNvSpPr>
          <p:nvPr>
            <p:ph idx="1"/>
          </p:nvPr>
        </p:nvSpPr>
        <p:spPr>
          <a:xfrm>
            <a:off x="838200" y="1825625"/>
            <a:ext cx="5257800" cy="4351338"/>
          </a:xfrm>
        </p:spPr>
        <p:txBody>
          <a:bodyPr/>
          <a:lstStyle/>
          <a:p>
            <a:r>
              <a:rPr lang="en-GB" b="0" i="0" dirty="0">
                <a:solidFill>
                  <a:srgbClr val="666666"/>
                </a:solidFill>
                <a:effectLst/>
                <a:latin typeface="Arial" panose="020B0604020202020204" pitchFamily="34" charset="0"/>
              </a:rPr>
              <a:t>SDRAM (synchronous DRAM) is a generic name for various kinds of dynamic random-access memory (DRAM) that are synchronized with </a:t>
            </a:r>
            <a:r>
              <a:rPr lang="en-GB" dirty="0">
                <a:solidFill>
                  <a:srgbClr val="666666"/>
                </a:solidFill>
                <a:latin typeface="Arial" panose="020B0604020202020204" pitchFamily="34" charset="0"/>
              </a:rPr>
              <a:t>the clock speed that </a:t>
            </a:r>
            <a:r>
              <a:rPr lang="en-GB" b="0" i="0" dirty="0">
                <a:solidFill>
                  <a:srgbClr val="666666"/>
                </a:solidFill>
                <a:effectLst/>
                <a:latin typeface="Arial" panose="020B0604020202020204" pitchFamily="34" charset="0"/>
              </a:rPr>
              <a:t>the microprocessor is optimized for. </a:t>
            </a:r>
            <a:endParaRPr lang="hr-HR" dirty="0"/>
          </a:p>
        </p:txBody>
      </p:sp>
      <p:pic>
        <p:nvPicPr>
          <p:cNvPr id="1026" name="Picture 2" descr="What Is SDRAM? [All You Need to Know] - EaseUS">
            <a:extLst>
              <a:ext uri="{FF2B5EF4-FFF2-40B4-BE49-F238E27FC236}">
                <a16:creationId xmlns:a16="http://schemas.microsoft.com/office/drawing/2014/main" id="{7BC46125-DF18-8528-60BE-BFB38380F0A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3115" b="8638"/>
          <a:stretch/>
        </p:blipFill>
        <p:spPr bwMode="auto">
          <a:xfrm>
            <a:off x="6410190" y="1903445"/>
            <a:ext cx="5257800" cy="3498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58290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98729-6092-8568-D17B-CFCD56F21CE8}"/>
              </a:ext>
            </a:extLst>
          </p:cNvPr>
          <p:cNvSpPr>
            <a:spLocks noGrp="1"/>
          </p:cNvSpPr>
          <p:nvPr>
            <p:ph type="title"/>
          </p:nvPr>
        </p:nvSpPr>
        <p:spPr>
          <a:xfrm>
            <a:off x="985681" y="674841"/>
            <a:ext cx="10515600" cy="1325563"/>
          </a:xfrm>
        </p:spPr>
        <p:txBody>
          <a:bodyPr>
            <a:normAutofit fontScale="90000"/>
          </a:bodyPr>
          <a:lstStyle/>
          <a:p>
            <a:r>
              <a:rPr lang="en-GB" sz="3600" i="1" dirty="0">
                <a:solidFill>
                  <a:schemeClr val="accent1"/>
                </a:solidFill>
              </a:rPr>
              <a:t>Do you remember what these initialisms stand for?</a:t>
            </a:r>
            <a:br>
              <a:rPr lang="en-GB" dirty="0"/>
            </a:br>
            <a:endParaRPr lang="hr-HR" dirty="0"/>
          </a:p>
        </p:txBody>
      </p:sp>
      <p:graphicFrame>
        <p:nvGraphicFramePr>
          <p:cNvPr id="4" name="Table 4">
            <a:extLst>
              <a:ext uri="{FF2B5EF4-FFF2-40B4-BE49-F238E27FC236}">
                <a16:creationId xmlns:a16="http://schemas.microsoft.com/office/drawing/2014/main" id="{95D64EDC-03E4-12DF-C4B6-E26C916711F8}"/>
              </a:ext>
            </a:extLst>
          </p:cNvPr>
          <p:cNvGraphicFramePr>
            <a:graphicFrameLocks noGrp="1"/>
          </p:cNvGraphicFramePr>
          <p:nvPr>
            <p:ph idx="1"/>
            <p:extLst>
              <p:ext uri="{D42A27DB-BD31-4B8C-83A1-F6EECF244321}">
                <p14:modId xmlns:p14="http://schemas.microsoft.com/office/powerpoint/2010/main" val="1615687680"/>
              </p:ext>
            </p:extLst>
          </p:nvPr>
        </p:nvGraphicFramePr>
        <p:xfrm>
          <a:off x="2743725" y="1752951"/>
          <a:ext cx="6704549" cy="3017520"/>
        </p:xfrm>
        <a:graphic>
          <a:graphicData uri="http://schemas.openxmlformats.org/drawingml/2006/table">
            <a:tbl>
              <a:tblPr firstRow="1" bandRow="1">
                <a:tableStyleId>{5C22544A-7EE6-4342-B048-85BDC9FD1C3A}</a:tableStyleId>
              </a:tblPr>
              <a:tblGrid>
                <a:gridCol w="3224231">
                  <a:extLst>
                    <a:ext uri="{9D8B030D-6E8A-4147-A177-3AD203B41FA5}">
                      <a16:colId xmlns:a16="http://schemas.microsoft.com/office/drawing/2014/main" val="3195220160"/>
                    </a:ext>
                  </a:extLst>
                </a:gridCol>
                <a:gridCol w="3480318">
                  <a:extLst>
                    <a:ext uri="{9D8B030D-6E8A-4147-A177-3AD203B41FA5}">
                      <a16:colId xmlns:a16="http://schemas.microsoft.com/office/drawing/2014/main" val="3952969207"/>
                    </a:ext>
                  </a:extLst>
                </a:gridCol>
              </a:tblGrid>
              <a:tr h="0">
                <a:tc>
                  <a:txBody>
                    <a:bodyPr/>
                    <a:lstStyle/>
                    <a:p>
                      <a:pPr marL="0" indent="0" algn="l">
                        <a:buNone/>
                      </a:pPr>
                      <a:r>
                        <a:rPr lang="en-GB" sz="3200" dirty="0"/>
                        <a:t>RAM</a:t>
                      </a:r>
                    </a:p>
                    <a:p>
                      <a:pPr marL="0" indent="0" algn="l">
                        <a:buNone/>
                      </a:pPr>
                      <a:r>
                        <a:rPr lang="en-GB" sz="3200" dirty="0"/>
                        <a:t>ROM</a:t>
                      </a:r>
                    </a:p>
                    <a:p>
                      <a:pPr marL="0" indent="0" algn="l">
                        <a:buNone/>
                      </a:pPr>
                      <a:r>
                        <a:rPr lang="en-GB" sz="3200" dirty="0"/>
                        <a:t>DIMM</a:t>
                      </a:r>
                    </a:p>
                    <a:p>
                      <a:pPr marL="0" indent="0" algn="l">
                        <a:buNone/>
                      </a:pPr>
                      <a:r>
                        <a:rPr lang="en-GB" sz="3200" dirty="0"/>
                        <a:t>ALU</a:t>
                      </a:r>
                    </a:p>
                    <a:p>
                      <a:pPr marL="0" indent="0" algn="l">
                        <a:buNone/>
                      </a:pPr>
                      <a:r>
                        <a:rPr lang="en-GB" sz="3200" dirty="0"/>
                        <a:t>SDRAM</a:t>
                      </a:r>
                    </a:p>
                  </a:txBody>
                  <a:tcPr/>
                </a:tc>
                <a:tc>
                  <a:txBody>
                    <a:bodyPr/>
                    <a:lstStyle/>
                    <a:p>
                      <a:pPr marL="0" indent="0" algn="l">
                        <a:buNone/>
                      </a:pPr>
                      <a:r>
                        <a:rPr lang="en-GB" sz="3200" dirty="0"/>
                        <a:t>ASCII</a:t>
                      </a:r>
                    </a:p>
                    <a:p>
                      <a:pPr marL="0" indent="0" algn="l">
                        <a:buNone/>
                      </a:pPr>
                      <a:r>
                        <a:rPr lang="en-GB" sz="3200" dirty="0"/>
                        <a:t>b</a:t>
                      </a:r>
                    </a:p>
                    <a:p>
                      <a:pPr marL="0" indent="0" algn="l">
                        <a:buNone/>
                      </a:pPr>
                      <a:r>
                        <a:rPr lang="en-GB" sz="3200" dirty="0"/>
                        <a:t>B</a:t>
                      </a:r>
                    </a:p>
                    <a:p>
                      <a:pPr marL="0" indent="0" algn="l">
                        <a:buNone/>
                      </a:pPr>
                      <a:r>
                        <a:rPr lang="en-GB" sz="3200" dirty="0"/>
                        <a:t>KB, MB, GB, TB</a:t>
                      </a:r>
                    </a:p>
                    <a:p>
                      <a:pPr marL="0" indent="0" algn="l">
                        <a:buNone/>
                      </a:pPr>
                      <a:r>
                        <a:rPr lang="en-GB" sz="3200" dirty="0"/>
                        <a:t>MHz, GHz</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3200" dirty="0"/>
                    </a:p>
                  </a:txBody>
                  <a:tcPr/>
                </a:tc>
                <a:extLst>
                  <a:ext uri="{0D108BD9-81ED-4DB2-BD59-A6C34878D82A}">
                    <a16:rowId xmlns:a16="http://schemas.microsoft.com/office/drawing/2014/main" val="1285934284"/>
                  </a:ext>
                </a:extLst>
              </a:tr>
            </a:tbl>
          </a:graphicData>
        </a:graphic>
      </p:graphicFrame>
    </p:spTree>
    <p:extLst>
      <p:ext uri="{BB962C8B-B14F-4D97-AF65-F5344CB8AC3E}">
        <p14:creationId xmlns:p14="http://schemas.microsoft.com/office/powerpoint/2010/main" val="19573372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3E9900A-CBBA-0407-746A-9F13C93F663C}"/>
              </a:ext>
            </a:extLst>
          </p:cNvPr>
          <p:cNvPicPr>
            <a:picLocks noGrp="1" noChangeAspect="1"/>
          </p:cNvPicPr>
          <p:nvPr>
            <p:ph idx="1"/>
          </p:nvPr>
        </p:nvPicPr>
        <p:blipFill rotWithShape="1">
          <a:blip r:embed="rId2"/>
          <a:srcRect l="23665" t="7792" r="28088" b="32167"/>
          <a:stretch/>
        </p:blipFill>
        <p:spPr>
          <a:xfrm>
            <a:off x="1594428" y="205204"/>
            <a:ext cx="8462865" cy="5924006"/>
          </a:xfrm>
        </p:spPr>
      </p:pic>
    </p:spTree>
    <p:extLst>
      <p:ext uri="{BB962C8B-B14F-4D97-AF65-F5344CB8AC3E}">
        <p14:creationId xmlns:p14="http://schemas.microsoft.com/office/powerpoint/2010/main" val="25741252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731552E-A753-CB5D-7E3C-E93E1F02B906}"/>
              </a:ext>
            </a:extLst>
          </p:cNvPr>
          <p:cNvPicPr>
            <a:picLocks noGrp="1" noChangeAspect="1"/>
          </p:cNvPicPr>
          <p:nvPr>
            <p:ph idx="1"/>
          </p:nvPr>
        </p:nvPicPr>
        <p:blipFill rotWithShape="1">
          <a:blip r:embed="rId2"/>
          <a:srcRect l="22942" t="15727" r="27726" b="10295"/>
          <a:stretch/>
        </p:blipFill>
        <p:spPr>
          <a:xfrm>
            <a:off x="2031543" y="214353"/>
            <a:ext cx="7156580" cy="6036723"/>
          </a:xfrm>
        </p:spPr>
      </p:pic>
    </p:spTree>
    <p:extLst>
      <p:ext uri="{BB962C8B-B14F-4D97-AF65-F5344CB8AC3E}">
        <p14:creationId xmlns:p14="http://schemas.microsoft.com/office/powerpoint/2010/main" val="622684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AF9D1-20D8-E4B4-F29F-6BCD091C4863}"/>
              </a:ext>
            </a:extLst>
          </p:cNvPr>
          <p:cNvSpPr>
            <a:spLocks noGrp="1"/>
          </p:cNvSpPr>
          <p:nvPr>
            <p:ph type="title"/>
          </p:nvPr>
        </p:nvSpPr>
        <p:spPr/>
        <p:txBody>
          <a:bodyPr/>
          <a:lstStyle/>
          <a:p>
            <a:r>
              <a:rPr lang="en-GB" dirty="0"/>
              <a:t>Today you will:</a:t>
            </a:r>
            <a:endParaRPr lang="hr-HR" dirty="0"/>
          </a:p>
        </p:txBody>
      </p:sp>
      <p:sp>
        <p:nvSpPr>
          <p:cNvPr id="3" name="Content Placeholder 2">
            <a:extLst>
              <a:ext uri="{FF2B5EF4-FFF2-40B4-BE49-F238E27FC236}">
                <a16:creationId xmlns:a16="http://schemas.microsoft.com/office/drawing/2014/main" id="{E6296DB8-FC02-575C-C163-C741F1192CE5}"/>
              </a:ext>
            </a:extLst>
          </p:cNvPr>
          <p:cNvSpPr>
            <a:spLocks noGrp="1"/>
          </p:cNvSpPr>
          <p:nvPr>
            <p:ph idx="1"/>
          </p:nvPr>
        </p:nvSpPr>
        <p:spPr/>
        <p:txBody>
          <a:bodyPr/>
          <a:lstStyle/>
          <a:p>
            <a:r>
              <a:rPr lang="en-GB" dirty="0"/>
              <a:t>Revise / expand on the vocabulary for computer essentials</a:t>
            </a:r>
          </a:p>
          <a:p>
            <a:r>
              <a:rPr lang="en-GB" dirty="0"/>
              <a:t>Learn the vocabulary related to computer internal processing</a:t>
            </a:r>
          </a:p>
          <a:p>
            <a:r>
              <a:rPr lang="en-GB" dirty="0"/>
              <a:t>Learn about the structure and functions of CPU</a:t>
            </a:r>
          </a:p>
          <a:p>
            <a:r>
              <a:rPr lang="en-GB" dirty="0"/>
              <a:t>Learn how to distinguish between RAM and ROM</a:t>
            </a:r>
          </a:p>
          <a:p>
            <a:r>
              <a:rPr lang="en-GB" dirty="0"/>
              <a:t>Learn about how memory is measured</a:t>
            </a:r>
          </a:p>
          <a:p>
            <a:r>
              <a:rPr lang="en-GB" dirty="0"/>
              <a:t>Learn more IT initialisms</a:t>
            </a:r>
            <a:endParaRPr lang="hr-HR" dirty="0"/>
          </a:p>
        </p:txBody>
      </p:sp>
    </p:spTree>
    <p:extLst>
      <p:ext uri="{BB962C8B-B14F-4D97-AF65-F5344CB8AC3E}">
        <p14:creationId xmlns:p14="http://schemas.microsoft.com/office/powerpoint/2010/main" val="23234513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A8383-A9EB-1F34-1EA1-A46F8B46D0B8}"/>
              </a:ext>
            </a:extLst>
          </p:cNvPr>
          <p:cNvSpPr>
            <a:spLocks noGrp="1"/>
          </p:cNvSpPr>
          <p:nvPr>
            <p:ph type="title"/>
          </p:nvPr>
        </p:nvSpPr>
        <p:spPr/>
        <p:txBody>
          <a:bodyPr>
            <a:normAutofit/>
          </a:bodyPr>
          <a:lstStyle/>
          <a:p>
            <a:r>
              <a:rPr lang="en-US" sz="3600" i="1" dirty="0"/>
              <a:t>Check your answers here</a:t>
            </a:r>
            <a:endParaRPr lang="hr-HR" sz="3600" i="1" dirty="0"/>
          </a:p>
        </p:txBody>
      </p:sp>
      <p:pic>
        <p:nvPicPr>
          <p:cNvPr id="4" name="Content Placeholder 3">
            <a:extLst>
              <a:ext uri="{FF2B5EF4-FFF2-40B4-BE49-F238E27FC236}">
                <a16:creationId xmlns:a16="http://schemas.microsoft.com/office/drawing/2014/main" id="{5B0F0841-4267-B94B-025F-1ADB9BA19244}"/>
              </a:ext>
            </a:extLst>
          </p:cNvPr>
          <p:cNvPicPr>
            <a:picLocks noGrp="1" noChangeAspect="1"/>
          </p:cNvPicPr>
          <p:nvPr>
            <p:ph idx="1"/>
          </p:nvPr>
        </p:nvPicPr>
        <p:blipFill>
          <a:blip r:embed="rId2"/>
          <a:stretch>
            <a:fillRect/>
          </a:stretch>
        </p:blipFill>
        <p:spPr>
          <a:xfrm>
            <a:off x="2702047" y="2273256"/>
            <a:ext cx="2226413" cy="3219174"/>
          </a:xfrm>
          <a:prstGeom prst="rect">
            <a:avLst/>
          </a:prstGeom>
        </p:spPr>
      </p:pic>
      <p:pic>
        <p:nvPicPr>
          <p:cNvPr id="5" name="Picture 4">
            <a:extLst>
              <a:ext uri="{FF2B5EF4-FFF2-40B4-BE49-F238E27FC236}">
                <a16:creationId xmlns:a16="http://schemas.microsoft.com/office/drawing/2014/main" id="{13A97BE9-0B3F-257A-9E18-00C212239E7E}"/>
              </a:ext>
            </a:extLst>
          </p:cNvPr>
          <p:cNvPicPr>
            <a:picLocks noChangeAspect="1"/>
          </p:cNvPicPr>
          <p:nvPr/>
        </p:nvPicPr>
        <p:blipFill>
          <a:blip r:embed="rId3"/>
          <a:stretch>
            <a:fillRect/>
          </a:stretch>
        </p:blipFill>
        <p:spPr>
          <a:xfrm>
            <a:off x="7263540" y="2126404"/>
            <a:ext cx="2226413" cy="3402631"/>
          </a:xfrm>
          <a:prstGeom prst="rect">
            <a:avLst/>
          </a:prstGeom>
        </p:spPr>
      </p:pic>
    </p:spTree>
    <p:extLst>
      <p:ext uri="{BB962C8B-B14F-4D97-AF65-F5344CB8AC3E}">
        <p14:creationId xmlns:p14="http://schemas.microsoft.com/office/powerpoint/2010/main" val="311675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AF9D1-20D8-E4B4-F29F-6BCD091C4863}"/>
              </a:ext>
            </a:extLst>
          </p:cNvPr>
          <p:cNvSpPr>
            <a:spLocks noGrp="1"/>
          </p:cNvSpPr>
          <p:nvPr>
            <p:ph type="title"/>
          </p:nvPr>
        </p:nvSpPr>
        <p:spPr/>
        <p:txBody>
          <a:bodyPr/>
          <a:lstStyle/>
          <a:p>
            <a:r>
              <a:rPr lang="en-GB" dirty="0"/>
              <a:t>Resources:</a:t>
            </a:r>
            <a:endParaRPr lang="hr-HR" dirty="0"/>
          </a:p>
        </p:txBody>
      </p:sp>
      <p:sp>
        <p:nvSpPr>
          <p:cNvPr id="3" name="Content Placeholder 2">
            <a:extLst>
              <a:ext uri="{FF2B5EF4-FFF2-40B4-BE49-F238E27FC236}">
                <a16:creationId xmlns:a16="http://schemas.microsoft.com/office/drawing/2014/main" id="{E6296DB8-FC02-575C-C163-C741F1192CE5}"/>
              </a:ext>
            </a:extLst>
          </p:cNvPr>
          <p:cNvSpPr>
            <a:spLocks noGrp="1"/>
          </p:cNvSpPr>
          <p:nvPr>
            <p:ph idx="1"/>
          </p:nvPr>
        </p:nvSpPr>
        <p:spPr/>
        <p:txBody>
          <a:bodyPr>
            <a:normAutofit/>
          </a:bodyPr>
          <a:lstStyle/>
          <a:p>
            <a:pPr>
              <a:lnSpc>
                <a:spcPct val="107000"/>
              </a:lnSpc>
              <a:spcAft>
                <a:spcPts val="800"/>
              </a:spcAft>
            </a:pPr>
            <a:r>
              <a:rPr lang="en-GB" kern="100" dirty="0" err="1">
                <a:effectLst/>
                <a:latin typeface="Calibri" panose="020F0502020204030204" pitchFamily="34" charset="0"/>
                <a:ea typeface="Calibri" panose="020F0502020204030204" pitchFamily="34" charset="0"/>
                <a:cs typeface="Times New Roman" panose="02020603050405020304" pitchFamily="18" charset="0"/>
              </a:rPr>
              <a:t>Remacha</a:t>
            </a:r>
            <a:r>
              <a:rPr lang="en-GB" kern="100" dirty="0">
                <a:effectLst/>
                <a:latin typeface="Calibri" panose="020F0502020204030204" pitchFamily="34" charset="0"/>
                <a:ea typeface="Calibri" panose="020F0502020204030204" pitchFamily="34" charset="0"/>
                <a:cs typeface="Times New Roman" panose="02020603050405020304" pitchFamily="18" charset="0"/>
              </a:rPr>
              <a:t>, Infotech - </a:t>
            </a:r>
            <a:r>
              <a:rPr lang="hr-HR" kern="100" dirty="0" err="1">
                <a:effectLst/>
                <a:latin typeface="Calibri" panose="020F0502020204030204" pitchFamily="34" charset="0"/>
                <a:ea typeface="Calibri" panose="020F0502020204030204" pitchFamily="34" charset="0"/>
                <a:cs typeface="Times New Roman" panose="02020603050405020304" pitchFamily="18" charset="0"/>
              </a:rPr>
              <a:t>Unit</a:t>
            </a:r>
            <a:r>
              <a:rPr lang="hr-HR"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a:effectLst/>
                <a:latin typeface="Calibri" panose="020F0502020204030204" pitchFamily="34" charset="0"/>
                <a:ea typeface="Calibri" panose="020F0502020204030204" pitchFamily="34" charset="0"/>
                <a:cs typeface="Times New Roman" panose="02020603050405020304" pitchFamily="18" charset="0"/>
              </a:rPr>
              <a:t>3</a:t>
            </a:r>
            <a:r>
              <a:rPr lang="hr-HR" kern="100" dirty="0">
                <a:effectLst/>
                <a:latin typeface="Calibri" panose="020F0502020204030204" pitchFamily="34" charset="0"/>
                <a:ea typeface="Calibri" panose="020F0502020204030204" pitchFamily="34" charset="0"/>
                <a:cs typeface="Times New Roman" panose="02020603050405020304" pitchFamily="18" charset="0"/>
              </a:rPr>
              <a:t> (</a:t>
            </a:r>
            <a:r>
              <a:rPr lang="hr-HR" kern="100" dirty="0" err="1">
                <a:effectLst/>
                <a:latin typeface="Calibri" panose="020F0502020204030204" pitchFamily="34" charset="0"/>
                <a:ea typeface="Calibri" panose="020F0502020204030204" pitchFamily="34" charset="0"/>
                <a:cs typeface="Times New Roman" panose="02020603050405020304" pitchFamily="18" charset="0"/>
              </a:rPr>
              <a:t>pp</a:t>
            </a:r>
            <a:r>
              <a:rPr lang="en-GB" kern="100" dirty="0">
                <a:latin typeface="Calibri" panose="020F0502020204030204" pitchFamily="34" charset="0"/>
                <a:ea typeface="Calibri" panose="020F0502020204030204" pitchFamily="34" charset="0"/>
                <a:cs typeface="Times New Roman" panose="02020603050405020304" pitchFamily="18" charset="0"/>
              </a:rPr>
              <a:t> 11</a:t>
            </a:r>
            <a:r>
              <a:rPr lang="hr-HR" kern="100" dirty="0">
                <a:effectLst/>
                <a:latin typeface="Calibri" panose="020F0502020204030204" pitchFamily="34" charset="0"/>
                <a:ea typeface="Calibri" panose="020F0502020204030204" pitchFamily="34" charset="0"/>
                <a:cs typeface="Times New Roman" panose="02020603050405020304" pitchFamily="18" charset="0"/>
              </a:rPr>
              <a:t>-1</a:t>
            </a:r>
            <a:r>
              <a:rPr lang="en-GB" kern="100" dirty="0">
                <a:effectLst/>
                <a:latin typeface="Calibri" panose="020F0502020204030204" pitchFamily="34" charset="0"/>
                <a:ea typeface="Calibri" panose="020F0502020204030204" pitchFamily="34" charset="0"/>
                <a:cs typeface="Times New Roman" panose="02020603050405020304" pitchFamily="18" charset="0"/>
              </a:rPr>
              <a:t>5</a:t>
            </a:r>
            <a:r>
              <a:rPr lang="hr-HR" kern="100" dirty="0">
                <a:effectLst/>
                <a:latin typeface="Calibri" panose="020F0502020204030204" pitchFamily="34" charset="0"/>
                <a:ea typeface="Calibri" panose="020F0502020204030204" pitchFamily="34" charset="0"/>
                <a:cs typeface="Times New Roman" panose="02020603050405020304" pitchFamily="18" charset="0"/>
              </a:rPr>
              <a: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endParaRPr lang="hr-BA"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effectLst/>
                <a:latin typeface="Calibri" panose="020F0502020204030204" pitchFamily="34" charset="0"/>
                <a:ea typeface="Calibri" panose="020F0502020204030204" pitchFamily="34" charset="0"/>
                <a:cs typeface="Times New Roman" panose="02020603050405020304" pitchFamily="18" charset="0"/>
              </a:rPr>
              <a:t>Marks, </a:t>
            </a:r>
            <a:r>
              <a:rPr lang="hr-HR" dirty="0" err="1">
                <a:effectLst/>
                <a:latin typeface="Calibri" panose="020F0502020204030204" pitchFamily="34" charset="0"/>
                <a:ea typeface="Calibri" panose="020F0502020204030204" pitchFamily="34" charset="0"/>
                <a:cs typeface="Times New Roman" panose="02020603050405020304" pitchFamily="18" charset="0"/>
              </a:rPr>
              <a:t>Vocabulary</a:t>
            </a:r>
            <a:r>
              <a:rPr lang="hr-HR" dirty="0">
                <a:effectLst/>
                <a:latin typeface="Calibri" panose="020F0502020204030204" pitchFamily="34" charset="0"/>
                <a:ea typeface="Calibri" panose="020F0502020204030204" pitchFamily="34" charset="0"/>
                <a:cs typeface="Times New Roman" panose="02020603050405020304" pitchFamily="18" charset="0"/>
              </a:rPr>
              <a:t> </a:t>
            </a:r>
            <a:r>
              <a:rPr lang="hr-HR" dirty="0" err="1">
                <a:effectLst/>
                <a:latin typeface="Calibri" panose="020F0502020204030204" pitchFamily="34" charset="0"/>
                <a:ea typeface="Calibri" panose="020F0502020204030204" pitchFamily="34" charset="0"/>
                <a:cs typeface="Times New Roman" panose="02020603050405020304" pitchFamily="18" charset="0"/>
              </a:rPr>
              <a:t>Book</a:t>
            </a:r>
            <a:r>
              <a:rPr lang="hr-HR" dirty="0">
                <a:effectLst/>
                <a:latin typeface="Calibri" panose="020F0502020204030204" pitchFamily="34" charset="0"/>
                <a:ea typeface="Calibri" panose="020F0502020204030204" pitchFamily="34" charset="0"/>
                <a:cs typeface="Times New Roman" panose="02020603050405020304" pitchFamily="18" charset="0"/>
              </a:rPr>
              <a:t> – 1.</a:t>
            </a:r>
            <a:r>
              <a:rPr lang="en-GB" dirty="0">
                <a:effectLst/>
                <a:latin typeface="Calibri" panose="020F0502020204030204" pitchFamily="34" charset="0"/>
                <a:ea typeface="Calibri" panose="020F0502020204030204" pitchFamily="34" charset="0"/>
                <a:cs typeface="Times New Roman" panose="02020603050405020304" pitchFamily="18" charset="0"/>
              </a:rPr>
              <a:t>11 Inside a computer</a:t>
            </a:r>
            <a:r>
              <a:rPr lang="hr-HR" dirty="0">
                <a:effectLst/>
                <a:latin typeface="Calibri" panose="020F0502020204030204" pitchFamily="34" charset="0"/>
                <a:ea typeface="Calibri" panose="020F0502020204030204" pitchFamily="34" charset="0"/>
                <a:cs typeface="Times New Roman" panose="02020603050405020304" pitchFamily="18" charset="0"/>
              </a:rPr>
              <a:t> (</a:t>
            </a:r>
            <a:r>
              <a:rPr lang="en-GB" dirty="0">
                <a:effectLst/>
                <a:latin typeface="Calibri" panose="020F0502020204030204" pitchFamily="34" charset="0"/>
                <a:ea typeface="Calibri" panose="020F0502020204030204" pitchFamily="34" charset="0"/>
                <a:cs typeface="Times New Roman" panose="02020603050405020304" pitchFamily="18" charset="0"/>
              </a:rPr>
              <a:t>p 19</a:t>
            </a:r>
            <a:r>
              <a:rPr lang="hr-HR" dirty="0">
                <a:effectLst/>
                <a:latin typeface="Calibri" panose="020F0502020204030204" pitchFamily="34" charset="0"/>
                <a:ea typeface="Calibri" panose="020F0502020204030204" pitchFamily="34" charset="0"/>
                <a:cs typeface="Times New Roman" panose="02020603050405020304" pitchFamily="18" charset="0"/>
              </a:rPr>
              <a:t>)</a:t>
            </a:r>
            <a:r>
              <a:rPr lang="en-GB" dirty="0">
                <a:effectLst/>
                <a:latin typeface="Calibri" panose="020F0502020204030204" pitchFamily="34" charset="0"/>
                <a:ea typeface="Calibri" panose="020F0502020204030204" pitchFamily="34" charset="0"/>
                <a:cs typeface="Times New Roman" panose="02020603050405020304" pitchFamily="18" charset="0"/>
              </a:rPr>
              <a:t> </a:t>
            </a:r>
            <a:endParaRPr lang="hr-BA"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kern="100" dirty="0" err="1">
                <a:latin typeface="Calibri" panose="020F0502020204030204" pitchFamily="34" charset="0"/>
                <a:ea typeface="Calibri" panose="020F0502020204030204" pitchFamily="34" charset="0"/>
                <a:cs typeface="Times New Roman" panose="02020603050405020304" pitchFamily="18" charset="0"/>
              </a:rPr>
              <a:t>Gourlay</a:t>
            </a:r>
            <a:r>
              <a:rPr lang="en-GB" kern="100" dirty="0">
                <a:latin typeface="Calibri" panose="020F0502020204030204" pitchFamily="34" charset="0"/>
                <a:ea typeface="Calibri" panose="020F0502020204030204" pitchFamily="34" charset="0"/>
                <a:cs typeface="Times New Roman" panose="02020603050405020304" pitchFamily="18" charset="0"/>
              </a:rPr>
              <a:t>, En for IT and the Internet - </a:t>
            </a:r>
            <a:r>
              <a:rPr lang="hr-HR" kern="100" dirty="0" err="1">
                <a:effectLst/>
                <a:latin typeface="Calibri" panose="020F0502020204030204" pitchFamily="34" charset="0"/>
                <a:ea typeface="Calibri" panose="020F0502020204030204" pitchFamily="34" charset="0"/>
                <a:cs typeface="Times New Roman" panose="02020603050405020304" pitchFamily="18" charset="0"/>
              </a:rPr>
              <a:t>Unit</a:t>
            </a:r>
            <a:r>
              <a:rPr lang="hr-HR" kern="100" dirty="0">
                <a:effectLst/>
                <a:latin typeface="Calibri" panose="020F0502020204030204" pitchFamily="34" charset="0"/>
                <a:ea typeface="Calibri" panose="020F0502020204030204" pitchFamily="34" charset="0"/>
                <a:cs typeface="Times New Roman" panose="02020603050405020304" pitchFamily="18" charset="0"/>
              </a:rPr>
              <a:t> 1: Computer </a:t>
            </a:r>
            <a:r>
              <a:rPr lang="hr-HR" kern="100" dirty="0" err="1">
                <a:effectLst/>
                <a:latin typeface="Calibri" panose="020F0502020204030204" pitchFamily="34" charset="0"/>
                <a:ea typeface="Calibri" panose="020F0502020204030204" pitchFamily="34" charset="0"/>
                <a:cs typeface="Times New Roman" panose="02020603050405020304" pitchFamily="18" charset="0"/>
              </a:rPr>
              <a:t>and</a:t>
            </a:r>
            <a:r>
              <a:rPr lang="hr-HR" kern="100" dirty="0">
                <a:effectLst/>
                <a:latin typeface="Calibri" panose="020F0502020204030204" pitchFamily="34" charset="0"/>
                <a:ea typeface="Calibri" panose="020F0502020204030204" pitchFamily="34" charset="0"/>
                <a:cs typeface="Times New Roman" panose="02020603050405020304" pitchFamily="18" charset="0"/>
              </a:rPr>
              <a:t> </a:t>
            </a:r>
            <a:r>
              <a:rPr lang="hr-HR" kern="100" dirty="0" err="1">
                <a:effectLst/>
                <a:latin typeface="Calibri" panose="020F0502020204030204" pitchFamily="34" charset="0"/>
                <a:ea typeface="Calibri" panose="020F0502020204030204" pitchFamily="34" charset="0"/>
                <a:cs typeface="Times New Roman" panose="02020603050405020304" pitchFamily="18" charset="0"/>
              </a:rPr>
              <a:t>computer</a:t>
            </a:r>
            <a:r>
              <a:rPr lang="hr-HR" kern="100" dirty="0">
                <a:effectLst/>
                <a:latin typeface="Calibri" panose="020F0502020204030204" pitchFamily="34" charset="0"/>
                <a:ea typeface="Calibri" panose="020F0502020204030204" pitchFamily="34" charset="0"/>
                <a:cs typeface="Times New Roman" panose="02020603050405020304" pitchFamily="18" charset="0"/>
              </a:rPr>
              <a:t> </a:t>
            </a:r>
            <a:r>
              <a:rPr lang="hr-HR" kern="100" dirty="0" err="1">
                <a:effectLst/>
                <a:latin typeface="Calibri" panose="020F0502020204030204" pitchFamily="34" charset="0"/>
                <a:ea typeface="Calibri" panose="020F0502020204030204" pitchFamily="34" charset="0"/>
                <a:cs typeface="Times New Roman" panose="02020603050405020304" pitchFamily="18" charset="0"/>
              </a:rPr>
              <a:t>systems</a:t>
            </a:r>
            <a:r>
              <a:rPr lang="hr-HR" kern="100" dirty="0">
                <a:effectLst/>
                <a:latin typeface="Calibri" panose="020F0502020204030204" pitchFamily="34" charset="0"/>
                <a:ea typeface="Calibri" panose="020F0502020204030204" pitchFamily="34" charset="0"/>
                <a:cs typeface="Times New Roman" panose="02020603050405020304" pitchFamily="18" charset="0"/>
              </a:rPr>
              <a:t> (</a:t>
            </a:r>
            <a:r>
              <a:rPr lang="hr-HR" kern="100" dirty="0" err="1">
                <a:effectLst/>
                <a:latin typeface="Calibri" panose="020F0502020204030204" pitchFamily="34" charset="0"/>
                <a:ea typeface="Calibri" panose="020F0502020204030204" pitchFamily="34" charset="0"/>
                <a:cs typeface="Times New Roman" panose="02020603050405020304" pitchFamily="18" charset="0"/>
              </a:rPr>
              <a:t>pp</a:t>
            </a:r>
            <a:r>
              <a:rPr lang="hr-HR" kern="100" dirty="0">
                <a:effectLst/>
                <a:latin typeface="Calibri" panose="020F0502020204030204" pitchFamily="34" charset="0"/>
                <a:ea typeface="Calibri" panose="020F0502020204030204" pitchFamily="34" charset="0"/>
                <a:cs typeface="Times New Roman" panose="02020603050405020304" pitchFamily="18" charset="0"/>
              </a:rPr>
              <a:t> 1-11)</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endParaRPr lang="hr-BA"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kern="100" dirty="0">
                <a:latin typeface="Calibri" panose="020F0502020204030204" pitchFamily="34" charset="0"/>
                <a:ea typeface="Calibri" panose="020F0502020204030204" pitchFamily="34" charset="0"/>
                <a:cs typeface="Times New Roman" panose="02020603050405020304" pitchFamily="18" charset="0"/>
              </a:rPr>
              <a:t>Hill, English for Information Technology 2. Pearson Education ELS - </a:t>
            </a:r>
            <a:r>
              <a:rPr lang="hr-HR" sz="2800" kern="100" dirty="0" err="1">
                <a:effectLst/>
                <a:latin typeface="Calibri" panose="020F0502020204030204" pitchFamily="34" charset="0"/>
                <a:ea typeface="Calibri" panose="020F0502020204030204" pitchFamily="34" charset="0"/>
                <a:cs typeface="Times New Roman" panose="02020603050405020304" pitchFamily="18" charset="0"/>
              </a:rPr>
              <a:t>Unit</a:t>
            </a:r>
            <a:r>
              <a:rPr lang="hr-HR" sz="2800" kern="100" dirty="0">
                <a:effectLst/>
                <a:latin typeface="Calibri" panose="020F0502020204030204" pitchFamily="34" charset="0"/>
                <a:ea typeface="Calibri" panose="020F0502020204030204" pitchFamily="34" charset="0"/>
                <a:cs typeface="Times New Roman" panose="02020603050405020304" pitchFamily="18" charset="0"/>
              </a:rPr>
              <a:t> 2 – IT Systems (p 12)</a:t>
            </a:r>
          </a:p>
          <a:p>
            <a:pPr>
              <a:lnSpc>
                <a:spcPct val="107000"/>
              </a:lnSpc>
              <a:spcAft>
                <a:spcPts val="800"/>
              </a:spcAft>
            </a:pPr>
            <a:endParaRPr lang="en-GB" b="0" i="0" dirty="0">
              <a:solidFill>
                <a:srgbClr val="1F1F1F"/>
              </a:solidFill>
              <a:effectLst/>
              <a:latin typeface="Cabin"/>
            </a:endParaRPr>
          </a:p>
          <a:p>
            <a:pPr>
              <a:lnSpc>
                <a:spcPct val="107000"/>
              </a:lnSpc>
              <a:spcAft>
                <a:spcPts val="800"/>
              </a:spcAft>
            </a:pPr>
            <a:endParaRPr lang="hr-HR"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hr-HR"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057348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83086" y="1894114"/>
            <a:ext cx="5872065" cy="1680429"/>
          </a:xfrm>
        </p:spPr>
        <p:txBody>
          <a:bodyPr>
            <a:normAutofit/>
          </a:bodyPr>
          <a:lstStyle/>
          <a:p>
            <a:pPr algn="ctr"/>
            <a:r>
              <a:rPr lang="hr-HR" sz="4400" i="1"/>
              <a:t>#</a:t>
            </a:r>
            <a:r>
              <a:rPr lang="hr-HR" sz="4400" i="1" dirty="0"/>
              <a:t>neverstoplearning</a:t>
            </a:r>
            <a:endParaRPr lang="en-US" i="1" dirty="0"/>
          </a:p>
        </p:txBody>
      </p:sp>
    </p:spTree>
    <p:extLst>
      <p:ext uri="{BB962C8B-B14F-4D97-AF65-F5344CB8AC3E}">
        <p14:creationId xmlns:p14="http://schemas.microsoft.com/office/powerpoint/2010/main" val="3652587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Hardware</a:t>
            </a:r>
            <a:endParaRPr lang="en-US" dirty="0"/>
          </a:p>
        </p:txBody>
      </p:sp>
      <p:pic>
        <p:nvPicPr>
          <p:cNvPr id="2050" name="Picture 2"/>
          <p:cNvPicPr>
            <a:picLocks noGrp="1" noChangeAspect="1" noChangeArrowheads="1"/>
          </p:cNvPicPr>
          <p:nvPr>
            <p:ph idx="1"/>
          </p:nvPr>
        </p:nvPicPr>
        <p:blipFill>
          <a:blip r:embed="rId2"/>
          <a:srcRect l="27935" t="11981" r="18610" b="11434"/>
          <a:stretch>
            <a:fillRect/>
          </a:stretch>
        </p:blipFill>
        <p:spPr bwMode="auto">
          <a:xfrm>
            <a:off x="4389120" y="365125"/>
            <a:ext cx="6964680" cy="5612813"/>
          </a:xfrm>
          <a:prstGeom prst="rect">
            <a:avLst/>
          </a:prstGeom>
          <a:noFill/>
          <a:ln w="9525">
            <a:noFill/>
            <a:miter lim="800000"/>
            <a:headEnd/>
            <a:tailEnd/>
          </a:ln>
          <a:effectLst/>
        </p:spPr>
      </p:pic>
    </p:spTree>
    <p:extLst>
      <p:ext uri="{BB962C8B-B14F-4D97-AF65-F5344CB8AC3E}">
        <p14:creationId xmlns:p14="http://schemas.microsoft.com/office/powerpoint/2010/main" val="26467162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Motherboard </a:t>
            </a:r>
            <a:endParaRPr lang="en-US" dirty="0"/>
          </a:p>
        </p:txBody>
      </p:sp>
      <p:pic>
        <p:nvPicPr>
          <p:cNvPr id="1027" name="Picture 3"/>
          <p:cNvPicPr>
            <a:picLocks noGrp="1" noChangeAspect="1" noChangeArrowheads="1"/>
          </p:cNvPicPr>
          <p:nvPr>
            <p:ph idx="1"/>
          </p:nvPr>
        </p:nvPicPr>
        <p:blipFill>
          <a:blip r:embed="rId5"/>
          <a:srcRect l="30168" t="16417" r="16509" b="19139"/>
          <a:stretch>
            <a:fillRect/>
          </a:stretch>
        </p:blipFill>
        <p:spPr bwMode="auto">
          <a:xfrm>
            <a:off x="4724400" y="1005840"/>
            <a:ext cx="7467600" cy="5076496"/>
          </a:xfrm>
          <a:prstGeom prst="rect">
            <a:avLst/>
          </a:prstGeom>
          <a:noFill/>
          <a:ln w="9525">
            <a:noFill/>
            <a:miter lim="800000"/>
            <a:headEnd/>
            <a:tailEnd/>
          </a:ln>
          <a:effectLst/>
        </p:spPr>
      </p:pic>
      <p:pic>
        <p:nvPicPr>
          <p:cNvPr id="3" name="07 Track 7">
            <a:hlinkClick r:id="" action="ppaction://media"/>
            <a:extLst>
              <a:ext uri="{FF2B5EF4-FFF2-40B4-BE49-F238E27FC236}">
                <a16:creationId xmlns:a16="http://schemas.microsoft.com/office/drawing/2014/main" id="{C2F8711E-700E-3235-5A1D-CD76AF6DA40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1881" y="3434709"/>
            <a:ext cx="487363" cy="487363"/>
          </a:xfrm>
          <a:prstGeom prst="rect">
            <a:avLst/>
          </a:prstGeom>
        </p:spPr>
      </p:pic>
      <p:sp>
        <p:nvSpPr>
          <p:cNvPr id="4" name="TextBox 3">
            <a:extLst>
              <a:ext uri="{FF2B5EF4-FFF2-40B4-BE49-F238E27FC236}">
                <a16:creationId xmlns:a16="http://schemas.microsoft.com/office/drawing/2014/main" id="{9D4CB63E-2BEE-EB0A-64C1-65FA6759B135}"/>
              </a:ext>
            </a:extLst>
          </p:cNvPr>
          <p:cNvSpPr txBox="1"/>
          <p:nvPr/>
        </p:nvSpPr>
        <p:spPr>
          <a:xfrm>
            <a:off x="717755" y="2386779"/>
            <a:ext cx="3677264" cy="923330"/>
          </a:xfrm>
          <a:prstGeom prst="rect">
            <a:avLst/>
          </a:prstGeom>
          <a:noFill/>
        </p:spPr>
        <p:txBody>
          <a:bodyPr wrap="square" rtlCol="0">
            <a:spAutoFit/>
          </a:bodyPr>
          <a:lstStyle/>
          <a:p>
            <a:r>
              <a:rPr lang="en-GB" b="1" i="1" dirty="0">
                <a:solidFill>
                  <a:schemeClr val="accent1"/>
                </a:solidFill>
              </a:rPr>
              <a:t>Listen to the technician describing the motherboard to a new trainee. Match the words to A-G.</a:t>
            </a:r>
            <a:endParaRPr lang="hr-HR" b="1" i="1" dirty="0">
              <a:solidFill>
                <a:schemeClr val="accent1"/>
              </a:solidFill>
            </a:endParaRPr>
          </a:p>
        </p:txBody>
      </p:sp>
    </p:spTree>
    <p:extLst>
      <p:ext uri="{BB962C8B-B14F-4D97-AF65-F5344CB8AC3E}">
        <p14:creationId xmlns:p14="http://schemas.microsoft.com/office/powerpoint/2010/main" val="3515023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36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Explanation of terms</a:t>
            </a:r>
            <a:endParaRPr lang="en-US" dirty="0"/>
          </a:p>
        </p:txBody>
      </p:sp>
      <p:sp>
        <p:nvSpPr>
          <p:cNvPr id="3" name="Content Placeholder 2"/>
          <p:cNvSpPr>
            <a:spLocks noGrp="1"/>
          </p:cNvSpPr>
          <p:nvPr>
            <p:ph idx="1"/>
          </p:nvPr>
        </p:nvSpPr>
        <p:spPr/>
        <p:txBody>
          <a:bodyPr>
            <a:normAutofit fontScale="92500" lnSpcReduction="10000"/>
          </a:bodyPr>
          <a:lstStyle/>
          <a:p>
            <a:r>
              <a:rPr lang="en-US" dirty="0"/>
              <a:t>A </a:t>
            </a:r>
            <a:r>
              <a:rPr lang="en-US" b="1" dirty="0"/>
              <a:t>hard disk drive (HDD) is a storage device</a:t>
            </a:r>
            <a:r>
              <a:rPr lang="hr-HR" b="1" dirty="0"/>
              <a:t> </a:t>
            </a:r>
            <a:r>
              <a:rPr lang="en-US" dirty="0"/>
              <a:t>that holds its data on spinning </a:t>
            </a:r>
            <a:r>
              <a:rPr lang="en-US" dirty="0" err="1"/>
              <a:t>magnetised</a:t>
            </a:r>
            <a:r>
              <a:rPr lang="hr-HR" dirty="0"/>
              <a:t> </a:t>
            </a:r>
            <a:r>
              <a:rPr lang="en-US" dirty="0"/>
              <a:t>disks. </a:t>
            </a:r>
            <a:r>
              <a:rPr lang="hr-HR" dirty="0"/>
              <a:t>Can be replaced </a:t>
            </a:r>
            <a:r>
              <a:rPr lang="en-US" dirty="0"/>
              <a:t>by </a:t>
            </a:r>
            <a:r>
              <a:rPr lang="en-US" b="1" dirty="0"/>
              <a:t>solid state drives</a:t>
            </a:r>
            <a:r>
              <a:rPr lang="hr-HR" b="1" dirty="0"/>
              <a:t> </a:t>
            </a:r>
            <a:r>
              <a:rPr lang="en-US" dirty="0"/>
              <a:t>(SSDs), which perform a similar function but</a:t>
            </a:r>
            <a:r>
              <a:rPr lang="hr-HR" dirty="0"/>
              <a:t> </a:t>
            </a:r>
            <a:r>
              <a:rPr lang="en-US" dirty="0"/>
              <a:t>without moving parts.</a:t>
            </a:r>
          </a:p>
          <a:p>
            <a:r>
              <a:rPr lang="en-US" b="1" dirty="0"/>
              <a:t>Optical drive is a generic name for devices that</a:t>
            </a:r>
            <a:r>
              <a:rPr lang="hr-HR" b="1" dirty="0"/>
              <a:t> </a:t>
            </a:r>
            <a:r>
              <a:rPr lang="en-US" dirty="0"/>
              <a:t>read and write data from CDs, DVDs or</a:t>
            </a:r>
            <a:r>
              <a:rPr lang="hr-HR" dirty="0"/>
              <a:t> </a:t>
            </a:r>
            <a:r>
              <a:rPr lang="en-US" dirty="0" err="1"/>
              <a:t>Blu</a:t>
            </a:r>
            <a:r>
              <a:rPr lang="en-US" dirty="0"/>
              <a:t>-ray. The name derives from the fact that</a:t>
            </a:r>
            <a:r>
              <a:rPr lang="hr-HR" dirty="0"/>
              <a:t> </a:t>
            </a:r>
            <a:r>
              <a:rPr lang="en-US" dirty="0"/>
              <a:t>they use a laser, which is an optical device. Not much in use today.</a:t>
            </a:r>
          </a:p>
          <a:p>
            <a:r>
              <a:rPr lang="en-US" dirty="0"/>
              <a:t>While </a:t>
            </a:r>
            <a:r>
              <a:rPr lang="en-US" b="1" dirty="0"/>
              <a:t>monitor and screen are often used</a:t>
            </a:r>
            <a:r>
              <a:rPr lang="hr-HR" b="1" dirty="0"/>
              <a:t> </a:t>
            </a:r>
            <a:r>
              <a:rPr lang="en-US" dirty="0"/>
              <a:t>interchangeably, technically, the screen is the</a:t>
            </a:r>
            <a:r>
              <a:rPr lang="hr-HR" dirty="0"/>
              <a:t> </a:t>
            </a:r>
            <a:r>
              <a:rPr lang="en-US" dirty="0"/>
              <a:t>front part of the monitor on which the picture</a:t>
            </a:r>
            <a:r>
              <a:rPr lang="hr-HR" dirty="0"/>
              <a:t> </a:t>
            </a:r>
            <a:r>
              <a:rPr lang="en-US" dirty="0"/>
              <a:t>appears.</a:t>
            </a:r>
          </a:p>
          <a:p>
            <a:r>
              <a:rPr lang="en-US" dirty="0"/>
              <a:t>The </a:t>
            </a:r>
            <a:r>
              <a:rPr lang="en-US" b="1" dirty="0"/>
              <a:t>power supply unit (PSU) is the box</a:t>
            </a:r>
            <a:r>
              <a:rPr lang="hr-HR" b="1" dirty="0"/>
              <a:t> </a:t>
            </a:r>
            <a:r>
              <a:rPr lang="en-US" dirty="0"/>
              <a:t>inside a computer which converts mains</a:t>
            </a:r>
            <a:r>
              <a:rPr lang="hr-HR" dirty="0"/>
              <a:t> </a:t>
            </a:r>
            <a:r>
              <a:rPr lang="en-US" dirty="0"/>
              <a:t>electricity into the appropriate voltages for the</a:t>
            </a:r>
            <a:r>
              <a:rPr lang="hr-HR" dirty="0"/>
              <a:t> </a:t>
            </a:r>
            <a:r>
              <a:rPr lang="en-US" dirty="0"/>
              <a:t>internal components.</a:t>
            </a:r>
          </a:p>
        </p:txBody>
      </p:sp>
    </p:spTree>
    <p:extLst>
      <p:ext uri="{BB962C8B-B14F-4D97-AF65-F5344CB8AC3E}">
        <p14:creationId xmlns:p14="http://schemas.microsoft.com/office/powerpoint/2010/main" val="36534379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36880"/>
            <a:ext cx="10515600" cy="5740083"/>
          </a:xfrm>
        </p:spPr>
        <p:txBody>
          <a:bodyPr>
            <a:normAutofit fontScale="85000" lnSpcReduction="20000"/>
          </a:bodyPr>
          <a:lstStyle/>
          <a:p>
            <a:pPr marL="0" indent="0">
              <a:buNone/>
            </a:pPr>
            <a:r>
              <a:rPr lang="en-US" b="1" dirty="0"/>
              <a:t>Motherboard</a:t>
            </a:r>
            <a:r>
              <a:rPr lang="hr-HR" b="1" dirty="0"/>
              <a:t> </a:t>
            </a:r>
            <a:r>
              <a:rPr lang="hr-HR" dirty="0"/>
              <a:t>is </a:t>
            </a:r>
            <a:r>
              <a:rPr lang="en-US" dirty="0"/>
              <a:t>the main circuit board inside a computer. Items that</a:t>
            </a:r>
            <a:r>
              <a:rPr lang="hr-HR" dirty="0"/>
              <a:t> </a:t>
            </a:r>
            <a:r>
              <a:rPr lang="en-US" dirty="0"/>
              <a:t>plug into the motherboard are:</a:t>
            </a:r>
          </a:p>
          <a:p>
            <a:r>
              <a:rPr lang="en-US" b="1" dirty="0"/>
              <a:t>CPU (Central Processing Unit) or processor:</a:t>
            </a:r>
            <a:r>
              <a:rPr lang="hr-HR" b="1" dirty="0"/>
              <a:t> </a:t>
            </a:r>
            <a:r>
              <a:rPr lang="en-US" dirty="0"/>
              <a:t>the ‘brains’ of the computer, which carries out</a:t>
            </a:r>
            <a:r>
              <a:rPr lang="hr-HR" dirty="0"/>
              <a:t> </a:t>
            </a:r>
            <a:r>
              <a:rPr lang="en-US" dirty="0"/>
              <a:t>the instructions that the software gives it.</a:t>
            </a:r>
            <a:r>
              <a:rPr lang="hr-HR" dirty="0"/>
              <a:t> </a:t>
            </a:r>
            <a:r>
              <a:rPr lang="en-US" dirty="0"/>
              <a:t>CPUs may be single-core, dual-core or more.</a:t>
            </a:r>
            <a:r>
              <a:rPr lang="hr-HR" dirty="0"/>
              <a:t> </a:t>
            </a:r>
            <a:r>
              <a:rPr lang="en-US" dirty="0"/>
              <a:t>CPUs have a speed (‘clock speed’), which is</a:t>
            </a:r>
            <a:r>
              <a:rPr lang="hr-HR" dirty="0"/>
              <a:t> </a:t>
            </a:r>
            <a:r>
              <a:rPr lang="en-US" dirty="0"/>
              <a:t>usually expressed in </a:t>
            </a:r>
            <a:r>
              <a:rPr lang="en-US" b="1" dirty="0"/>
              <a:t>megahertz (MHz).</a:t>
            </a:r>
          </a:p>
          <a:p>
            <a:r>
              <a:rPr lang="en-US" b="1" dirty="0"/>
              <a:t>DIMM (Dual In-line Memory Module): </a:t>
            </a:r>
            <a:r>
              <a:rPr lang="en-US" dirty="0"/>
              <a:t>this is a</a:t>
            </a:r>
            <a:r>
              <a:rPr lang="hr-HR" dirty="0"/>
              <a:t> </a:t>
            </a:r>
            <a:r>
              <a:rPr lang="en-US" dirty="0"/>
              <a:t>small circuit board with a number of memory</a:t>
            </a:r>
            <a:r>
              <a:rPr lang="hr-HR" dirty="0"/>
              <a:t> </a:t>
            </a:r>
            <a:r>
              <a:rPr lang="en-US" dirty="0"/>
              <a:t>chips on it. Most computers have several of</a:t>
            </a:r>
            <a:r>
              <a:rPr lang="hr-HR" dirty="0"/>
              <a:t> </a:t>
            </a:r>
            <a:r>
              <a:rPr lang="en-US" dirty="0"/>
              <a:t>these. </a:t>
            </a:r>
            <a:endParaRPr lang="hr-HR" dirty="0"/>
          </a:p>
          <a:p>
            <a:r>
              <a:rPr lang="en-US" dirty="0"/>
              <a:t>Memory is sometimes called </a:t>
            </a:r>
            <a:r>
              <a:rPr lang="en-US" b="1" dirty="0"/>
              <a:t>RAM</a:t>
            </a:r>
            <a:r>
              <a:rPr lang="hr-HR" b="1" dirty="0"/>
              <a:t> </a:t>
            </a:r>
            <a:r>
              <a:rPr lang="en-US" dirty="0"/>
              <a:t>(Random Access Memory).</a:t>
            </a:r>
          </a:p>
          <a:p>
            <a:r>
              <a:rPr lang="en-US" b="1" dirty="0"/>
              <a:t>Ethernet cable</a:t>
            </a:r>
            <a:r>
              <a:rPr lang="en-US" dirty="0"/>
              <a:t>: a standard network cable</a:t>
            </a:r>
          </a:p>
          <a:p>
            <a:r>
              <a:rPr lang="en-GB" b="1" dirty="0"/>
              <a:t>E</a:t>
            </a:r>
            <a:r>
              <a:rPr lang="en-US" b="1" dirty="0" err="1"/>
              <a:t>xpansion</a:t>
            </a:r>
            <a:r>
              <a:rPr lang="hr-HR" b="1" dirty="0"/>
              <a:t> </a:t>
            </a:r>
            <a:r>
              <a:rPr lang="en-US" b="1" dirty="0"/>
              <a:t>cards</a:t>
            </a:r>
            <a:r>
              <a:rPr lang="en-US" dirty="0"/>
              <a:t> can be inserted into a computer to allow extra</a:t>
            </a:r>
            <a:r>
              <a:rPr lang="hr-HR" dirty="0"/>
              <a:t> </a:t>
            </a:r>
            <a:r>
              <a:rPr lang="en-US" dirty="0"/>
              <a:t>functionality</a:t>
            </a:r>
            <a:r>
              <a:rPr lang="hr-HR" dirty="0"/>
              <a:t> (</a:t>
            </a:r>
            <a:r>
              <a:rPr lang="hr-HR" dirty="0" err="1"/>
              <a:t>graphics</a:t>
            </a:r>
            <a:r>
              <a:rPr lang="en-GB" dirty="0"/>
              <a:t>, sound, network…</a:t>
            </a:r>
            <a:r>
              <a:rPr lang="hr-HR" dirty="0"/>
              <a:t>)</a:t>
            </a:r>
            <a:endParaRPr lang="en-US" dirty="0"/>
          </a:p>
          <a:p>
            <a:r>
              <a:rPr lang="en-US" b="1" dirty="0"/>
              <a:t>Graphics card (video card): this circuit board</a:t>
            </a:r>
            <a:r>
              <a:rPr lang="hr-HR" b="1" dirty="0"/>
              <a:t> </a:t>
            </a:r>
            <a:r>
              <a:rPr lang="en-US" dirty="0"/>
              <a:t>carries a separate processor, similar to the CPU</a:t>
            </a:r>
            <a:r>
              <a:rPr lang="hr-HR" dirty="0"/>
              <a:t> </a:t>
            </a:r>
            <a:r>
              <a:rPr lang="en-US" dirty="0"/>
              <a:t>but designed specifically to process imagery,</a:t>
            </a:r>
            <a:r>
              <a:rPr lang="hr-HR" dirty="0"/>
              <a:t> </a:t>
            </a:r>
            <a:r>
              <a:rPr lang="en-US" dirty="0"/>
              <a:t>mostly video.</a:t>
            </a:r>
          </a:p>
          <a:p>
            <a:pPr marL="0" indent="0">
              <a:buNone/>
            </a:pPr>
            <a:r>
              <a:rPr lang="en-US" b="1" dirty="0"/>
              <a:t>SATA socket: </a:t>
            </a:r>
            <a:r>
              <a:rPr lang="en-US" dirty="0"/>
              <a:t>hard drives, solid state drives and</a:t>
            </a:r>
            <a:r>
              <a:rPr lang="hr-HR" dirty="0"/>
              <a:t> </a:t>
            </a:r>
            <a:r>
              <a:rPr lang="en-US" dirty="0"/>
              <a:t>optical drives use SATA connections.</a:t>
            </a:r>
          </a:p>
        </p:txBody>
      </p:sp>
    </p:spTree>
    <p:extLst>
      <p:ext uri="{BB962C8B-B14F-4D97-AF65-F5344CB8AC3E}">
        <p14:creationId xmlns:p14="http://schemas.microsoft.com/office/powerpoint/2010/main" val="543154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2F0C5-ED1B-445B-9143-AFB03BB0CECB}"/>
              </a:ext>
            </a:extLst>
          </p:cNvPr>
          <p:cNvSpPr>
            <a:spLocks noGrp="1"/>
          </p:cNvSpPr>
          <p:nvPr>
            <p:ph type="title"/>
          </p:nvPr>
        </p:nvSpPr>
        <p:spPr/>
        <p:txBody>
          <a:bodyPr>
            <a:normAutofit/>
          </a:bodyPr>
          <a:lstStyle/>
          <a:p>
            <a:r>
              <a:rPr lang="en-GB" sz="2800" i="1" dirty="0">
                <a:solidFill>
                  <a:schemeClr val="accent1"/>
                </a:solidFill>
              </a:rPr>
              <a:t>Do you know the answers to these questions? Discuss!</a:t>
            </a:r>
            <a:endParaRPr lang="hr-HR" sz="2800" i="1" dirty="0">
              <a:solidFill>
                <a:schemeClr val="accent1"/>
              </a:solidFill>
            </a:endParaRPr>
          </a:p>
        </p:txBody>
      </p:sp>
      <p:pic>
        <p:nvPicPr>
          <p:cNvPr id="5" name="Picture 4">
            <a:extLst>
              <a:ext uri="{FF2B5EF4-FFF2-40B4-BE49-F238E27FC236}">
                <a16:creationId xmlns:a16="http://schemas.microsoft.com/office/drawing/2014/main" id="{3824CFAC-BC91-01AC-4AEF-D25F4144A228}"/>
              </a:ext>
            </a:extLst>
          </p:cNvPr>
          <p:cNvPicPr>
            <a:picLocks noChangeAspect="1"/>
          </p:cNvPicPr>
          <p:nvPr/>
        </p:nvPicPr>
        <p:blipFill rotWithShape="1">
          <a:blip r:embed="rId3"/>
          <a:srcRect r="9198"/>
          <a:stretch/>
        </p:blipFill>
        <p:spPr>
          <a:xfrm>
            <a:off x="671052" y="1460801"/>
            <a:ext cx="10852354" cy="4727643"/>
          </a:xfrm>
          <a:prstGeom prst="rect">
            <a:avLst/>
          </a:prstGeom>
        </p:spPr>
      </p:pic>
    </p:spTree>
    <p:extLst>
      <p:ext uri="{BB962C8B-B14F-4D97-AF65-F5344CB8AC3E}">
        <p14:creationId xmlns:p14="http://schemas.microsoft.com/office/powerpoint/2010/main" val="1435452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AF9D1-20D8-E4B4-F29F-6BCD091C4863}"/>
              </a:ext>
            </a:extLst>
          </p:cNvPr>
          <p:cNvSpPr>
            <a:spLocks noGrp="1"/>
          </p:cNvSpPr>
          <p:nvPr>
            <p:ph type="title"/>
          </p:nvPr>
        </p:nvSpPr>
        <p:spPr>
          <a:xfrm>
            <a:off x="838200" y="148815"/>
            <a:ext cx="10515600" cy="1325563"/>
          </a:xfrm>
        </p:spPr>
        <p:txBody>
          <a:bodyPr>
            <a:normAutofit/>
          </a:bodyPr>
          <a:lstStyle/>
          <a:p>
            <a:r>
              <a:rPr lang="en-GB" sz="2800" i="1" dirty="0">
                <a:solidFill>
                  <a:schemeClr val="accent1"/>
                </a:solidFill>
              </a:rPr>
              <a:t>Check your answers:</a:t>
            </a:r>
            <a:endParaRPr lang="hr-HR" sz="2800" i="1" dirty="0">
              <a:solidFill>
                <a:schemeClr val="accent1"/>
              </a:solidFill>
            </a:endParaRPr>
          </a:p>
        </p:txBody>
      </p:sp>
      <p:sp>
        <p:nvSpPr>
          <p:cNvPr id="3" name="Content Placeholder 2">
            <a:extLst>
              <a:ext uri="{FF2B5EF4-FFF2-40B4-BE49-F238E27FC236}">
                <a16:creationId xmlns:a16="http://schemas.microsoft.com/office/drawing/2014/main" id="{E6296DB8-FC02-575C-C163-C741F1192CE5}"/>
              </a:ext>
            </a:extLst>
          </p:cNvPr>
          <p:cNvSpPr>
            <a:spLocks noGrp="1"/>
          </p:cNvSpPr>
          <p:nvPr>
            <p:ph idx="1"/>
          </p:nvPr>
        </p:nvSpPr>
        <p:spPr>
          <a:xfrm>
            <a:off x="838200" y="1166864"/>
            <a:ext cx="10515600" cy="5174942"/>
          </a:xfrm>
        </p:spPr>
        <p:txBody>
          <a:bodyPr>
            <a:normAutofit lnSpcReduction="10000"/>
          </a:bodyPr>
          <a:lstStyle/>
          <a:p>
            <a:pPr marL="342900" indent="-342900">
              <a:lnSpc>
                <a:spcPct val="107000"/>
              </a:lnSpc>
              <a:spcAft>
                <a:spcPts val="800"/>
              </a:spcAft>
              <a:buAutoNum type="arabicPeriod"/>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3 main parts of CPU are: the control unit, the ALU and the registers.</a:t>
            </a:r>
          </a:p>
          <a:p>
            <a:pPr marL="342900" indent="-342900">
              <a:lnSpc>
                <a:spcPct val="107000"/>
              </a:lnSpc>
              <a:spcAft>
                <a:spcPts val="800"/>
              </a:spcAft>
              <a:buAutoNum type="arabicPeriod"/>
            </a:pPr>
            <a:r>
              <a:rPr lang="en-GB" sz="1800" kern="100" dirty="0">
                <a:latin typeface="Calibri" panose="020F0502020204030204" pitchFamily="34" charset="0"/>
                <a:ea typeface="Calibri" panose="020F0502020204030204" pitchFamily="34" charset="0"/>
                <a:cs typeface="Times New Roman" panose="02020603050405020304" pitchFamily="18" charset="0"/>
              </a:rPr>
              <a:t>ALU is the Arithmetic logic unit; it performs mathematical calculations and logical operations.</a:t>
            </a:r>
          </a:p>
          <a:p>
            <a:pPr marL="342900" indent="-342900">
              <a:lnSpc>
                <a:spcPct val="107000"/>
              </a:lnSpc>
              <a:spcAft>
                <a:spcPts val="800"/>
              </a:spcAft>
              <a:buAutoNum type="arabicPeriod"/>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The system clock measures and synchronizes the flow of data.</a:t>
            </a:r>
          </a:p>
          <a:p>
            <a:pPr marL="342900" indent="-342900">
              <a:lnSpc>
                <a:spcPct val="107000"/>
              </a:lnSpc>
              <a:spcAft>
                <a:spcPts val="800"/>
              </a:spcAft>
              <a:buAutoNum type="arabicPeriod"/>
            </a:pPr>
            <a:r>
              <a:rPr lang="en-GB" sz="1800" kern="100" dirty="0">
                <a:latin typeface="Calibri" panose="020F0502020204030204" pitchFamily="34" charset="0"/>
                <a:ea typeface="Calibri" panose="020F0502020204030204" pitchFamily="34" charset="0"/>
                <a:cs typeface="Times New Roman" panose="02020603050405020304" pitchFamily="18" charset="0"/>
              </a:rPr>
              <a:t>1 GHz is (gigahertz) 1000 million hertz, or cycles, per second.</a:t>
            </a:r>
          </a:p>
          <a:p>
            <a:pPr marL="342900" indent="-342900">
              <a:lnSpc>
                <a:spcPct val="107000"/>
              </a:lnSpc>
              <a:spcAft>
                <a:spcPts val="800"/>
              </a:spcAft>
              <a:buAutoNum type="arabicPeriod"/>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RA</a:t>
            </a:r>
            <a:r>
              <a:rPr lang="en-GB" sz="1800" kern="100" dirty="0">
                <a:latin typeface="Calibri" panose="020F0502020204030204" pitchFamily="34" charset="0"/>
                <a:ea typeface="Calibri" panose="020F0502020204030204" pitchFamily="34" charset="0"/>
                <a:cs typeface="Times New Roman" panose="02020603050405020304" pitchFamily="18" charset="0"/>
              </a:rPr>
              <a:t>M (random access memory) is temporary.</a:t>
            </a:r>
          </a:p>
          <a:p>
            <a:pPr marL="342900" indent="-342900">
              <a:lnSpc>
                <a:spcPct val="107000"/>
              </a:lnSpc>
              <a:spcAft>
                <a:spcPts val="800"/>
              </a:spcAft>
              <a:buAutoNum type="arabicPeriod"/>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ROM (read only memory) </a:t>
            </a:r>
            <a:r>
              <a:rPr lang="en-GB" sz="1800" kern="100" dirty="0">
                <a:latin typeface="Calibri" panose="020F0502020204030204" pitchFamily="34" charset="0"/>
                <a:ea typeface="Calibri" panose="020F0502020204030204" pitchFamily="34" charset="0"/>
                <a:cs typeface="Times New Roman" panose="02020603050405020304" pitchFamily="18" charset="0"/>
              </a:rPr>
              <a:t>is permanent and includes instructions needed by the CPU.</a:t>
            </a:r>
          </a:p>
          <a:p>
            <a:pPr marL="342900" indent="-342900">
              <a:lnSpc>
                <a:spcPct val="107000"/>
              </a:lnSpc>
              <a:spcAft>
                <a:spcPts val="800"/>
              </a:spcAft>
              <a:buAutoNum type="arabicPeriod"/>
            </a:pPr>
            <a:r>
              <a:rPr lang="en-GB" sz="1800" kern="100" dirty="0">
                <a:latin typeface="Calibri" panose="020F0502020204030204" pitchFamily="34" charset="0"/>
                <a:ea typeface="Calibri" panose="020F0502020204030204" pitchFamily="34" charset="0"/>
                <a:cs typeface="Times New Roman" panose="02020603050405020304" pitchFamily="18" charset="0"/>
              </a:rPr>
              <a:t>RAM can be increased by adding extra chips, usually contained in a small circuit board called a DIMM.</a:t>
            </a:r>
          </a:p>
          <a:p>
            <a:pPr marL="342900" indent="-342900">
              <a:lnSpc>
                <a:spcPct val="107000"/>
              </a:lnSpc>
              <a:spcAft>
                <a:spcPts val="800"/>
              </a:spcAft>
              <a:buAutoNum type="arabicPeriod"/>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Motherboard </a:t>
            </a:r>
            <a:r>
              <a:rPr lang="en-GB" sz="1800" kern="100" dirty="0">
                <a:latin typeface="Calibri" panose="020F0502020204030204" pitchFamily="34" charset="0"/>
                <a:ea typeface="Calibri" panose="020F0502020204030204" pitchFamily="34" charset="0"/>
                <a:cs typeface="Times New Roman" panose="02020603050405020304" pitchFamily="18" charset="0"/>
              </a:rPr>
              <a:t>is the main printed circuit board.</a:t>
            </a:r>
          </a:p>
          <a:p>
            <a:pPr marL="342900" indent="-342900">
              <a:lnSpc>
                <a:spcPct val="107000"/>
              </a:lnSpc>
              <a:spcAft>
                <a:spcPts val="800"/>
              </a:spcAft>
              <a:buAutoNum type="arabicPeriod"/>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bu</a:t>
            </a:r>
            <a:r>
              <a:rPr lang="en-GB" sz="1800" kern="100" dirty="0">
                <a:latin typeface="Calibri" panose="020F0502020204030204" pitchFamily="34" charset="0"/>
                <a:ea typeface="Calibri" panose="020F0502020204030204" pitchFamily="34" charset="0"/>
                <a:cs typeface="Times New Roman" panose="02020603050405020304" pitchFamily="18" charset="0"/>
              </a:rPr>
              <a:t>s is an electrical part or channel that allows devices to communicate with each other.</a:t>
            </a:r>
          </a:p>
          <a:p>
            <a:pPr marL="342900" indent="-342900">
              <a:lnSpc>
                <a:spcPct val="107000"/>
              </a:lnSpc>
              <a:spcAft>
                <a:spcPts val="800"/>
              </a:spcAft>
              <a:buAutoNum type="arabicPeriod"/>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Expansion slots allow you to install expansion cards (e.g. sound, memory or network cards).</a:t>
            </a:r>
            <a:endParaRPr lang="hr-H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hr-HR"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52227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B1AC6-3B1E-679D-A3A7-AD7A4B00CB89}"/>
              </a:ext>
            </a:extLst>
          </p:cNvPr>
          <p:cNvSpPr>
            <a:spLocks noGrp="1"/>
          </p:cNvSpPr>
          <p:nvPr>
            <p:ph type="title"/>
          </p:nvPr>
        </p:nvSpPr>
        <p:spPr/>
        <p:txBody>
          <a:bodyPr/>
          <a:lstStyle/>
          <a:p>
            <a:r>
              <a:rPr lang="en-GB" dirty="0"/>
              <a:t>How memory is measured?</a:t>
            </a:r>
            <a:endParaRPr lang="hr-HR" dirty="0"/>
          </a:p>
        </p:txBody>
      </p:sp>
      <p:sp>
        <p:nvSpPr>
          <p:cNvPr id="3" name="Content Placeholder 2">
            <a:extLst>
              <a:ext uri="{FF2B5EF4-FFF2-40B4-BE49-F238E27FC236}">
                <a16:creationId xmlns:a16="http://schemas.microsoft.com/office/drawing/2014/main" id="{635456C1-5A44-D133-7D35-8D8F1072946B}"/>
              </a:ext>
            </a:extLst>
          </p:cNvPr>
          <p:cNvSpPr>
            <a:spLocks noGrp="1"/>
          </p:cNvSpPr>
          <p:nvPr>
            <p:ph idx="1"/>
          </p:nvPr>
        </p:nvSpPr>
        <p:spPr/>
        <p:txBody>
          <a:bodyPr/>
          <a:lstStyle/>
          <a:p>
            <a:pPr marL="0" indent="0">
              <a:buNone/>
            </a:pPr>
            <a:r>
              <a:rPr kumimoji="0" lang="en-GB" sz="2800" b="1" i="1" u="none" strike="noStrike" kern="1200" cap="none" spc="0" normalizeH="0" baseline="0" noProof="0" dirty="0">
                <a:ln>
                  <a:noFill/>
                </a:ln>
                <a:solidFill>
                  <a:srgbClr val="CF41AD"/>
                </a:solidFill>
                <a:effectLst/>
                <a:uLnTx/>
                <a:uFillTx/>
                <a:latin typeface="Arial" charset="0"/>
                <a:cs typeface="Arial" charset="0"/>
              </a:rPr>
              <a:t>Do you know the answers to these questions? Discuss!</a:t>
            </a:r>
            <a:endParaRPr lang="hr-HR" dirty="0"/>
          </a:p>
        </p:txBody>
      </p:sp>
      <p:pic>
        <p:nvPicPr>
          <p:cNvPr id="7" name="Picture 6">
            <a:extLst>
              <a:ext uri="{FF2B5EF4-FFF2-40B4-BE49-F238E27FC236}">
                <a16:creationId xmlns:a16="http://schemas.microsoft.com/office/drawing/2014/main" id="{53162363-B26C-A2EC-510B-2072BA8AFBF4}"/>
              </a:ext>
            </a:extLst>
          </p:cNvPr>
          <p:cNvPicPr>
            <a:picLocks noChangeAspect="1"/>
          </p:cNvPicPr>
          <p:nvPr/>
        </p:nvPicPr>
        <p:blipFill>
          <a:blip r:embed="rId2"/>
          <a:stretch>
            <a:fillRect/>
          </a:stretch>
        </p:blipFill>
        <p:spPr>
          <a:xfrm>
            <a:off x="1726877" y="3064997"/>
            <a:ext cx="6181859" cy="2399489"/>
          </a:xfrm>
          <a:prstGeom prst="rect">
            <a:avLst/>
          </a:prstGeom>
        </p:spPr>
      </p:pic>
    </p:spTree>
    <p:extLst>
      <p:ext uri="{BB962C8B-B14F-4D97-AF65-F5344CB8AC3E}">
        <p14:creationId xmlns:p14="http://schemas.microsoft.com/office/powerpoint/2010/main" val="540612582"/>
      </p:ext>
    </p:extLst>
  </p:cSld>
  <p:clrMapOvr>
    <a:masterClrMapping/>
  </p:clrMapOvr>
</p:sld>
</file>

<file path=ppt/theme/theme1.xml><?xml version="1.0" encoding="utf-8"?>
<a:theme xmlns:a="http://schemas.openxmlformats.org/drawingml/2006/main" name="Office Theme">
  <a:themeElements>
    <a:clrScheme name="algebra">
      <a:dk1>
        <a:srgbClr val="000000"/>
      </a:dk1>
      <a:lt1>
        <a:srgbClr val="FFFFFF"/>
      </a:lt1>
      <a:dk2>
        <a:srgbClr val="FFFFFF"/>
      </a:dk2>
      <a:lt2>
        <a:srgbClr val="FFFFFF"/>
      </a:lt2>
      <a:accent1>
        <a:srgbClr val="CF41AD"/>
      </a:accent1>
      <a:accent2>
        <a:srgbClr val="F7921D"/>
      </a:accent2>
      <a:accent3>
        <a:srgbClr val="E5E5E5"/>
      </a:accent3>
      <a:accent4>
        <a:srgbClr val="B71373"/>
      </a:accent4>
      <a:accent5>
        <a:srgbClr val="FF8529"/>
      </a:accent5>
      <a:accent6>
        <a:srgbClr val="E83773"/>
      </a:accent6>
      <a:hlink>
        <a:srgbClr val="414141"/>
      </a:hlink>
      <a:folHlink>
        <a:srgbClr val="C1316E"/>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2442</TotalTime>
  <Words>1237</Words>
  <Application>Microsoft Office PowerPoint</Application>
  <PresentationFormat>Widescreen</PresentationFormat>
  <Paragraphs>89</Paragraphs>
  <Slides>22</Slides>
  <Notes>4</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Calibri</vt:lpstr>
      <vt:lpstr>Stolzl Bold</vt:lpstr>
      <vt:lpstr>Arial</vt:lpstr>
      <vt:lpstr>Stolzl Book</vt:lpstr>
      <vt:lpstr>Cabin</vt:lpstr>
      <vt:lpstr>Office Theme</vt:lpstr>
      <vt:lpstr> ENGLISH FOR IT LO1 VOCABULARY  Inside the computer system – processing and memory </vt:lpstr>
      <vt:lpstr>Today you will:</vt:lpstr>
      <vt:lpstr>Hardware</vt:lpstr>
      <vt:lpstr>Motherboard </vt:lpstr>
      <vt:lpstr>Explanation of terms</vt:lpstr>
      <vt:lpstr>PowerPoint Presentation</vt:lpstr>
      <vt:lpstr>Do you know the answers to these questions? Discuss!</vt:lpstr>
      <vt:lpstr>Check your answers:</vt:lpstr>
      <vt:lpstr>How memory is measured?</vt:lpstr>
      <vt:lpstr>Check your answers:</vt:lpstr>
      <vt:lpstr>Units of memory</vt:lpstr>
      <vt:lpstr>PowerPoint Presentation</vt:lpstr>
      <vt:lpstr>ASCII code illustration</vt:lpstr>
      <vt:lpstr>Complete the diagram. Then listen to the teacher explaining the diagram to the class and check your work.</vt:lpstr>
      <vt:lpstr>More vocabulary exercises</vt:lpstr>
      <vt:lpstr>SDRAM</vt:lpstr>
      <vt:lpstr>Do you remember what these initialisms stand for? </vt:lpstr>
      <vt:lpstr>PowerPoint Presentation</vt:lpstr>
      <vt:lpstr>PowerPoint Presentation</vt:lpstr>
      <vt:lpstr>Check your answers here</vt:lpstr>
      <vt:lpstr>Resources:</vt:lpstr>
      <vt:lpstr>#neverstoplearning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zana mrsa</dc:creator>
  <cp:lastModifiedBy>Tihana Banko</cp:lastModifiedBy>
  <cp:revision>85</cp:revision>
  <dcterms:created xsi:type="dcterms:W3CDTF">2018-01-24T13:33:55Z</dcterms:created>
  <dcterms:modified xsi:type="dcterms:W3CDTF">2024-10-09T10:13:34Z</dcterms:modified>
</cp:coreProperties>
</file>