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autoCompressPictures="0">
  <p:sldMasterIdLst>
    <p:sldMasterId id="2147483648" r:id="rId4"/>
  </p:sldMasterIdLst>
  <p:notesMasterIdLst>
    <p:notesMasterId r:id="rId23"/>
  </p:notesMasterIdLst>
  <p:sldIdLst>
    <p:sldId id="259" r:id="rId5"/>
    <p:sldId id="260" r:id="rId6"/>
    <p:sldId id="261" r:id="rId7"/>
    <p:sldId id="262" r:id="rId8"/>
    <p:sldId id="264" r:id="rId9"/>
    <p:sldId id="265" r:id="rId10"/>
    <p:sldId id="266" r:id="rId11"/>
    <p:sldId id="267" r:id="rId12"/>
    <p:sldId id="283" r:id="rId13"/>
    <p:sldId id="268" r:id="rId14"/>
    <p:sldId id="269" r:id="rId15"/>
    <p:sldId id="270" r:id="rId16"/>
    <p:sldId id="271" r:id="rId17"/>
    <p:sldId id="280" r:id="rId18"/>
    <p:sldId id="279" r:id="rId19"/>
    <p:sldId id="282" r:id="rId20"/>
    <p:sldId id="328" r:id="rId21"/>
    <p:sldId id="274" r:id="rId22"/>
  </p:sldIdLst>
  <p:sldSz cx="12192000" cy="6858000"/>
  <p:notesSz cx="6669088" cy="9926638"/>
  <p:embeddedFontLst>
    <p:embeddedFont>
      <p:font typeface="Stolzl Bold" panose="00000800000000000000" charset="0"/>
      <p:bold r:id="rId24"/>
    </p:embeddedFont>
    <p:embeddedFont>
      <p:font typeface="Stolzl Book" panose="00000500000000000000" charset="0"/>
      <p:regular r:id="rId25"/>
    </p:embeddedFont>
  </p:embeddedFont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DC9C369-D658-4A08-A6CF-13A345241B53}" v="4" dt="2024-09-29T16:51:22.672"/>
  </p1510:revLst>
</p1510:revInfo>
</file>

<file path=ppt/tableStyles.xml><?xml version="1.0" encoding="utf-8"?>
<a:tblStyleLst xmlns:a="http://schemas.openxmlformats.org/drawingml/2006/main" def="{5C22544A-7EE6-4342-B048-85BDC9FD1C3A}"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7"/>
    <p:restoredTop sz="86838" autoAdjust="0"/>
  </p:normalViewPr>
  <p:slideViewPr>
    <p:cSldViewPr snapToGrid="0" snapToObjects="1">
      <p:cViewPr varScale="1">
        <p:scale>
          <a:sx n="71" d="100"/>
          <a:sy n="71" d="100"/>
        </p:scale>
        <p:origin x="1109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font" Target="fonts/font2.fntdata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font" Target="fonts/font1.fntdata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notesMaster" Target="notesMasters/notesMaster1.xml"/><Relationship Id="rId28" Type="http://schemas.openxmlformats.org/officeDocument/2006/relationships/theme" Target="theme/theme1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microsoft.com/office/2015/10/relationships/revisionInfo" Target="revisionInfo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viewProps" Target="viewProps.xml"/><Relationship Id="rId30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asenka Begić" userId="420c8e63-a595-4467-bd93-738224b7d824" providerId="ADAL" clId="{59EFBBD1-A63F-46E5-B138-59937817BDD9}"/>
    <pc:docChg chg="custSel modSld">
      <pc:chgData name="Jasenka Begić" userId="420c8e63-a595-4467-bd93-738224b7d824" providerId="ADAL" clId="{59EFBBD1-A63F-46E5-B138-59937817BDD9}" dt="2024-09-29T14:24:26.775" v="27" actId="255"/>
      <pc:docMkLst>
        <pc:docMk/>
      </pc:docMkLst>
      <pc:sldChg chg="modNotesTx">
        <pc:chgData name="Jasenka Begić" userId="420c8e63-a595-4467-bd93-738224b7d824" providerId="ADAL" clId="{59EFBBD1-A63F-46E5-B138-59937817BDD9}" dt="2024-09-29T14:22:27.155" v="0" actId="20577"/>
        <pc:sldMkLst>
          <pc:docMk/>
          <pc:sldMk cId="3841027173" sldId="259"/>
        </pc:sldMkLst>
      </pc:sldChg>
      <pc:sldChg chg="modNotesTx">
        <pc:chgData name="Jasenka Begić" userId="420c8e63-a595-4467-bd93-738224b7d824" providerId="ADAL" clId="{59EFBBD1-A63F-46E5-B138-59937817BDD9}" dt="2024-09-29T14:22:37.067" v="1" actId="20577"/>
        <pc:sldMkLst>
          <pc:docMk/>
          <pc:sldMk cId="3802762347" sldId="262"/>
        </pc:sldMkLst>
      </pc:sldChg>
      <pc:sldChg chg="modSp">
        <pc:chgData name="Jasenka Begić" userId="420c8e63-a595-4467-bd93-738224b7d824" providerId="ADAL" clId="{59EFBBD1-A63F-46E5-B138-59937817BDD9}" dt="2024-09-29T14:22:58.980" v="6" actId="20577"/>
        <pc:sldMkLst>
          <pc:docMk/>
          <pc:sldMk cId="1050300616" sldId="265"/>
        </pc:sldMkLst>
        <pc:graphicFrameChg chg="mod modGraphic">
          <ac:chgData name="Jasenka Begić" userId="420c8e63-a595-4467-bd93-738224b7d824" providerId="ADAL" clId="{59EFBBD1-A63F-46E5-B138-59937817BDD9}" dt="2024-09-29T14:22:58.980" v="6" actId="20577"/>
          <ac:graphicFrameMkLst>
            <pc:docMk/>
            <pc:sldMk cId="1050300616" sldId="265"/>
            <ac:graphicFrameMk id="7" creationId="{00000000-0000-0000-0000-000000000000}"/>
          </ac:graphicFrameMkLst>
        </pc:graphicFrameChg>
      </pc:sldChg>
      <pc:sldChg chg="modSp">
        <pc:chgData name="Jasenka Begić" userId="420c8e63-a595-4467-bd93-738224b7d824" providerId="ADAL" clId="{59EFBBD1-A63F-46E5-B138-59937817BDD9}" dt="2024-09-29T14:23:22.109" v="12" actId="27636"/>
        <pc:sldMkLst>
          <pc:docMk/>
          <pc:sldMk cId="479987285" sldId="266"/>
        </pc:sldMkLst>
        <pc:spChg chg="mod">
          <ac:chgData name="Jasenka Begić" userId="420c8e63-a595-4467-bd93-738224b7d824" providerId="ADAL" clId="{59EFBBD1-A63F-46E5-B138-59937817BDD9}" dt="2024-09-29T14:23:22.109" v="12" actId="27636"/>
          <ac:spMkLst>
            <pc:docMk/>
            <pc:sldMk cId="479987285" sldId="266"/>
            <ac:spMk id="5" creationId="{8955794B-7821-4843-9199-3375ED9FFB8B}"/>
          </ac:spMkLst>
        </pc:spChg>
      </pc:sldChg>
      <pc:sldChg chg="modSp">
        <pc:chgData name="Jasenka Begić" userId="420c8e63-a595-4467-bd93-738224b7d824" providerId="ADAL" clId="{59EFBBD1-A63F-46E5-B138-59937817BDD9}" dt="2024-09-29T14:23:39.233" v="24" actId="20577"/>
        <pc:sldMkLst>
          <pc:docMk/>
          <pc:sldMk cId="675939408" sldId="267"/>
        </pc:sldMkLst>
        <pc:spChg chg="mod">
          <ac:chgData name="Jasenka Begić" userId="420c8e63-a595-4467-bd93-738224b7d824" providerId="ADAL" clId="{59EFBBD1-A63F-46E5-B138-59937817BDD9}" dt="2024-09-29T14:23:39.233" v="24" actId="20577"/>
          <ac:spMkLst>
            <pc:docMk/>
            <pc:sldMk cId="675939408" sldId="267"/>
            <ac:spMk id="7" creationId="{00000000-0000-0000-0000-000000000000}"/>
          </ac:spMkLst>
        </pc:spChg>
      </pc:sldChg>
      <pc:sldChg chg="modSp">
        <pc:chgData name="Jasenka Begić" userId="420c8e63-a595-4467-bd93-738224b7d824" providerId="ADAL" clId="{59EFBBD1-A63F-46E5-B138-59937817BDD9}" dt="2024-09-29T14:24:26.775" v="27" actId="255"/>
        <pc:sldMkLst>
          <pc:docMk/>
          <pc:sldMk cId="2628111245" sldId="282"/>
        </pc:sldMkLst>
        <pc:spChg chg="mod">
          <ac:chgData name="Jasenka Begić" userId="420c8e63-a595-4467-bd93-738224b7d824" providerId="ADAL" clId="{59EFBBD1-A63F-46E5-B138-59937817BDD9}" dt="2024-09-29T14:24:26.775" v="27" actId="255"/>
          <ac:spMkLst>
            <pc:docMk/>
            <pc:sldMk cId="2628111245" sldId="282"/>
            <ac:spMk id="3" creationId="{00000000-0000-0000-0000-000000000000}"/>
          </ac:spMkLst>
        </pc:spChg>
      </pc:sldChg>
    </pc:docChg>
  </pc:docChgLst>
  <pc:docChgLst>
    <pc:chgData name="Jasenka Begić" userId="420c8e63-a595-4467-bd93-738224b7d824" providerId="ADAL" clId="{EDC9C369-D658-4A08-A6CF-13A345241B53}"/>
    <pc:docChg chg="custSel modSld">
      <pc:chgData name="Jasenka Begić" userId="420c8e63-a595-4467-bd93-738224b7d824" providerId="ADAL" clId="{EDC9C369-D658-4A08-A6CF-13A345241B53}" dt="2024-09-29T16:54:26.511" v="100" actId="20577"/>
      <pc:docMkLst>
        <pc:docMk/>
      </pc:docMkLst>
      <pc:sldChg chg="modSp mod">
        <pc:chgData name="Jasenka Begić" userId="420c8e63-a595-4467-bd93-738224b7d824" providerId="ADAL" clId="{EDC9C369-D658-4A08-A6CF-13A345241B53}" dt="2024-09-29T16:51:48.733" v="68" actId="207"/>
        <pc:sldMkLst>
          <pc:docMk/>
          <pc:sldMk cId="3035880479" sldId="260"/>
        </pc:sldMkLst>
        <pc:graphicFrameChg chg="mod modGraphic">
          <ac:chgData name="Jasenka Begić" userId="420c8e63-a595-4467-bd93-738224b7d824" providerId="ADAL" clId="{EDC9C369-D658-4A08-A6CF-13A345241B53}" dt="2024-09-29T16:51:48.733" v="68" actId="207"/>
          <ac:graphicFrameMkLst>
            <pc:docMk/>
            <pc:sldMk cId="3035880479" sldId="260"/>
            <ac:graphicFrameMk id="2" creationId="{00000000-0000-0000-0000-000000000000}"/>
          </ac:graphicFrameMkLst>
        </pc:graphicFrameChg>
      </pc:sldChg>
      <pc:sldChg chg="modSp mod">
        <pc:chgData name="Jasenka Begić" userId="420c8e63-a595-4467-bd93-738224b7d824" providerId="ADAL" clId="{EDC9C369-D658-4A08-A6CF-13A345241B53}" dt="2024-09-29T16:53:57.151" v="87" actId="207"/>
        <pc:sldMkLst>
          <pc:docMk/>
          <pc:sldMk cId="1050300616" sldId="265"/>
        </pc:sldMkLst>
        <pc:graphicFrameChg chg="modGraphic">
          <ac:chgData name="Jasenka Begić" userId="420c8e63-a595-4467-bd93-738224b7d824" providerId="ADAL" clId="{EDC9C369-D658-4A08-A6CF-13A345241B53}" dt="2024-09-29T16:53:57.151" v="87" actId="207"/>
          <ac:graphicFrameMkLst>
            <pc:docMk/>
            <pc:sldMk cId="1050300616" sldId="265"/>
            <ac:graphicFrameMk id="7" creationId="{00000000-0000-0000-0000-000000000000}"/>
          </ac:graphicFrameMkLst>
        </pc:graphicFrameChg>
      </pc:sldChg>
      <pc:sldChg chg="modSp mod">
        <pc:chgData name="Jasenka Begić" userId="420c8e63-a595-4467-bd93-738224b7d824" providerId="ADAL" clId="{EDC9C369-D658-4A08-A6CF-13A345241B53}" dt="2024-09-29T16:52:53.330" v="70" actId="20577"/>
        <pc:sldMkLst>
          <pc:docMk/>
          <pc:sldMk cId="479987285" sldId="266"/>
        </pc:sldMkLst>
        <pc:spChg chg="mod">
          <ac:chgData name="Jasenka Begić" userId="420c8e63-a595-4467-bd93-738224b7d824" providerId="ADAL" clId="{EDC9C369-D658-4A08-A6CF-13A345241B53}" dt="2024-09-29T16:52:53.330" v="70" actId="20577"/>
          <ac:spMkLst>
            <pc:docMk/>
            <pc:sldMk cId="479987285" sldId="266"/>
            <ac:spMk id="5" creationId="{8955794B-7821-4843-9199-3375ED9FFB8B}"/>
          </ac:spMkLst>
        </pc:spChg>
      </pc:sldChg>
      <pc:sldChg chg="modSp mod">
        <pc:chgData name="Jasenka Begić" userId="420c8e63-a595-4467-bd93-738224b7d824" providerId="ADAL" clId="{EDC9C369-D658-4A08-A6CF-13A345241B53}" dt="2024-09-29T16:53:32.800" v="86" actId="20577"/>
        <pc:sldMkLst>
          <pc:docMk/>
          <pc:sldMk cId="4264451875" sldId="268"/>
        </pc:sldMkLst>
        <pc:spChg chg="mod">
          <ac:chgData name="Jasenka Begić" userId="420c8e63-a595-4467-bd93-738224b7d824" providerId="ADAL" clId="{EDC9C369-D658-4A08-A6CF-13A345241B53}" dt="2024-09-29T16:53:32.800" v="86" actId="20577"/>
          <ac:spMkLst>
            <pc:docMk/>
            <pc:sldMk cId="4264451875" sldId="268"/>
            <ac:spMk id="14339" creationId="{00000000-0000-0000-0000-000000000000}"/>
          </ac:spMkLst>
        </pc:spChg>
      </pc:sldChg>
      <pc:sldChg chg="modSp mod">
        <pc:chgData name="Jasenka Begić" userId="420c8e63-a595-4467-bd93-738224b7d824" providerId="ADAL" clId="{EDC9C369-D658-4A08-A6CF-13A345241B53}" dt="2024-09-29T16:54:26.511" v="100" actId="20577"/>
        <pc:sldMkLst>
          <pc:docMk/>
          <pc:sldMk cId="594682266" sldId="271"/>
        </pc:sldMkLst>
        <pc:spChg chg="mod">
          <ac:chgData name="Jasenka Begić" userId="420c8e63-a595-4467-bd93-738224b7d824" providerId="ADAL" clId="{EDC9C369-D658-4A08-A6CF-13A345241B53}" dt="2024-09-29T16:54:26.511" v="100" actId="20577"/>
          <ac:spMkLst>
            <pc:docMk/>
            <pc:sldMk cId="594682266" sldId="271"/>
            <ac:spMk id="4" creationId="{00000000-0000-0000-0000-000000000000}"/>
          </ac:spMkLst>
        </pc:spChg>
      </pc:sldChg>
      <pc:sldChg chg="modSp mod">
        <pc:chgData name="Jasenka Begić" userId="420c8e63-a595-4467-bd93-738224b7d824" providerId="ADAL" clId="{EDC9C369-D658-4A08-A6CF-13A345241B53}" dt="2024-09-29T16:53:14.700" v="82" actId="20577"/>
        <pc:sldMkLst>
          <pc:docMk/>
          <pc:sldMk cId="1043694373" sldId="283"/>
        </pc:sldMkLst>
        <pc:spChg chg="mod">
          <ac:chgData name="Jasenka Begić" userId="420c8e63-a595-4467-bd93-738224b7d824" providerId="ADAL" clId="{EDC9C369-D658-4A08-A6CF-13A345241B53}" dt="2024-09-29T16:53:14.700" v="82" actId="20577"/>
          <ac:spMkLst>
            <pc:docMk/>
            <pc:sldMk cId="1043694373" sldId="283"/>
            <ac:spMk id="3" creationId="{1A82DF1E-D96E-40E4-BE68-CC6DA5B25CFB}"/>
          </ac:spMkLst>
        </pc:spChg>
      </pc:sldChg>
    </pc:docChg>
  </pc:docChgLst>
  <pc:docChgLst>
    <pc:chgData name="Jasenka Begić" userId="420c8e63-a595-4467-bd93-738224b7d824" providerId="ADAL" clId="{0B2EBA36-B204-4AF5-A3C2-23E8634D5059}"/>
    <pc:docChg chg="modSld">
      <pc:chgData name="Jasenka Begić" userId="420c8e63-a595-4467-bd93-738224b7d824" providerId="ADAL" clId="{0B2EBA36-B204-4AF5-A3C2-23E8634D5059}" dt="2024-09-29T14:29:14.177" v="41" actId="20577"/>
      <pc:docMkLst>
        <pc:docMk/>
      </pc:docMkLst>
      <pc:sldChg chg="modSp">
        <pc:chgData name="Jasenka Begić" userId="420c8e63-a595-4467-bd93-738224b7d824" providerId="ADAL" clId="{0B2EBA36-B204-4AF5-A3C2-23E8634D5059}" dt="2024-09-29T14:28:03.229" v="36" actId="20577"/>
        <pc:sldMkLst>
          <pc:docMk/>
          <pc:sldMk cId="3035880479" sldId="260"/>
        </pc:sldMkLst>
        <pc:graphicFrameChg chg="modGraphic">
          <ac:chgData name="Jasenka Begić" userId="420c8e63-a595-4467-bd93-738224b7d824" providerId="ADAL" clId="{0B2EBA36-B204-4AF5-A3C2-23E8634D5059}" dt="2024-09-29T14:28:03.229" v="36" actId="20577"/>
          <ac:graphicFrameMkLst>
            <pc:docMk/>
            <pc:sldMk cId="3035880479" sldId="260"/>
            <ac:graphicFrameMk id="2" creationId="{00000000-0000-0000-0000-000000000000}"/>
          </ac:graphicFrameMkLst>
        </pc:graphicFrameChg>
      </pc:sldChg>
      <pc:sldChg chg="modSp">
        <pc:chgData name="Jasenka Begić" userId="420c8e63-a595-4467-bd93-738224b7d824" providerId="ADAL" clId="{0B2EBA36-B204-4AF5-A3C2-23E8634D5059}" dt="2024-09-29T14:28:36.329" v="37"/>
        <pc:sldMkLst>
          <pc:docMk/>
          <pc:sldMk cId="3802762347" sldId="262"/>
        </pc:sldMkLst>
        <pc:spChg chg="mod">
          <ac:chgData name="Jasenka Begić" userId="420c8e63-a595-4467-bd93-738224b7d824" providerId="ADAL" clId="{0B2EBA36-B204-4AF5-A3C2-23E8634D5059}" dt="2024-09-29T14:28:36.329" v="37"/>
          <ac:spMkLst>
            <pc:docMk/>
            <pc:sldMk cId="3802762347" sldId="262"/>
            <ac:spMk id="7" creationId="{1508E332-2311-4159-92E2-303F7DB35484}"/>
          </ac:spMkLst>
        </pc:spChg>
      </pc:sldChg>
      <pc:sldChg chg="modSp">
        <pc:chgData name="Jasenka Begić" userId="420c8e63-a595-4467-bd93-738224b7d824" providerId="ADAL" clId="{0B2EBA36-B204-4AF5-A3C2-23E8634D5059}" dt="2024-09-29T14:29:14.177" v="41" actId="20577"/>
        <pc:sldMkLst>
          <pc:docMk/>
          <pc:sldMk cId="1043694373" sldId="283"/>
        </pc:sldMkLst>
        <pc:spChg chg="mod">
          <ac:chgData name="Jasenka Begić" userId="420c8e63-a595-4467-bd93-738224b7d824" providerId="ADAL" clId="{0B2EBA36-B204-4AF5-A3C2-23E8634D5059}" dt="2024-09-29T14:29:14.177" v="41" actId="20577"/>
          <ac:spMkLst>
            <pc:docMk/>
            <pc:sldMk cId="1043694373" sldId="283"/>
            <ac:spMk id="3" creationId="{1A82DF1E-D96E-40E4-BE68-CC6DA5B25CFB}"/>
          </ac:spMkLst>
        </pc:spChg>
      </pc:sldChg>
    </pc:docChg>
  </pc:docChgLst>
</pc:chgInfo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9938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777607" y="0"/>
            <a:ext cx="2889938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81C21E-1610-F840-997A-88EB307E0A1C}" type="datetimeFigureOut">
              <a:rPr lang="en-US" smtClean="0"/>
              <a:t>9/29/2024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57188" y="1241425"/>
            <a:ext cx="5954712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66909" y="4777194"/>
            <a:ext cx="533527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889938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777607" y="9428584"/>
            <a:ext cx="2889938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DC0C92-97E4-9540-AC90-F1BBF91896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4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584145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675963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280059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29586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592633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793506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850396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546897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sz="1200" b="0" i="0" u="none" strike="noStrike" kern="1200" baseline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296636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59245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456963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050752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509237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038026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7095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712958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8607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5718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6416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0811196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7955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19653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0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31934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45422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576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9/29/2024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3086" y="728663"/>
            <a:ext cx="5170713" cy="1680429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hr-HR" sz="4800" dirty="0">
                <a:solidFill>
                  <a:schemeClr val="bg1"/>
                </a:solidFill>
                <a:latin typeface="Stolzl Bold" panose="00000800000000000000" pitchFamily="50" charset="-18"/>
              </a:rPr>
              <a:t>Glavni naslov</a:t>
            </a:r>
            <a:br>
              <a:rPr lang="hr-HR" sz="4800" dirty="0">
                <a:solidFill>
                  <a:schemeClr val="bg1"/>
                </a:solidFill>
                <a:latin typeface="Stolzl Bold" panose="00000800000000000000" pitchFamily="50" charset="-18"/>
              </a:rPr>
            </a:br>
            <a:r>
              <a:rPr lang="hr-HR" sz="4800" dirty="0">
                <a:solidFill>
                  <a:schemeClr val="bg1"/>
                </a:solidFill>
                <a:latin typeface="Stolzl Book" panose="00000500000000000000" pitchFamily="50" charset="-18"/>
              </a:rPr>
              <a:t>Tekst</a:t>
            </a:r>
          </a:p>
        </p:txBody>
      </p:sp>
      <p:pic>
        <p:nvPicPr>
          <p:cNvPr id="8" name="Slika 7"/>
          <p:cNvPicPr>
            <a:picLocks noChangeAspect="1"/>
          </p:cNvPicPr>
          <p:nvPr userDrawn="1"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473" t="483" r="4344" b="5617"/>
          <a:stretch/>
        </p:blipFill>
        <p:spPr>
          <a:xfrm>
            <a:off x="0" y="874540"/>
            <a:ext cx="6183086" cy="5993188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2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9/29/2024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8718" y="3904457"/>
            <a:ext cx="6022181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9/29/2024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7632" y="6283318"/>
            <a:ext cx="1414604" cy="574682"/>
          </a:xfrm>
          <a:prstGeom prst="rect">
            <a:avLst/>
          </a:prstGeom>
        </p:spPr>
      </p:pic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0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>
                <a:solidFill>
                  <a:schemeClr val="bg1"/>
                </a:solidFill>
              </a:defRPr>
            </a:lvl1pPr>
            <a:lvl2pPr>
              <a:defRPr sz="2800">
                <a:solidFill>
                  <a:schemeClr val="bg1"/>
                </a:solidFill>
              </a:defRPr>
            </a:lvl2pPr>
            <a:lvl3pPr>
              <a:defRPr sz="2400">
                <a:solidFill>
                  <a:schemeClr val="bg1"/>
                </a:solidFill>
              </a:defRPr>
            </a:lvl3pPr>
            <a:lvl4pPr>
              <a:defRPr sz="2000">
                <a:solidFill>
                  <a:schemeClr val="bg1"/>
                </a:solidFill>
              </a:defRPr>
            </a:lvl4pPr>
            <a:lvl5pPr>
              <a:defRPr sz="2000">
                <a:solidFill>
                  <a:schemeClr val="bg1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941125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8" name="Slika 3"/>
          <p:cNvPicPr>
            <a:picLocks noChangeAspect="1"/>
          </p:cNvPicPr>
          <p:nvPr userDrawn="1"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306640"/>
            <a:ext cx="10564238" cy="54808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150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0" r:id="rId7"/>
    <p:sldLayoutId id="2147483661" r:id="rId8"/>
    <p:sldLayoutId id="2147483662" r:id="rId9"/>
    <p:sldLayoutId id="2147483655" r:id="rId10"/>
    <p:sldLayoutId id="2147483656" r:id="rId11"/>
    <p:sldLayoutId id="2147483657" r:id="rId12"/>
    <p:sldLayoutId id="2147483658" r:id="rId13"/>
    <p:sldLayoutId id="2147483659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jasenka.begic@algebra.hr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examstudyexpert.com/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algebra.hr/sveuciliste/wp-content/uploads/2024/04/Pravilnik-o-studijima-i-studiranju_05.07.2024.pdf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91953" y="932330"/>
            <a:ext cx="6304709" cy="2166098"/>
          </a:xfrm>
        </p:spPr>
        <p:txBody>
          <a:bodyPr>
            <a:noAutofit/>
          </a:bodyPr>
          <a:lstStyle/>
          <a:p>
            <a:pPr algn="ctr"/>
            <a:r>
              <a:rPr lang="hr-HR" sz="4000" dirty="0"/>
              <a:t>Kolegij</a:t>
            </a:r>
            <a:br>
              <a:rPr lang="hr-HR" sz="4000" dirty="0"/>
            </a:br>
            <a:r>
              <a:rPr lang="hr-HR" sz="4000" i="1" dirty="0"/>
              <a:t>Karijera: Studiranje</a:t>
            </a:r>
            <a:endParaRPr lang="en-US" sz="2400" b="0" i="1" dirty="0">
              <a:solidFill>
                <a:srgbClr val="C30E60"/>
              </a:solidFill>
            </a:endParaRPr>
          </a:p>
        </p:txBody>
      </p:sp>
      <p:sp>
        <p:nvSpPr>
          <p:cNvPr id="3" name="TekstniOkvir 2"/>
          <p:cNvSpPr txBox="1"/>
          <p:nvPr/>
        </p:nvSpPr>
        <p:spPr>
          <a:xfrm>
            <a:off x="6024282" y="3962400"/>
            <a:ext cx="5612547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hr-HR" sz="3600" dirty="0">
                <a:solidFill>
                  <a:srgbClr val="C30E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Upute za pohađanje i polaganje kolegija,</a:t>
            </a:r>
          </a:p>
          <a:p>
            <a:pPr algn="ctr"/>
            <a:r>
              <a:rPr lang="hr-HR" sz="3600" dirty="0">
                <a:solidFill>
                  <a:srgbClr val="C30E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akademska godina 24/25 </a:t>
            </a:r>
            <a:endParaRPr lang="hr-HR" sz="3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4102717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hr-HR" altLang="sr-Latn-RS"/>
              <a:t>Polaganje kolegija</a:t>
            </a:r>
          </a:p>
        </p:txBody>
      </p:sp>
      <p:sp>
        <p:nvSpPr>
          <p:cNvPr id="14339" name="Rezervirano mjesto sadržaja 2"/>
          <p:cNvSpPr>
            <a:spLocks noGrp="1"/>
          </p:cNvSpPr>
          <p:nvPr>
            <p:ph sz="quarter" idx="1"/>
          </p:nvPr>
        </p:nvSpPr>
        <p:spPr>
          <a:xfrm>
            <a:off x="1250319" y="1668986"/>
            <a:ext cx="9735359" cy="4105275"/>
          </a:xfrm>
        </p:spPr>
        <p:txBody>
          <a:bodyPr>
            <a:normAutofit/>
          </a:bodyPr>
          <a:lstStyle/>
          <a:p>
            <a:pPr eaLnBrk="1" hangingPunct="1"/>
            <a:r>
              <a:rPr lang="hr-HR" altLang="sr-Latn-RS" dirty="0"/>
              <a:t>Kolegij ima definirana 2 ishoda učenja. </a:t>
            </a:r>
          </a:p>
          <a:p>
            <a:pPr eaLnBrk="1" hangingPunct="1"/>
            <a:r>
              <a:rPr lang="hr-HR" altLang="sr-Latn-RS" b="1" dirty="0"/>
              <a:t>Da bi student položio kolegij mora po svakom ishodu učenja ostvariti minimalno 50% bodova raspoloživih za taj ishod učenja.</a:t>
            </a:r>
          </a:p>
          <a:p>
            <a:pPr eaLnBrk="1" hangingPunct="1"/>
            <a:r>
              <a:rPr lang="hr-HR" altLang="sr-Latn-RS" dirty="0"/>
              <a:t>Metode provjeravanja ishoda učenja:</a:t>
            </a:r>
          </a:p>
          <a:p>
            <a:pPr lvl="1" eaLnBrk="1" hangingPunct="1"/>
            <a:r>
              <a:rPr lang="hr-HR" altLang="sr-Latn-RS" dirty="0"/>
              <a:t>Domaće zadaće (3)</a:t>
            </a:r>
          </a:p>
          <a:p>
            <a:pPr lvl="1" eaLnBrk="1" hangingPunct="1"/>
            <a:r>
              <a:rPr lang="hr-HR" altLang="sr-Latn-RS" dirty="0"/>
              <a:t>Grupni rad</a:t>
            </a:r>
          </a:p>
          <a:p>
            <a:pPr lvl="1" eaLnBrk="1" hangingPunct="1"/>
            <a:r>
              <a:rPr lang="hr-HR" altLang="sr-Latn-RS" dirty="0"/>
              <a:t>Individualni projektni zadatak</a:t>
            </a:r>
          </a:p>
        </p:txBody>
      </p:sp>
      <p:pic>
        <p:nvPicPr>
          <p:cNvPr id="4" name="Picture 1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166528" y="300949"/>
            <a:ext cx="1638300" cy="1282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6445187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hr-HR" altLang="sr-Latn-RS" dirty="0"/>
              <a:t>Kako je to raspoređeno po ishodima učenja</a:t>
            </a:r>
          </a:p>
        </p:txBody>
      </p:sp>
      <p:graphicFrame>
        <p:nvGraphicFramePr>
          <p:cNvPr id="4" name="Rezervirano mjesto sadržaja 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2994593701"/>
              </p:ext>
            </p:extLst>
          </p:nvPr>
        </p:nvGraphicFramePr>
        <p:xfrm>
          <a:off x="2985856" y="2289553"/>
          <a:ext cx="6458590" cy="3418915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69195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9195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9195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8273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410656"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Ishod</a:t>
                      </a:r>
                    </a:p>
                  </a:txBody>
                  <a:tcPr marL="91444" marR="91444" marT="45709" marB="45709" anchor="ctr">
                    <a:solidFill>
                      <a:srgbClr val="C30E6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Domaća zadaća</a:t>
                      </a:r>
                    </a:p>
                  </a:txBody>
                  <a:tcPr marL="91444" marR="91444" marT="45709" marB="45709" anchor="ctr">
                    <a:solidFill>
                      <a:srgbClr val="C30E6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Osobni plan razvoja</a:t>
                      </a:r>
                    </a:p>
                  </a:txBody>
                  <a:tcPr marL="91444" marR="91444" marT="45709" marB="45709" anchor="ctr">
                    <a:solidFill>
                      <a:srgbClr val="C30E6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MAX</a:t>
                      </a:r>
                    </a:p>
                  </a:txBody>
                  <a:tcPr marL="91444" marR="91444" marT="45709" marB="45709" anchor="ctr">
                    <a:solidFill>
                      <a:srgbClr val="C30E6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07433">
                <a:tc>
                  <a:txBody>
                    <a:bodyPr/>
                    <a:lstStyle/>
                    <a:p>
                      <a:pPr algn="ctr"/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I1</a:t>
                      </a:r>
                    </a:p>
                  </a:txBody>
                  <a:tcPr marL="91444" marR="91444" marT="45709" marB="4570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25</a:t>
                      </a:r>
                    </a:p>
                  </a:txBody>
                  <a:tcPr marL="91444" marR="91444" marT="45709" marB="4570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25</a:t>
                      </a:r>
                    </a:p>
                  </a:txBody>
                  <a:tcPr marL="91444" marR="91444" marT="45709" marB="4570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50</a:t>
                      </a:r>
                    </a:p>
                  </a:txBody>
                  <a:tcPr marL="91444" marR="91444" marT="45709" marB="45709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36584">
                <a:tc>
                  <a:txBody>
                    <a:bodyPr/>
                    <a:lstStyle/>
                    <a:p>
                      <a:pPr algn="ctr"/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I2</a:t>
                      </a:r>
                    </a:p>
                  </a:txBody>
                  <a:tcPr marL="91444" marR="91444" marT="45709" marB="4570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25</a:t>
                      </a:r>
                    </a:p>
                  </a:txBody>
                  <a:tcPr marL="91444" marR="91444" marT="45709" marB="4570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25</a:t>
                      </a:r>
                    </a:p>
                  </a:txBody>
                  <a:tcPr marL="91444" marR="91444" marT="45709" marB="4570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50</a:t>
                      </a:r>
                    </a:p>
                  </a:txBody>
                  <a:tcPr marL="91444" marR="91444" marT="45709" marB="45709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64242">
                <a:tc>
                  <a:txBody>
                    <a:bodyPr/>
                    <a:lstStyle/>
                    <a:p>
                      <a:pPr algn="ctr"/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Ukupno</a:t>
                      </a:r>
                    </a:p>
                  </a:txBody>
                  <a:tcPr marL="91444" marR="91444" marT="45709" marB="4570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50</a:t>
                      </a:r>
                    </a:p>
                  </a:txBody>
                  <a:tcPr marL="91444" marR="91444" marT="45709" marB="4570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50</a:t>
                      </a:r>
                    </a:p>
                  </a:txBody>
                  <a:tcPr marL="91444" marR="91444" marT="45709" marB="45709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100</a:t>
                      </a:r>
                    </a:p>
                  </a:txBody>
                  <a:tcPr marL="91444" marR="91444" marT="45709" marB="45709"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898070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2254" y="207963"/>
            <a:ext cx="9144000" cy="1057166"/>
          </a:xfrm>
        </p:spPr>
        <p:txBody>
          <a:bodyPr/>
          <a:lstStyle/>
          <a:p>
            <a:pPr algn="l"/>
            <a:r>
              <a:rPr lang="hr-HR" altLang="sr-Latn-RS" dirty="0"/>
              <a:t>Ocjenjivanje</a:t>
            </a:r>
            <a:endParaRPr lang="en-US" dirty="0"/>
          </a:p>
        </p:txBody>
      </p:sp>
      <p:graphicFrame>
        <p:nvGraphicFramePr>
          <p:cNvPr id="5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2495812"/>
              </p:ext>
            </p:extLst>
          </p:nvPr>
        </p:nvGraphicFramePr>
        <p:xfrm>
          <a:off x="2191193" y="2300584"/>
          <a:ext cx="8034270" cy="290979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01713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171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84965"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Broj osvojenih bodova</a:t>
                      </a:r>
                      <a:endParaRPr lang="hr-HR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C30E6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Ocjena</a:t>
                      </a:r>
                      <a:endParaRPr lang="hr-HR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rgbClr val="C30E6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84965"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0,00 – 50,00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r>
                        <a:rPr lang="hr-HR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(nedovoljan)</a:t>
                      </a:r>
                      <a:endParaRPr lang="hr-HR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84965"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50,01 – 58,00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 (dovoljan)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84965"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58,01 – 75,00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 (dobar)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84965"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75,01 – 92,00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 (vrlo dobar)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84965"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92,01 – 100,00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 (izvrstan)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218977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altLang="sr-Latn-RS" dirty="0"/>
              <a:t>Ispiti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35133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hr-HR" altLang="sr-Latn-RS" sz="3000" b="1" dirty="0">
                <a:latin typeface="Arial" panose="020B0604020202020204" pitchFamily="34" charset="0"/>
                <a:cs typeface="Arial" panose="020B0604020202020204" pitchFamily="34" charset="0"/>
              </a:rPr>
              <a:t>Nema ispita </a:t>
            </a:r>
            <a:r>
              <a:rPr lang="hr-HR" altLang="sr-Latn-RS" sz="3000" b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</a:t>
            </a:r>
          </a:p>
          <a:p>
            <a:pPr marL="0" indent="0" algn="ctr">
              <a:buNone/>
            </a:pPr>
            <a:endParaRPr lang="hr-HR" sz="3000" b="1" dirty="0">
              <a:latin typeface="Arial" panose="020B0604020202020204" pitchFamily="34" charset="0"/>
              <a:cs typeface="Arial" panose="020B0604020202020204" pitchFamily="34" charset="0"/>
              <a:sym typeface="Wingdings" panose="05000000000000000000" pitchFamily="2" charset="2"/>
            </a:endParaRPr>
          </a:p>
          <a:p>
            <a:pPr marL="0" indent="0" algn="ctr">
              <a:buNone/>
            </a:pPr>
            <a:r>
              <a:rPr lang="hr-HR" sz="3000" b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Uvjet za potpis su izrađene zadaće i projektni zadatak (uz </a:t>
            </a:r>
            <a:r>
              <a:rPr lang="hr-HR" sz="3000" b="1" dirty="0" err="1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dolaznost</a:t>
            </a:r>
            <a:r>
              <a:rPr lang="hr-HR" sz="3000" b="1" dirty="0">
                <a:latin typeface="Arial" panose="020B0604020202020204" pitchFamily="34" charset="0"/>
                <a:cs typeface="Arial" panose="020B0604020202020204" pitchFamily="34" charset="0"/>
                <a:sym typeface="Wingdings" panose="05000000000000000000" pitchFamily="2" charset="2"/>
              </a:rPr>
              <a:t>)</a:t>
            </a:r>
          </a:p>
          <a:p>
            <a:pPr marL="0" indent="0" algn="ctr">
              <a:buNone/>
            </a:pPr>
            <a:endParaRPr lang="hr-HR" altLang="sr-Latn-RS" sz="3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 algn="ctr">
              <a:buNone/>
            </a:pPr>
            <a:r>
              <a:rPr lang="hr-HR" altLang="sr-Latn-RS" sz="3000" b="1" dirty="0">
                <a:latin typeface="Arial" panose="020B0604020202020204" pitchFamily="34" charset="0"/>
                <a:cs typeface="Arial" panose="020B0604020202020204" pitchFamily="34" charset="0"/>
              </a:rPr>
              <a:t>U terminu sedmih vježbi, tko na kviz testu riješi 100% točnih odgovora o poznavanju pravila studiranja, oprašta mu se jedna neposlana zadaća po odabiru</a:t>
            </a:r>
          </a:p>
        </p:txBody>
      </p:sp>
    </p:spTree>
    <p:extLst>
      <p:ext uri="{BB962C8B-B14F-4D97-AF65-F5344CB8AC3E}">
        <p14:creationId xmlns:p14="http://schemas.microsoft.com/office/powerpoint/2010/main" val="59468226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/>
              <a:t>Domaće zadaće</a:t>
            </a: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hr-HR" sz="3800" b="1" dirty="0">
                <a:solidFill>
                  <a:srgbClr val="C30E60"/>
                </a:solidFill>
              </a:rPr>
              <a:t>Za svaku zadaću (3) će biti prezentirana i objavljena detaljna uputa (u nastavni materijali – domaće zadaće)</a:t>
            </a:r>
          </a:p>
        </p:txBody>
      </p:sp>
    </p:spTree>
    <p:extLst>
      <p:ext uri="{BB962C8B-B14F-4D97-AF65-F5344CB8AC3E}">
        <p14:creationId xmlns:p14="http://schemas.microsoft.com/office/powerpoint/2010/main" val="14963123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/>
              <a:t>Akademski standard ponašanja</a:t>
            </a: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457200" lvl="1"/>
            <a:r>
              <a:rPr lang="hr-HR" sz="3200" b="1" dirty="0">
                <a:solidFill>
                  <a:srgbClr val="C30E60"/>
                </a:solidFill>
              </a:rPr>
              <a:t>U komunikaciji (pisanoj i usmenoj) pridržavati se pravila poslovne komunikacije primjerene akademskoj razini. </a:t>
            </a:r>
          </a:p>
          <a:p>
            <a:pPr marL="457200" lvl="1"/>
            <a:r>
              <a:rPr lang="hr-HR" sz="3200" b="1" dirty="0">
                <a:solidFill>
                  <a:srgbClr val="C30E60"/>
                </a:solidFill>
              </a:rPr>
              <a:t>Potrebno je držati se jasno definiranih rokova za predaju zadataka </a:t>
            </a:r>
          </a:p>
          <a:p>
            <a:pPr marL="914400" lvl="2"/>
            <a:r>
              <a:rPr lang="hr-HR" sz="2400" b="1" dirty="0"/>
              <a:t>Svaki zadatak, domaća zadaća, projekt itd., poslani nakon definiranog roka neće se ocjenjivati.</a:t>
            </a:r>
          </a:p>
          <a:p>
            <a:pPr marL="457200" lvl="1"/>
            <a:r>
              <a:rPr lang="hr-HR" sz="3200" b="1" dirty="0">
                <a:solidFill>
                  <a:srgbClr val="C30E60"/>
                </a:solidFill>
              </a:rPr>
              <a:t>Samo oni studenti koji mogu potvrditi svoje pohađanje, smatrat će se prisutnima.</a:t>
            </a:r>
          </a:p>
          <a:p>
            <a:pPr marL="914400" lvl="2"/>
            <a:r>
              <a:rPr lang="hr-HR" sz="2400" b="1" dirty="0"/>
              <a:t>Potpisivanje drugih studenata ili registracija njihovom karticom nije dopušteno i može biti predmet stegovnog postupka. Nastavnik će obrisati prisustvo ako utvrdi da je student prijavljen, a da nije prisutan na nastavi.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88547461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/>
              <a:t>Pravila ponašanja na nastavi – fizička prisutnost</a:t>
            </a:r>
            <a:endParaRPr lang="hr-HR" dirty="0"/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838200" y="1875442"/>
            <a:ext cx="10800806" cy="4145479"/>
          </a:xfrm>
        </p:spPr>
        <p:txBody>
          <a:bodyPr>
            <a:noAutofit/>
          </a:bodyPr>
          <a:lstStyle/>
          <a:p>
            <a:pPr marL="457200" lvl="1"/>
            <a:r>
              <a:rPr lang="hr-HR" sz="2500" b="1" dirty="0">
                <a:solidFill>
                  <a:srgbClr val="C30E6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Na nastavu se dolazi na vrijeme. </a:t>
            </a:r>
          </a:p>
          <a:p>
            <a:pPr marL="457200" lvl="1"/>
            <a:r>
              <a:rPr lang="hr-HR" sz="2500" b="1" dirty="0">
                <a:solidFill>
                  <a:srgbClr val="C30E6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Ako kasnite 2 do 30 minuta, evidentira se </a:t>
            </a:r>
            <a:r>
              <a:rPr lang="hr-HR" sz="2500" b="1" dirty="0" err="1">
                <a:solidFill>
                  <a:srgbClr val="C30E6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dolaznost</a:t>
            </a:r>
            <a:r>
              <a:rPr lang="hr-HR" sz="2500" b="1" dirty="0">
                <a:solidFill>
                  <a:srgbClr val="C30E6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 od 1,5 sat</a:t>
            </a:r>
          </a:p>
          <a:p>
            <a:pPr marL="457200" lvl="1"/>
            <a:r>
              <a:rPr lang="hr-HR" sz="2500" b="1" dirty="0">
                <a:solidFill>
                  <a:srgbClr val="C30E6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Pri ulasku u učionicu student prilazi do stola i prijavljuje se na nastavu karticom te sjeda na dostupno mjesto za rad.</a:t>
            </a:r>
          </a:p>
          <a:p>
            <a:pPr marL="457200" lvl="1"/>
            <a:r>
              <a:rPr lang="hr-HR" sz="2500" b="1" dirty="0">
                <a:solidFill>
                  <a:srgbClr val="C30E6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Ometanje nastave i neaktivno sudjelovanje na nastavi nije dozvoljeno.</a:t>
            </a:r>
          </a:p>
          <a:p>
            <a:pPr marL="457200" lvl="1"/>
            <a:r>
              <a:rPr lang="hr-HR" sz="2500" b="1" dirty="0">
                <a:solidFill>
                  <a:srgbClr val="C30E6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Nije dopušteno mijenjanje grupa ili dolazak u termine drugih grupa</a:t>
            </a:r>
          </a:p>
          <a:p>
            <a:pPr marL="457200" lvl="1"/>
            <a:r>
              <a:rPr lang="hr-HR" sz="2500" b="1" dirty="0">
                <a:solidFill>
                  <a:srgbClr val="C30E60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Prisutnost na nastavi bilježi se samo kroz fizičko prisustvo u učionici</a:t>
            </a:r>
          </a:p>
          <a:p>
            <a:pPr marL="914400" lvl="2"/>
            <a:r>
              <a:rPr lang="hr-HR" sz="2500" b="1" dirty="0">
                <a:latin typeface="Arial" panose="020B0604020202020204" pitchFamily="34" charset="0"/>
                <a:cs typeface="Arial" panose="020B0604020202020204" pitchFamily="34" charset="0"/>
              </a:rPr>
              <a:t>Repetitivno kršenje ovog pravila sankcionira se prijavom Stegovnom povjerenstvu.</a:t>
            </a:r>
          </a:p>
        </p:txBody>
      </p:sp>
    </p:spTree>
    <p:extLst>
      <p:ext uri="{BB962C8B-B14F-4D97-AF65-F5344CB8AC3E}">
        <p14:creationId xmlns:p14="http://schemas.microsoft.com/office/powerpoint/2010/main" val="262811124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/>
              <a:t>Pravila ponašanja na kolegiju</a:t>
            </a: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838200" y="1875442"/>
            <a:ext cx="10800806" cy="4145479"/>
          </a:xfrm>
        </p:spPr>
        <p:txBody>
          <a:bodyPr>
            <a:noAutofit/>
          </a:bodyPr>
          <a:lstStyle/>
          <a:p>
            <a:r>
              <a:rPr lang="hr-HR" b="1" dirty="0"/>
              <a:t>Bodovi se ne poklanjaju </a:t>
            </a:r>
            <a:r>
              <a:rPr lang="hr-HR" dirty="0"/>
              <a:t>– nema „žicanja”.</a:t>
            </a:r>
          </a:p>
          <a:p>
            <a:r>
              <a:rPr lang="hr-HR" dirty="0"/>
              <a:t>Bodovi se ne mogu popravljati niti na jedan „drugi” način osim na onaj propisan na samom kolegiju.</a:t>
            </a:r>
          </a:p>
          <a:p>
            <a:r>
              <a:rPr lang="hr-HR" dirty="0"/>
              <a:t>Usmeni ispit ne služi za popravljanje bodova na ostalim ishodima.</a:t>
            </a:r>
          </a:p>
          <a:p>
            <a:r>
              <a:rPr lang="hr-HR" b="1" dirty="0"/>
              <a:t>Naknadnih predaja zadaća i radova nema</a:t>
            </a:r>
            <a:r>
              <a:rPr lang="hr-HR" dirty="0"/>
              <a:t>.</a:t>
            </a:r>
          </a:p>
          <a:p>
            <a:r>
              <a:rPr lang="hr-HR" b="1" dirty="0"/>
              <a:t>Koristite AI alate kao podršku </a:t>
            </a:r>
            <a:r>
              <a:rPr lang="hr-HR" dirty="0"/>
              <a:t>u izradi zadataka, ne kao zamjenu za vaš trud. </a:t>
            </a:r>
          </a:p>
          <a:p>
            <a:pPr marL="0" indent="0">
              <a:buNone/>
            </a:pP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35912277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83086" y="728663"/>
            <a:ext cx="5011783" cy="3464514"/>
          </a:xfrm>
        </p:spPr>
        <p:txBody>
          <a:bodyPr>
            <a:normAutofit fontScale="90000"/>
          </a:bodyPr>
          <a:lstStyle/>
          <a:p>
            <a:r>
              <a:rPr lang="en-US" dirty="0" err="1"/>
              <a:t>Hvala</a:t>
            </a:r>
            <a:r>
              <a:rPr lang="en-US" dirty="0"/>
              <a:t> </a:t>
            </a:r>
            <a:r>
              <a:rPr lang="en-US" dirty="0" err="1"/>
              <a:t>na</a:t>
            </a:r>
            <a:r>
              <a:rPr lang="en-US" dirty="0"/>
              <a:t> </a:t>
            </a:r>
            <a:r>
              <a:rPr lang="en-US" dirty="0" err="1"/>
              <a:t>pažnji</a:t>
            </a:r>
            <a:r>
              <a:rPr lang="en-US" dirty="0"/>
              <a:t>!</a:t>
            </a:r>
            <a:br>
              <a:rPr lang="hr-HR" dirty="0"/>
            </a:br>
            <a:br>
              <a:rPr lang="hr-HR" dirty="0"/>
            </a:br>
            <a:r>
              <a:rPr lang="hr-HR" dirty="0"/>
              <a:t>Imate li pitanja?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29305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Naslov 1"/>
          <p:cNvSpPr>
            <a:spLocks noGrp="1"/>
          </p:cNvSpPr>
          <p:nvPr>
            <p:ph type="title"/>
          </p:nvPr>
        </p:nvSpPr>
        <p:spPr>
          <a:xfrm>
            <a:off x="838200" y="365036"/>
            <a:ext cx="10515600" cy="1325563"/>
          </a:xfrm>
        </p:spPr>
        <p:txBody>
          <a:bodyPr/>
          <a:lstStyle/>
          <a:p>
            <a:pPr eaLnBrk="1" hangingPunct="1"/>
            <a:r>
              <a:rPr lang="hr-HR" altLang="sr-Latn-RS" dirty="0"/>
              <a:t>Organizacija predavanja i vježbi</a:t>
            </a:r>
          </a:p>
        </p:txBody>
      </p:sp>
      <p:graphicFrame>
        <p:nvGraphicFramePr>
          <p:cNvPr id="2" name="Tablic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50702571"/>
              </p:ext>
            </p:extLst>
          </p:nvPr>
        </p:nvGraphicFramePr>
        <p:xfrm>
          <a:off x="1406659" y="2194560"/>
          <a:ext cx="9378682" cy="2468880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898700">
                  <a:extLst>
                    <a:ext uri="{9D8B030D-6E8A-4147-A177-3AD203B41FA5}">
                      <a16:colId xmlns:a16="http://schemas.microsoft.com/office/drawing/2014/main" val="1107623500"/>
                    </a:ext>
                  </a:extLst>
                </a:gridCol>
                <a:gridCol w="2898700">
                  <a:extLst>
                    <a:ext uri="{9D8B030D-6E8A-4147-A177-3AD203B41FA5}">
                      <a16:colId xmlns:a16="http://schemas.microsoft.com/office/drawing/2014/main" val="2474946012"/>
                    </a:ext>
                  </a:extLst>
                </a:gridCol>
                <a:gridCol w="3581282">
                  <a:extLst>
                    <a:ext uri="{9D8B030D-6E8A-4147-A177-3AD203B41FA5}">
                      <a16:colId xmlns:a16="http://schemas.microsoft.com/office/drawing/2014/main" val="36186600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r-HR" dirty="0">
                          <a:solidFill>
                            <a:srgbClr val="C30E6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Nositelj</a:t>
                      </a:r>
                      <a:r>
                        <a:rPr lang="hr-HR" baseline="0" dirty="0">
                          <a:solidFill>
                            <a:srgbClr val="C30E6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kolegija:</a:t>
                      </a:r>
                      <a:endParaRPr lang="hr-HR" dirty="0">
                        <a:solidFill>
                          <a:srgbClr val="C30E6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Jasenka Begić, pred.</a:t>
                      </a:r>
                    </a:p>
                    <a:p>
                      <a:r>
                        <a:rPr lang="hr-HR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Vanja Šebek, v. pred.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b="0" u="sng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  <a:hlinkClick r:id="rId3">
                            <a:extLst>
                              <a:ext uri="{A12FA001-AC4F-418D-AE19-62706E023703}">
                                <ahyp:hlinkClr xmlns:ahyp="http://schemas.microsoft.com/office/drawing/2018/hyperlinkcolor" val="tx"/>
                              </a:ext>
                            </a:extLst>
                          </a:hlinkClick>
                        </a:rPr>
                        <a:t>jasenka.begic@algebra.hr</a:t>
                      </a:r>
                      <a:r>
                        <a:rPr lang="hr-HR" b="0" u="sng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b="0" u="sng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vanja.sebek</a:t>
                      </a:r>
                      <a:r>
                        <a:rPr lang="hr-HR" b="0" u="sng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  <a:hlinkClick r:id="rId3">
                            <a:extLst>
                              <a:ext uri="{A12FA001-AC4F-418D-AE19-62706E023703}">
                                <ahyp:hlinkClr xmlns:ahyp="http://schemas.microsoft.com/office/drawing/2018/hyperlinkcolor" val="tx"/>
                              </a:ext>
                            </a:extLst>
                          </a:hlinkClick>
                        </a:rPr>
                        <a:t>@algebra.hr</a:t>
                      </a:r>
                      <a:r>
                        <a:rPr lang="hr-HR" b="0" u="sng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93646793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r>
                        <a:rPr lang="hr-HR" b="1" dirty="0">
                          <a:solidFill>
                            <a:srgbClr val="C30E6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Izvođenje</a:t>
                      </a:r>
                      <a:r>
                        <a:rPr lang="hr-HR" b="1" baseline="0" dirty="0">
                          <a:solidFill>
                            <a:srgbClr val="C30E6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nastave:</a:t>
                      </a:r>
                      <a:endParaRPr lang="hr-HR" b="1" dirty="0">
                        <a:solidFill>
                          <a:srgbClr val="C30E6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2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hr-HR" dirty="0">
                        <a:solidFill>
                          <a:srgbClr val="C30E6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2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r-HR" altLang="sr-Latn-RS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0,5 sati tjedno 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hr-HR" altLang="sr-Latn-RS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ukupno 8 sati </a:t>
                      </a:r>
                      <a:endParaRPr lang="hr-HR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2">
                        <a:lumMod val="6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26231540"/>
                  </a:ext>
                </a:extLst>
              </a:tr>
              <a:tr h="458198">
                <a:tc vMerge="1">
                  <a:txBody>
                    <a:bodyPr/>
                    <a:lstStyle/>
                    <a:p>
                      <a:endParaRPr lang="hr-H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dirty="0">
                          <a:solidFill>
                            <a:srgbClr val="C30E6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Vježbe</a:t>
                      </a:r>
                    </a:p>
                  </a:txBody>
                  <a:tcPr>
                    <a:solidFill>
                      <a:schemeClr val="bg2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altLang="sr-Latn-RS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 sat tjedno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hr-HR" altLang="sr-Latn-RS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ukupno 16 sati </a:t>
                      </a:r>
                    </a:p>
                    <a:p>
                      <a:pPr marL="0" indent="0">
                        <a:buFontTx/>
                        <a:buNone/>
                      </a:pPr>
                      <a:endParaRPr lang="hr-HR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endParaRPr lang="hr-HR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2">
                        <a:lumMod val="6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77630282"/>
                  </a:ext>
                </a:extLst>
              </a:tr>
            </a:tbl>
          </a:graphicData>
        </a:graphic>
      </p:graphicFrame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604ADCB-16B3-4239-BD3D-B7015F46AE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5330806"/>
              </p:ext>
            </p:extLst>
          </p:nvPr>
        </p:nvGraphicFramePr>
        <p:xfrm>
          <a:off x="4305359" y="4278335"/>
          <a:ext cx="6479982" cy="370840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898700">
                  <a:extLst>
                    <a:ext uri="{9D8B030D-6E8A-4147-A177-3AD203B41FA5}">
                      <a16:colId xmlns:a16="http://schemas.microsoft.com/office/drawing/2014/main" val="559157744"/>
                    </a:ext>
                  </a:extLst>
                </a:gridCol>
                <a:gridCol w="3581282">
                  <a:extLst>
                    <a:ext uri="{9D8B030D-6E8A-4147-A177-3AD203B41FA5}">
                      <a16:colId xmlns:a16="http://schemas.microsoft.com/office/drawing/2014/main" val="284383164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r-HR" b="0" dirty="0">
                          <a:solidFill>
                            <a:srgbClr val="C30E6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Samostalni rad</a:t>
                      </a:r>
                    </a:p>
                  </a:txBody>
                  <a:tcPr>
                    <a:solidFill>
                      <a:schemeClr val="bg2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r-HR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36 sati</a:t>
                      </a:r>
                    </a:p>
                  </a:txBody>
                  <a:tcPr>
                    <a:solidFill>
                      <a:schemeClr val="bg2">
                        <a:lumMod val="6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939288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358804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altLang="sr-Latn-RS" dirty="0"/>
              <a:t>Informacije o kolegiju</a:t>
            </a:r>
            <a:endParaRPr lang="hr-HR" dirty="0"/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r-HR" altLang="sr-Latn-RS" dirty="0"/>
              <a:t>2 ECTS bodova = 60 sati rada studenta</a:t>
            </a:r>
          </a:p>
          <a:p>
            <a:pPr lvl="1"/>
            <a:r>
              <a:rPr lang="hr-HR" altLang="sr-Latn-RS" dirty="0"/>
              <a:t>8 sati predavanja </a:t>
            </a:r>
          </a:p>
          <a:p>
            <a:pPr lvl="1"/>
            <a:r>
              <a:rPr lang="hr-HR" altLang="sr-Latn-RS" dirty="0"/>
              <a:t>16 sati vježbi </a:t>
            </a:r>
          </a:p>
          <a:p>
            <a:pPr lvl="1"/>
            <a:r>
              <a:rPr lang="hr-HR" altLang="sr-Latn-RS" dirty="0"/>
              <a:t>36 sati rada kod kuće</a:t>
            </a:r>
          </a:p>
          <a:p>
            <a:r>
              <a:rPr lang="hr-HR" dirty="0"/>
              <a:t>Obvezni kolegij</a:t>
            </a:r>
          </a:p>
        </p:txBody>
      </p:sp>
      <p:pic>
        <p:nvPicPr>
          <p:cNvPr id="4" name="Picture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684506" y="0"/>
            <a:ext cx="5335400" cy="466164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259581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hr-HR" altLang="sr-Latn-RS" dirty="0"/>
              <a:t>Ciljevi kolegija</a:t>
            </a:r>
          </a:p>
        </p:txBody>
      </p:sp>
      <p:sp>
        <p:nvSpPr>
          <p:cNvPr id="7" name="Rezervirano mjesto sadržaja 2">
            <a:extLst>
              <a:ext uri="{FF2B5EF4-FFF2-40B4-BE49-F238E27FC236}">
                <a16:creationId xmlns:a16="http://schemas.microsoft.com/office/drawing/2014/main" id="{1508E332-2311-4159-92E2-303F7DB354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79550"/>
            <a:ext cx="10515600" cy="4697413"/>
          </a:xfrm>
        </p:spPr>
        <p:txBody>
          <a:bodyPr>
            <a:normAutofit/>
          </a:bodyPr>
          <a:lstStyle/>
          <a:p>
            <a:r>
              <a:rPr lang="hr-HR" dirty="0"/>
              <a:t>Razumjeti zahtjeve studiranja na sveučilištu i ulogu studenata u društvu</a:t>
            </a:r>
          </a:p>
          <a:p>
            <a:r>
              <a:rPr lang="hr-HR" dirty="0"/>
              <a:t>Istražiti i ovladati metodama i tehnikama učenja i upravljanja vremenom</a:t>
            </a:r>
          </a:p>
          <a:p>
            <a:r>
              <a:rPr lang="hr-HR" dirty="0"/>
              <a:t>Smanjiti stres poništavanjem svih nepoznanica s kojima bi se studenti mogli suočiti; motivirati ih da učinkovito uče</a:t>
            </a:r>
          </a:p>
          <a:p>
            <a:r>
              <a:rPr lang="hr-HR" dirty="0"/>
              <a:t>U kombinaciji s drugim vertikalnim modulima Karijere, pripremiti studente za karijeru i život nakon završetka studija</a:t>
            </a:r>
          </a:p>
          <a:p>
            <a:r>
              <a:rPr lang="hr-HR" dirty="0"/>
              <a:t>Steći vještine i znanja (meke vještine) važne kako bi studenti postali uspješni članovi tima i zajednice</a:t>
            </a:r>
          </a:p>
        </p:txBody>
      </p:sp>
    </p:spTree>
    <p:extLst>
      <p:ext uri="{BB962C8B-B14F-4D97-AF65-F5344CB8AC3E}">
        <p14:creationId xmlns:p14="http://schemas.microsoft.com/office/powerpoint/2010/main" val="380276234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Naslov 1"/>
          <p:cNvSpPr>
            <a:spLocks noGrp="1"/>
          </p:cNvSpPr>
          <p:nvPr>
            <p:ph type="title"/>
          </p:nvPr>
        </p:nvSpPr>
        <p:spPr>
          <a:xfrm>
            <a:off x="1825625" y="228600"/>
            <a:ext cx="8534400" cy="1112838"/>
          </a:xfrm>
        </p:spPr>
        <p:txBody>
          <a:bodyPr/>
          <a:lstStyle/>
          <a:p>
            <a:pPr eaLnBrk="1" hangingPunct="1"/>
            <a:r>
              <a:rPr lang="hr-HR" altLang="sr-Latn-RS" dirty="0"/>
              <a:t>Ishodi učenja</a:t>
            </a:r>
          </a:p>
        </p:txBody>
      </p:sp>
      <p:graphicFrame>
        <p:nvGraphicFramePr>
          <p:cNvPr id="4" name="Tablic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3866925"/>
              </p:ext>
            </p:extLst>
          </p:nvPr>
        </p:nvGraphicFramePr>
        <p:xfrm>
          <a:off x="611793" y="2142662"/>
          <a:ext cx="10618476" cy="2283927"/>
        </p:xfrm>
        <a:graphic>
          <a:graphicData uri="http://schemas.openxmlformats.org/drawingml/2006/table">
            <a:tbl>
              <a:tblPr>
                <a:tableStyleId>{616DA210-FB5B-4158-B5E0-FEB733F419BA}</a:tableStyleId>
              </a:tblPr>
              <a:tblGrid>
                <a:gridCol w="604844">
                  <a:extLst>
                    <a:ext uri="{9D8B030D-6E8A-4147-A177-3AD203B41FA5}">
                      <a16:colId xmlns:a16="http://schemas.microsoft.com/office/drawing/2014/main" val="2153146513"/>
                    </a:ext>
                  </a:extLst>
                </a:gridCol>
                <a:gridCol w="5351862">
                  <a:extLst>
                    <a:ext uri="{9D8B030D-6E8A-4147-A177-3AD203B41FA5}">
                      <a16:colId xmlns:a16="http://schemas.microsoft.com/office/drawing/2014/main" val="2829637333"/>
                    </a:ext>
                  </a:extLst>
                </a:gridCol>
                <a:gridCol w="4661770">
                  <a:extLst>
                    <a:ext uri="{9D8B030D-6E8A-4147-A177-3AD203B41FA5}">
                      <a16:colId xmlns:a16="http://schemas.microsoft.com/office/drawing/2014/main" val="369577403"/>
                    </a:ext>
                  </a:extLst>
                </a:gridCol>
              </a:tblGrid>
              <a:tr h="605369">
                <a:tc>
                  <a:txBody>
                    <a:bodyPr/>
                    <a:lstStyle/>
                    <a:p>
                      <a:pPr algn="ctr" fontAlgn="b"/>
                      <a:r>
                        <a:rPr lang="hr-HR" sz="1600" u="none" strike="noStrike" dirty="0">
                          <a:solidFill>
                            <a:schemeClr val="bg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Ishod</a:t>
                      </a:r>
                      <a:endParaRPr lang="hr-HR" sz="1600" b="1" i="0" u="none" strike="noStrike" dirty="0">
                        <a:solidFill>
                          <a:schemeClr val="bg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5582" marR="5582" marT="5581" marB="0" anchor="b">
                    <a:solidFill>
                      <a:srgbClr val="C30E6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r-HR" sz="1600" b="1" u="none" strike="noStrike" dirty="0">
                          <a:solidFill>
                            <a:schemeClr val="bg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MINIMALNI ISHODI UČENJA</a:t>
                      </a:r>
                    </a:p>
                    <a:p>
                      <a:pPr algn="ctr" fontAlgn="ctr"/>
                      <a:r>
                        <a:rPr lang="hr-HR" sz="1600" u="none" strike="noStrike" dirty="0">
                          <a:solidFill>
                            <a:schemeClr val="bg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(po uspješnom završetku kolegija, student će moći)</a:t>
                      </a:r>
                      <a:endParaRPr lang="hr-HR" sz="1600" b="1" i="0" u="none" strike="noStrike" dirty="0">
                        <a:solidFill>
                          <a:schemeClr val="bg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5582" marR="5582" marT="5581" marB="0" anchor="ctr">
                    <a:solidFill>
                      <a:srgbClr val="C30E6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r-HR" sz="1600" b="1" u="none" strike="noStrike" dirty="0">
                          <a:solidFill>
                            <a:schemeClr val="bg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ŽELJENI ISHODI UČENJA</a:t>
                      </a:r>
                    </a:p>
                    <a:p>
                      <a:pPr algn="ctr" fontAlgn="ctr"/>
                      <a:r>
                        <a:rPr lang="hr-HR" sz="1600" u="none" strike="noStrike" dirty="0">
                          <a:solidFill>
                            <a:schemeClr val="bg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(uspješan student bi trebao moći)</a:t>
                      </a:r>
                      <a:endParaRPr lang="hr-HR" sz="1600" b="1" i="0" u="none" strike="noStrike" dirty="0">
                        <a:solidFill>
                          <a:schemeClr val="bg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5582" marR="5582" marT="5581" marB="0" anchor="ctr">
                    <a:solidFill>
                      <a:srgbClr val="C30E6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18036855"/>
                  </a:ext>
                </a:extLst>
              </a:tr>
              <a:tr h="816755">
                <a:tc>
                  <a:txBody>
                    <a:bodyPr/>
                    <a:lstStyle/>
                    <a:p>
                      <a:pPr algn="ctr" fontAlgn="ctr"/>
                      <a:r>
                        <a:rPr lang="hr-HR" sz="1400" u="none" strike="noStrike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I1</a:t>
                      </a:r>
                      <a:endParaRPr lang="hr-HR" sz="1400" b="0" i="0" u="none" strike="noStrike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5582" marR="5582" marT="5581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r-HR" sz="1400" b="0" i="0" u="none" strike="noStrike" dirty="0">
                          <a:solidFill>
                            <a:srgbClr val="333333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Definirati važnost različitih aktivnosti u postizanju ciljeva i stjecanju znanja.</a:t>
                      </a:r>
                    </a:p>
                  </a:txBody>
                  <a:tcPr marL="171450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r-HR" sz="1400" b="0" i="0" u="none" strike="noStrike" dirty="0">
                          <a:solidFill>
                            <a:srgbClr val="333333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Provoditi aktivnosti usmjerene na uspješan završetak studija.</a:t>
                      </a:r>
                    </a:p>
                  </a:txBody>
                  <a:tcPr marL="171450" marR="9525" marT="9525" marB="0" anchor="ctr"/>
                </a:tc>
                <a:extLst>
                  <a:ext uri="{0D108BD9-81ED-4DB2-BD59-A6C34878D82A}">
                    <a16:rowId xmlns:a16="http://schemas.microsoft.com/office/drawing/2014/main" val="3593151636"/>
                  </a:ext>
                </a:extLst>
              </a:tr>
              <a:tr h="861803">
                <a:tc>
                  <a:txBody>
                    <a:bodyPr/>
                    <a:lstStyle/>
                    <a:p>
                      <a:pPr algn="ctr" fontAlgn="ctr"/>
                      <a:r>
                        <a:rPr lang="hr-HR" sz="1400" u="none" strike="noStrike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I2</a:t>
                      </a:r>
                      <a:endParaRPr lang="hr-HR" sz="1400" b="0" i="0" u="none" strike="noStrike" dirty="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5582" marR="5582" marT="5581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r-HR" sz="1400" b="0" i="0" u="none" strike="noStrike" dirty="0">
                          <a:solidFill>
                            <a:srgbClr val="333333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Utvrditi prioritete studentskog zadatka u skladu s rokovima.</a:t>
                      </a:r>
                    </a:p>
                  </a:txBody>
                  <a:tcPr marL="171450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hr-HR" sz="1400" b="0" i="0" u="none" strike="noStrike" dirty="0">
                          <a:solidFill>
                            <a:srgbClr val="333333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Primijeniti tehnike učenja i svladavanja predmeta za različite kolegije.</a:t>
                      </a:r>
                    </a:p>
                  </a:txBody>
                  <a:tcPr marL="171450" marR="9525" marT="9525" marB="0" anchor="ctr"/>
                </a:tc>
                <a:extLst>
                  <a:ext uri="{0D108BD9-81ED-4DB2-BD59-A6C34878D82A}">
                    <a16:rowId xmlns:a16="http://schemas.microsoft.com/office/drawing/2014/main" val="62684112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5269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hr-HR" altLang="sr-Latn-RS" dirty="0"/>
              <a:t>Tematske cjeline</a:t>
            </a:r>
          </a:p>
        </p:txBody>
      </p:sp>
      <p:graphicFrame>
        <p:nvGraphicFramePr>
          <p:cNvPr id="7" name="Rezervirano mjesto sadržaja 6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2937978356"/>
              </p:ext>
            </p:extLst>
          </p:nvPr>
        </p:nvGraphicFramePr>
        <p:xfrm>
          <a:off x="1304006" y="1319551"/>
          <a:ext cx="10185630" cy="495818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72948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3373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9634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60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15017"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Tjedan nastave</a:t>
                      </a:r>
                    </a:p>
                  </a:txBody>
                  <a:tcPr marL="91452" marR="91452" marT="45725" marB="45725">
                    <a:solidFill>
                      <a:srgbClr val="C30E6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Cjelina </a:t>
                      </a:r>
                    </a:p>
                  </a:txBody>
                  <a:tcPr marL="91452" marR="91452" marT="45725" marB="45725">
                    <a:solidFill>
                      <a:srgbClr val="C30E6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Tjedan</a:t>
                      </a:r>
                      <a:r>
                        <a:rPr lang="hr-HR" sz="18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nastave</a:t>
                      </a:r>
                      <a:endParaRPr lang="hr-HR" sz="18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>
                    <a:solidFill>
                      <a:srgbClr val="C30E6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Cjelina</a:t>
                      </a:r>
                    </a:p>
                  </a:txBody>
                  <a:tcPr marL="91452" marR="91452" marT="45725" marB="45725">
                    <a:solidFill>
                      <a:srgbClr val="C30E6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15017"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r>
                        <a:rPr kumimoji="0" lang="hr-HR" sz="1800" kern="12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1. Tjedan</a:t>
                      </a:r>
                      <a:endParaRPr kumimoji="0" lang="hr-HR" sz="1800" kern="1200" baseline="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kumimoji="0" lang="hr-HR" sz="1800" b="1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Uvod u studiranje – upoznavanje sa studentima i s pravilima studiranja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9. Tjedan 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/</a:t>
                      </a:r>
                    </a:p>
                  </a:txBody>
                  <a:tcPr marL="91452" marR="91452" marT="45725" marB="45725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5017">
                <a:tc>
                  <a:txBody>
                    <a:bodyPr/>
                    <a:lstStyle/>
                    <a:p>
                      <a:r>
                        <a:rPr kumimoji="0" lang="hr-HR" sz="1800" kern="12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2. Tjedan  </a:t>
                      </a:r>
                      <a:endParaRPr kumimoji="0" lang="hr-HR" sz="1800" kern="1200" baseline="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kumimoji="0" lang="hr-HR" sz="1800" b="1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Vježba jutarnje rutine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10. Tjedan 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Izrada Osobnog plana razvoja</a:t>
                      </a:r>
                    </a:p>
                  </a:txBody>
                  <a:tcPr marL="91452" marR="91452" marT="45725" marB="45725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5017">
                <a:tc>
                  <a:txBody>
                    <a:bodyPr/>
                    <a:lstStyle/>
                    <a:p>
                      <a:r>
                        <a:rPr kumimoji="0" lang="hr-HR" sz="1800" kern="1200" baseline="0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3. Tjedan</a:t>
                      </a:r>
                      <a:endParaRPr kumimoji="0" lang="hr-HR" sz="1800" kern="1200" baseline="0" dirty="0">
                        <a:solidFill>
                          <a:schemeClr val="accent4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kumimoji="0" lang="hr-HR" sz="1800" b="1" kern="1200" baseline="0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Rad sa studentskim mentorima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11. Tjedan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kumimoji="0" lang="hr-HR" sz="1800" b="1" kern="1200" baseline="0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Rad sa studentskim mentorima</a:t>
                      </a:r>
                    </a:p>
                  </a:txBody>
                  <a:tcPr marL="91452" marR="91452" marT="45725" marB="45725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5017">
                <a:tc>
                  <a:txBody>
                    <a:bodyPr/>
                    <a:lstStyle/>
                    <a:p>
                      <a:r>
                        <a:rPr kumimoji="0" lang="hr-HR" sz="1800" kern="1200" baseline="0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4. Tjedan</a:t>
                      </a:r>
                      <a:endParaRPr kumimoji="0" lang="hr-HR" sz="1800" kern="1200" baseline="0" dirty="0">
                        <a:solidFill>
                          <a:schemeClr val="accent4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kumimoji="0" lang="hr-HR" sz="1800" b="1" kern="1200" baseline="0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Rad sa studentskim mentorima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12. Tjedan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kumimoji="0" lang="hr-HR" sz="1800" b="1" kern="1200" baseline="0" dirty="0">
                          <a:solidFill>
                            <a:schemeClr val="accent4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Rad sa studentskim mentorima</a:t>
                      </a:r>
                    </a:p>
                  </a:txBody>
                  <a:tcPr marL="91452" marR="91452" marT="45725" marB="45725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506">
                <a:tc>
                  <a:txBody>
                    <a:bodyPr/>
                    <a:lstStyle/>
                    <a:p>
                      <a:r>
                        <a:rPr kumimoji="0" lang="hr-HR" sz="1800" kern="12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5. Tjedan</a:t>
                      </a:r>
                      <a:endParaRPr kumimoji="0" lang="hr-HR" sz="1800" kern="1200" baseline="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kumimoji="0" lang="hr-HR" sz="1800" b="1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Planiranje vremena i </a:t>
                      </a:r>
                      <a:r>
                        <a:rPr kumimoji="0" lang="hr-HR" sz="1800" b="1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prokrastinacija</a:t>
                      </a:r>
                      <a:endParaRPr kumimoji="0" lang="hr-HR" sz="1800" b="1" kern="1200" baseline="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13. Tjedan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Metode učenja</a:t>
                      </a:r>
                    </a:p>
                  </a:txBody>
                  <a:tcPr marL="91452" marR="91452" marT="45725" marB="45725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1506"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6. Tjedan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kumimoji="0" lang="hr-HR" sz="1800" b="1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Planiranje vremena i </a:t>
                      </a:r>
                      <a:r>
                        <a:rPr kumimoji="0" lang="hr-HR" sz="1800" b="1" kern="1200" baseline="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prokrastinacija</a:t>
                      </a:r>
                      <a:endParaRPr kumimoji="0" lang="hr-HR" sz="1800" b="1" kern="1200" baseline="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14. Tjedan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Metode učenja</a:t>
                      </a:r>
                    </a:p>
                  </a:txBody>
                  <a:tcPr marL="91452" marR="91452" marT="45725" marB="45725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11173"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7. Tjedan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Izrada popisa prioriteta i rasporeda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15. Tjedan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b="1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Metakognicija</a:t>
                      </a:r>
                      <a:endParaRPr lang="hr-HR" sz="18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615017"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8. Tjedan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Definiranje životnih ciljeva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16. Tjedan</a:t>
                      </a:r>
                    </a:p>
                  </a:txBody>
                  <a:tcPr marL="91452" marR="91452" marT="45725" marB="45725"/>
                </a:tc>
                <a:tc>
                  <a:txBody>
                    <a:bodyPr/>
                    <a:lstStyle/>
                    <a:p>
                      <a:r>
                        <a:rPr lang="hr-HR" sz="1800" b="1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Metakognicija</a:t>
                      </a:r>
                      <a:endParaRPr lang="hr-HR" sz="18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91452" marR="91452" marT="45725" marB="45725"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503006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/>
              <a:t>Literatura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8955794B-7821-4843-9199-3375ED9FFB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44015"/>
            <a:ext cx="10730948" cy="4848860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sz="3600" b="1" dirty="0" err="1"/>
              <a:t>Obavezna</a:t>
            </a:r>
            <a:r>
              <a:rPr lang="en-US" sz="3600" b="1" dirty="0"/>
              <a:t> </a:t>
            </a:r>
            <a:r>
              <a:rPr lang="en-US" sz="3600" b="1" dirty="0" err="1"/>
              <a:t>literatura</a:t>
            </a:r>
            <a:r>
              <a:rPr lang="en-US" sz="3600" b="1" dirty="0"/>
              <a:t>: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b="1" dirty="0"/>
              <a:t>Algebra (202</a:t>
            </a:r>
            <a:r>
              <a:rPr lang="hr-HR" sz="3600" b="1" dirty="0"/>
              <a:t>4</a:t>
            </a:r>
            <a:r>
              <a:rPr lang="en-US" sz="3600" b="1" dirty="0"/>
              <a:t>) </a:t>
            </a:r>
            <a:r>
              <a:rPr lang="en-US" sz="3600" b="1" dirty="0" err="1"/>
              <a:t>Vodič</a:t>
            </a:r>
            <a:r>
              <a:rPr lang="en-US" sz="3600" b="1" dirty="0"/>
              <a:t> za </a:t>
            </a:r>
            <a:r>
              <a:rPr lang="en-US" sz="3600" b="1" dirty="0" err="1"/>
              <a:t>studente</a:t>
            </a:r>
            <a:r>
              <a:rPr lang="en-US" sz="3600" b="1" dirty="0"/>
              <a:t>. Zagreb: Algebra.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dirty="0"/>
              <a:t>Lay, C. H. (1986) At last, my research article on procrastination. Journal of Research in Personality, Vol. 20, No. 4, pp. 474 - 495.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dirty="0"/>
              <a:t>Exam study expert, </a:t>
            </a:r>
            <a:r>
              <a:rPr lang="en-US" sz="3600" dirty="0" err="1"/>
              <a:t>dostupno</a:t>
            </a:r>
            <a:r>
              <a:rPr lang="en-US" sz="3600" dirty="0"/>
              <a:t> </a:t>
            </a:r>
            <a:r>
              <a:rPr lang="en-US" sz="3600" dirty="0" err="1"/>
              <a:t>na</a:t>
            </a:r>
            <a:r>
              <a:rPr lang="en-US" sz="3600" dirty="0"/>
              <a:t>: </a:t>
            </a:r>
            <a:r>
              <a:rPr lang="en-US" sz="3600" dirty="0">
                <a:hlinkClick r:id="rId2"/>
              </a:rPr>
              <a:t>https://examstudyexpert.com</a:t>
            </a:r>
            <a:endParaRPr lang="hr-HR" sz="3600" dirty="0"/>
          </a:p>
          <a:p>
            <a:pPr marL="0" indent="0">
              <a:buNone/>
            </a:pPr>
            <a:endParaRPr lang="hr-HR" sz="3600" dirty="0"/>
          </a:p>
          <a:p>
            <a:pPr marL="0" indent="0">
              <a:buNone/>
            </a:pPr>
            <a:r>
              <a:rPr lang="en-US" sz="3600" b="1" dirty="0" err="1"/>
              <a:t>Dopunska</a:t>
            </a:r>
            <a:r>
              <a:rPr lang="en-US" sz="3600" b="1" dirty="0"/>
              <a:t> </a:t>
            </a:r>
            <a:r>
              <a:rPr lang="en-US" sz="3600" b="1" dirty="0" err="1"/>
              <a:t>literatura</a:t>
            </a:r>
            <a:r>
              <a:rPr lang="en-US" sz="3600" b="1" dirty="0"/>
              <a:t>: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dirty="0"/>
              <a:t>Brown, P. C. (2014) Make It Stick: The Science of Successful Learning (1st ed,). Cambridge: Harvard University Press.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dirty="0"/>
              <a:t>Hadfield, C. (2015) An Astronaut´s Guide to Life on Earth: What Going to Space Taught Me About Ingenuity, Determination, and Being Prepared for Anything. New York: Back Bay Books.</a:t>
            </a:r>
          </a:p>
          <a:p>
            <a:pPr marL="514350" indent="-514350">
              <a:buFont typeface="+mj-lt"/>
              <a:buAutoNum type="arabicPeriod"/>
            </a:pPr>
            <a:r>
              <a:rPr lang="hr-HR" sz="3600" b="1" dirty="0"/>
              <a:t>Miljković, Dubravka ; Rijavec Majda. </a:t>
            </a:r>
            <a:r>
              <a:rPr lang="hr-HR" sz="3600" b="1" i="1" dirty="0"/>
              <a:t>Kako biti bolji </a:t>
            </a:r>
            <a:r>
              <a:rPr lang="hr-HR" sz="3600" b="1" dirty="0"/>
              <a:t>- priručnik iz pozitivne psihologije. Zagreb: IEP-D2 ; Učiteljski fakultet Sveučilišta u Zagrebu, 2018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dirty="0"/>
              <a:t>Oakley, B. (2014) A Mind For Numbers: How to Excel at Math and Science (Even If You Flunked Algebra) (1st ed.). New York: </a:t>
            </a:r>
            <a:r>
              <a:rPr lang="en-US" sz="3600" dirty="0" err="1"/>
              <a:t>TarcherPerigee</a:t>
            </a:r>
            <a:r>
              <a:rPr lang="en-US" sz="3600" dirty="0"/>
              <a:t>.</a:t>
            </a:r>
            <a:endParaRPr lang="hr-HR" sz="3600" dirty="0"/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4799872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altLang="sr-Latn-RS" dirty="0">
                <a:latin typeface="Arial" panose="020B0604020202020204" pitchFamily="34" charset="0"/>
                <a:cs typeface="Arial" panose="020B0604020202020204" pitchFamily="34" charset="0"/>
              </a:rPr>
              <a:t>Za potpis treba?</a:t>
            </a:r>
            <a:endParaRPr lang="hr-H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sz="half" idx="1"/>
          </p:nvPr>
        </p:nvSpPr>
        <p:spPr>
          <a:xfrm>
            <a:off x="838199" y="1575104"/>
            <a:ext cx="10683241" cy="852564"/>
          </a:xfrm>
        </p:spPr>
        <p:txBody>
          <a:bodyPr>
            <a:normAutofit lnSpcReduction="10000"/>
          </a:bodyPr>
          <a:lstStyle/>
          <a:p>
            <a:pPr marL="0" indent="0">
              <a:buNone/>
              <a:defRPr/>
            </a:pPr>
            <a:r>
              <a:rPr lang="hr-HR" altLang="sr-Latn-RS" dirty="0">
                <a:latin typeface="Arial" panose="020B0604020202020204" pitchFamily="34" charset="0"/>
                <a:cs typeface="Arial" panose="020B0604020202020204" pitchFamily="34" charset="0"/>
              </a:rPr>
              <a:t>Za stjecanje prava na potpis potrebno je prisustvovati nastavi u postotku propisanom </a:t>
            </a:r>
            <a:r>
              <a:rPr lang="hr-HR" altLang="sr-Latn-R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Pravilnikom o studijima i studiranju</a:t>
            </a:r>
            <a:r>
              <a:rPr lang="hr-HR" altLang="sr-Latn-R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hr-HR" altLang="sr-Latn-RS" dirty="0">
                <a:latin typeface="Arial" panose="020B0604020202020204" pitchFamily="34" charset="0"/>
                <a:cs typeface="Arial" panose="020B0604020202020204" pitchFamily="34" charset="0"/>
              </a:rPr>
              <a:t>(kviz test)</a:t>
            </a:r>
            <a:endParaRPr lang="hr-H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hr-H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6" name="Tablic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8286567"/>
              </p:ext>
            </p:extLst>
          </p:nvPr>
        </p:nvGraphicFramePr>
        <p:xfrm>
          <a:off x="1572189" y="2578261"/>
          <a:ext cx="8128000" cy="128016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2435421599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1670620813"/>
                    </a:ext>
                  </a:extLst>
                </a:gridCol>
              </a:tblGrid>
              <a:tr h="298817">
                <a:tc gridSpan="2">
                  <a:txBody>
                    <a:bodyPr/>
                    <a:lstStyle/>
                    <a:p>
                      <a:pPr algn="ctr"/>
                      <a:r>
                        <a:rPr lang="hr-HR" sz="24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Dolaznost</a:t>
                      </a:r>
                      <a:r>
                        <a:rPr lang="hr-HR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na predavanja i vježbe</a:t>
                      </a:r>
                    </a:p>
                  </a:txBody>
                  <a:tcPr anchor="ctr">
                    <a:solidFill>
                      <a:srgbClr val="C30E6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hr-H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4385318"/>
                  </a:ext>
                </a:extLst>
              </a:tr>
              <a:tr h="505422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altLang="sr-Latn-RS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najmanje 50% fizičke prisutnosti</a:t>
                      </a:r>
                      <a:r>
                        <a:rPr lang="hr-HR" altLang="sr-Latn-RS" sz="24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na </a:t>
                      </a:r>
                      <a:r>
                        <a:rPr lang="hr-HR" altLang="sr-Latn-RS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predavanjima</a:t>
                      </a:r>
                      <a:endParaRPr lang="hr-HR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altLang="sr-Latn-RS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najmanje 60% fizičke prisutnosti</a:t>
                      </a:r>
                      <a:r>
                        <a:rPr lang="hr-HR" altLang="sr-Latn-RS" sz="24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na </a:t>
                      </a:r>
                      <a:r>
                        <a:rPr lang="hr-HR" altLang="sr-Latn-RS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vježbama</a:t>
                      </a:r>
                      <a:endParaRPr lang="hr-HR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617145250"/>
                  </a:ext>
                </a:extLst>
              </a:tr>
            </a:tbl>
          </a:graphicData>
        </a:graphic>
      </p:graphicFrame>
      <p:sp>
        <p:nvSpPr>
          <p:cNvPr id="7" name="Pravokutnik 6"/>
          <p:cNvSpPr/>
          <p:nvPr/>
        </p:nvSpPr>
        <p:spPr>
          <a:xfrm>
            <a:off x="838199" y="4318933"/>
            <a:ext cx="9835881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r-HR" sz="2400" dirty="0">
                <a:latin typeface="Arial" panose="020B0604020202020204" pitchFamily="34" charset="0"/>
                <a:cs typeface="Arial" panose="020B0604020202020204" pitchFamily="34" charset="0"/>
              </a:rPr>
              <a:t>Tko ne stekne potpis, mora sljedeće godine ponovno upisati kolegij, </a:t>
            </a:r>
            <a:r>
              <a:rPr lang="hr-HR" altLang="sr-Latn-RS" sz="2400" dirty="0">
                <a:latin typeface="Arial" panose="020B0604020202020204" pitchFamily="34" charset="0"/>
                <a:cs typeface="Arial" panose="020B0604020202020204" pitchFamily="34" charset="0"/>
              </a:rPr>
              <a:t>platiti upis kolegija te nema pravo polaganja ispita.</a:t>
            </a:r>
          </a:p>
          <a:p>
            <a:endParaRPr lang="hr-HR" altLang="sr-Latn-R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hr-HR" altLang="sr-Latn-RS" sz="2400" b="1" i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Osim </a:t>
            </a:r>
            <a:r>
              <a:rPr lang="hr-HR" altLang="sr-Latn-RS" sz="2400" b="1" i="1" dirty="0" err="1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dolaznosti</a:t>
            </a:r>
            <a:r>
              <a:rPr lang="hr-HR" altLang="sr-Latn-RS" sz="2400" b="1" i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uvjet za potpis je </a:t>
            </a:r>
            <a:r>
              <a:rPr lang="pl-PL" altLang="sr-Latn-RS" sz="2400" b="1" i="1" u="sng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izrada svih domaćih zadaća i projektnog zadatka (Osobni plan razvoja).</a:t>
            </a:r>
            <a:r>
              <a:rPr lang="hr-HR" altLang="sr-Latn-RS" sz="2400" b="1" u="sng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6759394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B33BEC-2FF6-4520-9170-D9E2E4FF7D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/>
              <a:t>Osobni plan razvoja </a:t>
            </a:r>
            <a:br>
              <a:rPr lang="hr-HR" dirty="0"/>
            </a:br>
            <a:r>
              <a:rPr lang="hr-HR" sz="3000" dirty="0"/>
              <a:t>(Individualni projektni zadatak)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82DF1E-D96E-40E4-BE68-CC6DA5B25CF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hr-HR" dirty="0"/>
              <a:t>Upute za izradu osobnog plana razvoja prezentirat će se u desetome tjednu (termin petih vježbi) </a:t>
            </a:r>
          </a:p>
          <a:p>
            <a:r>
              <a:rPr lang="hr-HR" dirty="0"/>
              <a:t>Osobni plan razvoja potrebno je samostalno napisati i predati najkasnije </a:t>
            </a:r>
            <a:r>
              <a:rPr lang="hr-HR" b="1" u="sng" dirty="0"/>
              <a:t>do 10. siječnja 2025</a:t>
            </a:r>
            <a:r>
              <a:rPr lang="hr-HR" dirty="0"/>
              <a:t>.; radovi predani nakon tog datuma neće biti uvaženi te studenti neće moći ostvariti uvjet za digitalni potpis</a:t>
            </a:r>
          </a:p>
          <a:p>
            <a:r>
              <a:rPr lang="hr-HR" dirty="0"/>
              <a:t>Svi radovi koji su </a:t>
            </a:r>
            <a:r>
              <a:rPr lang="hr-HR" u="sng" dirty="0"/>
              <a:t>predani do 10. siječnja bit </a:t>
            </a:r>
            <a:r>
              <a:rPr lang="hr-HR" dirty="0"/>
              <a:t>će pregledani, a ako nisu napisani u skladu s uputom, vratit će se studentima na ispravak</a:t>
            </a:r>
          </a:p>
          <a:p>
            <a:r>
              <a:rPr lang="hr-HR" dirty="0"/>
              <a:t>Digitalni potpis će biti odobren tek nakon što rad bude ispravljen (uz uvjet da je istovremeno ostvarena minimalna </a:t>
            </a:r>
            <a:r>
              <a:rPr lang="hr-HR" dirty="0" err="1"/>
              <a:t>dolaznost</a:t>
            </a:r>
            <a:r>
              <a:rPr lang="hr-HR" dirty="0"/>
              <a:t> na nastavu). </a:t>
            </a:r>
          </a:p>
        </p:txBody>
      </p:sp>
    </p:spTree>
    <p:extLst>
      <p:ext uri="{BB962C8B-B14F-4D97-AF65-F5344CB8AC3E}">
        <p14:creationId xmlns:p14="http://schemas.microsoft.com/office/powerpoint/2010/main" val="10436943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gebra">
      <a:dk1>
        <a:srgbClr val="000000"/>
      </a:dk1>
      <a:lt1>
        <a:srgbClr val="FFFFFF"/>
      </a:lt1>
      <a:dk2>
        <a:srgbClr val="FFFFFF"/>
      </a:dk2>
      <a:lt2>
        <a:srgbClr val="FFFFFF"/>
      </a:lt2>
      <a:accent1>
        <a:srgbClr val="CF41AD"/>
      </a:accent1>
      <a:accent2>
        <a:srgbClr val="F7921D"/>
      </a:accent2>
      <a:accent3>
        <a:srgbClr val="E5E5E5"/>
      </a:accent3>
      <a:accent4>
        <a:srgbClr val="B71373"/>
      </a:accent4>
      <a:accent5>
        <a:srgbClr val="FF8529"/>
      </a:accent5>
      <a:accent6>
        <a:srgbClr val="E83773"/>
      </a:accent6>
      <a:hlink>
        <a:srgbClr val="414141"/>
      </a:hlink>
      <a:folHlink>
        <a:srgbClr val="C1316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9072DD55904BF149A9014AE820EB6581" ma:contentTypeVersion="17" ma:contentTypeDescription="Stvaranje novog dokumenta." ma:contentTypeScope="" ma:versionID="3fe3692a6fb3594f1fa73a7aac2607eb">
  <xsd:schema xmlns:xsd="http://www.w3.org/2001/XMLSchema" xmlns:xs="http://www.w3.org/2001/XMLSchema" xmlns:p="http://schemas.microsoft.com/office/2006/metadata/properties" xmlns:ns3="a27b7730-350c-45bf-a2a3-6ed85e3dd651" xmlns:ns4="9445201f-82e1-486c-ab32-8a48fb96ffdf" targetNamespace="http://schemas.microsoft.com/office/2006/metadata/properties" ma:root="true" ma:fieldsID="57d9e9ccdf683f2330f91079d04c50ad" ns3:_="" ns4:_="">
    <xsd:import namespace="a27b7730-350c-45bf-a2a3-6ed85e3dd651"/>
    <xsd:import namespace="9445201f-82e1-486c-ab32-8a48fb96ffdf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4:SharedWithUsers" minOccurs="0"/>
                <xsd:element ref="ns4:SharedWithDetails" minOccurs="0"/>
                <xsd:element ref="ns4:SharingHintHash" minOccurs="0"/>
                <xsd:element ref="ns3:MediaLengthInSeconds" minOccurs="0"/>
                <xsd:element ref="ns3:MediaServiceSearchProperties" minOccurs="0"/>
                <xsd:element ref="ns3:_activity" minOccurs="0"/>
                <xsd:element ref="ns3:MediaServiceObjectDetectorVersions" minOccurs="0"/>
                <xsd:element ref="ns3:MediaServiceSystemTag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27b7730-350c-45bf-a2a3-6ed85e3dd6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MediaServiceSearchProperties" ma:index="21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_activity" ma:index="22" nillable="true" ma:displayName="_activity" ma:hidden="true" ma:internalName="_activity">
      <xsd:simpleType>
        <xsd:restriction base="dms:Note"/>
      </xsd:simpleType>
    </xsd:element>
    <xsd:element name="MediaServiceObjectDetectorVersions" ma:index="23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ystemTags" ma:index="24" nillable="true" ma:displayName="MediaServiceSystemTags" ma:hidden="true" ma:internalName="MediaServiceSystemTag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445201f-82e1-486c-ab32-8a48fb96ffdf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Zajednički se koristi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Detalji o zajedničkom korištenju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Raspršivanje savjeta za zajedničko korištenje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Vrsta sadržaja"/>
        <xsd:element ref="dc:title" minOccurs="0" maxOccurs="1" ma:index="4" ma:displayName="Naslo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activity xmlns="a27b7730-350c-45bf-a2a3-6ed85e3dd651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E529A20C-858B-4807-A001-3718582AA06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27b7730-350c-45bf-a2a3-6ed85e3dd651"/>
    <ds:schemaRef ds:uri="9445201f-82e1-486c-ab32-8a48fb96ffd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DBA021CD-D53E-4DC7-A85F-162A50E1EB38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9445201f-82e1-486c-ab32-8a48fb96ffdf"/>
    <ds:schemaRef ds:uri="a27b7730-350c-45bf-a2a3-6ed85e3dd651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C03D93FE-F6AC-4F6F-B13A-B99168FB3169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287</TotalTime>
  <Words>1197</Words>
  <Application>Microsoft Office PowerPoint</Application>
  <PresentationFormat>Widescreen</PresentationFormat>
  <Paragraphs>183</Paragraphs>
  <Slides>18</Slides>
  <Notes>15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3" baseType="lpstr">
      <vt:lpstr>Arial</vt:lpstr>
      <vt:lpstr>Calibri</vt:lpstr>
      <vt:lpstr>Stolzl Bold</vt:lpstr>
      <vt:lpstr>Stolzl Book</vt:lpstr>
      <vt:lpstr>Office Theme</vt:lpstr>
      <vt:lpstr>Kolegij Karijera: Studiranje</vt:lpstr>
      <vt:lpstr>Organizacija predavanja i vježbi</vt:lpstr>
      <vt:lpstr>Informacije o kolegiju</vt:lpstr>
      <vt:lpstr>Ciljevi kolegija</vt:lpstr>
      <vt:lpstr>Ishodi učenja</vt:lpstr>
      <vt:lpstr>Tematske cjeline</vt:lpstr>
      <vt:lpstr>Literatura</vt:lpstr>
      <vt:lpstr>Za potpis treba?</vt:lpstr>
      <vt:lpstr>Osobni plan razvoja  (Individualni projektni zadatak)</vt:lpstr>
      <vt:lpstr>Polaganje kolegija</vt:lpstr>
      <vt:lpstr>Kako je to raspoređeno po ishodima učenja</vt:lpstr>
      <vt:lpstr>Ocjenjivanje</vt:lpstr>
      <vt:lpstr>Ispiti</vt:lpstr>
      <vt:lpstr>Domaće zadaće</vt:lpstr>
      <vt:lpstr>Akademski standard ponašanja</vt:lpstr>
      <vt:lpstr>Pravila ponašanja na nastavi – fizička prisutnost</vt:lpstr>
      <vt:lpstr>Pravila ponašanja na kolegiju</vt:lpstr>
      <vt:lpstr>Hvala na pažnji!  Imate li pitanja?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zana mrsa</dc:creator>
  <cp:lastModifiedBy>Jasenka Begić</cp:lastModifiedBy>
  <cp:revision>39</cp:revision>
  <cp:lastPrinted>2022-09-12T10:06:13Z</cp:lastPrinted>
  <dcterms:created xsi:type="dcterms:W3CDTF">2018-01-24T13:33:55Z</dcterms:created>
  <dcterms:modified xsi:type="dcterms:W3CDTF">2024-09-29T16:54:31Z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0x0101009072DD55904BF149A9014AE820EB6581</vt:lpwstr>
  </property>
</Properties>
</file>

<file path=docProps/thumbnail.jpeg>
</file>