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4"/>
  </p:sldMasterIdLst>
  <p:notesMasterIdLst>
    <p:notesMasterId r:id="rId27"/>
  </p:notesMasterIdLst>
  <p:sldIdLst>
    <p:sldId id="257" r:id="rId5"/>
    <p:sldId id="256" r:id="rId6"/>
    <p:sldId id="258" r:id="rId7"/>
    <p:sldId id="259" r:id="rId8"/>
    <p:sldId id="260" r:id="rId9"/>
    <p:sldId id="261" r:id="rId10"/>
    <p:sldId id="264" r:id="rId11"/>
    <p:sldId id="265" r:id="rId12"/>
    <p:sldId id="266" r:id="rId13"/>
    <p:sldId id="267" r:id="rId14"/>
    <p:sldId id="268" r:id="rId15"/>
    <p:sldId id="269" r:id="rId16"/>
    <p:sldId id="270" r:id="rId17"/>
    <p:sldId id="271" r:id="rId18"/>
    <p:sldId id="272" r:id="rId19"/>
    <p:sldId id="273" r:id="rId20"/>
    <p:sldId id="274" r:id="rId21"/>
    <p:sldId id="275" r:id="rId22"/>
    <p:sldId id="276" r:id="rId23"/>
    <p:sldId id="277" r:id="rId24"/>
    <p:sldId id="278" r:id="rId25"/>
    <p:sldId id="263" r:id="rId2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vertBarState="minimized">
    <p:restoredLeft sz="0" autoAdjust="0"/>
    <p:restoredTop sz="91287" autoAdjust="0"/>
  </p:normalViewPr>
  <p:slideViewPr>
    <p:cSldViewPr snapToGrid="0" snapToObjects="1">
      <p:cViewPr varScale="1">
        <p:scale>
          <a:sx n="58" d="100"/>
          <a:sy n="58" d="100"/>
        </p:scale>
        <p:origin x="86" y="3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openxmlformats.org/officeDocument/2006/relationships/slide" Target="slides/slide22.xml"/><Relationship Id="rId3" Type="http://schemas.openxmlformats.org/officeDocument/2006/relationships/customXml" Target="../customXml/item3.xml"/><Relationship Id="rId21" Type="http://schemas.openxmlformats.org/officeDocument/2006/relationships/slide" Target="slides/slide17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slide" Target="slides/slide21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slide" Target="slides/slide16.xml"/><Relationship Id="rId29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slide" Target="slides/slide20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slide" Target="slides/slide19.xml"/><Relationship Id="rId28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31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slide" Target="slides/slide18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81C21E-1610-F840-997A-88EB307E0A1C}" type="datetimeFigureOut">
              <a:rPr lang="en-US" smtClean="0"/>
              <a:t>12/11/2023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DC0C92-97E4-9540-AC90-F1BBF91896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4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958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571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6416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08111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7955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19653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0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31934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45422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576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12/11/2023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526255" y="1600199"/>
            <a:ext cx="5829301" cy="548640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6800" y="728663"/>
            <a:ext cx="6476999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2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12/11/2023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8718" y="3904457"/>
            <a:ext cx="6022181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860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4" name="Slika 3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238959"/>
            <a:ext cx="11931868" cy="619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150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0" r:id="rId7"/>
    <p:sldLayoutId id="2147483661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hyperlink" Target="https://test-english.com/grammar-points/b1/present-perfect-simple-present-perfect-continuous/" TargetMode="External"/><Relationship Id="rId2" Type="http://schemas.openxmlformats.org/officeDocument/2006/relationships/hyperlink" Target="https://test-english.com/grammar-points/b1-b2/present-perfect-simple-continuous/" TargetMode="Externa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05450" y="671514"/>
            <a:ext cx="5891212" cy="2014537"/>
          </a:xfrm>
        </p:spPr>
        <p:txBody>
          <a:bodyPr/>
          <a:lstStyle/>
          <a:p>
            <a:pPr algn="ctr"/>
            <a:r>
              <a:rPr lang="hr-HR" dirty="0"/>
              <a:t>The Present Perfect Tense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4732811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When do we use it?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hr-HR" dirty="0"/>
              <a:t>To talk about things that </a:t>
            </a:r>
            <a:r>
              <a:rPr lang="hr-HR" u="sng" dirty="0"/>
              <a:t>started in the past and continue up to the present.</a:t>
            </a:r>
            <a:r>
              <a:rPr lang="hr-HR" dirty="0"/>
              <a:t> The situation is usually not finished, and it will probably continue into the future.</a:t>
            </a:r>
          </a:p>
          <a:p>
            <a:pPr marL="0" indent="0" algn="ctr">
              <a:buNone/>
            </a:pPr>
            <a:r>
              <a:rPr lang="hr-HR" i="1" dirty="0"/>
              <a:t>I’</a:t>
            </a:r>
            <a:r>
              <a:rPr lang="hr-HR" b="1" i="1" dirty="0"/>
              <a:t>ve been collecting </a:t>
            </a:r>
            <a:r>
              <a:rPr lang="hr-HR" i="1" dirty="0"/>
              <a:t>hats for four years.</a:t>
            </a:r>
          </a:p>
          <a:p>
            <a:pPr marL="0" indent="0" algn="ctr">
              <a:buNone/>
            </a:pPr>
            <a:endParaRPr lang="hr-HR" i="1" dirty="0"/>
          </a:p>
          <a:p>
            <a:pPr algn="ctr"/>
            <a:r>
              <a:rPr lang="hr-HR" dirty="0"/>
              <a:t>To describe things that have stopped </a:t>
            </a:r>
            <a:r>
              <a:rPr lang="hr-HR" u="sng" dirty="0"/>
              <a:t>very recently.  </a:t>
            </a:r>
            <a:r>
              <a:rPr lang="hr-HR" dirty="0"/>
              <a:t>The action is not happening right now, but </a:t>
            </a:r>
            <a:r>
              <a:rPr lang="hr-HR" u="sng" dirty="0"/>
              <a:t>you can still see the results of the action</a:t>
            </a:r>
            <a:r>
              <a:rPr lang="hr-HR" dirty="0"/>
              <a:t>.</a:t>
            </a:r>
          </a:p>
          <a:p>
            <a:pPr marL="0" indent="0" algn="ctr">
              <a:buNone/>
            </a:pPr>
            <a:r>
              <a:rPr lang="hr-HR" i="1" dirty="0"/>
              <a:t>It’</a:t>
            </a:r>
            <a:r>
              <a:rPr lang="hr-HR" b="1" i="1" dirty="0"/>
              <a:t>s</a:t>
            </a:r>
            <a:r>
              <a:rPr lang="hr-HR" i="1" dirty="0"/>
              <a:t> </a:t>
            </a:r>
            <a:r>
              <a:rPr lang="hr-HR" b="1" i="1" dirty="0"/>
              <a:t>been raining</a:t>
            </a:r>
            <a:r>
              <a:rPr lang="hr-HR" i="1" dirty="0"/>
              <a:t>. The streets are still wet.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37416853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9788" y="231385"/>
            <a:ext cx="10515600" cy="1449778"/>
          </a:xfrm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Continuous vs Simple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" name="Text Placeholder 6"/>
          <p:cNvSpPr>
            <a:spLocks noGrp="1"/>
          </p:cNvSpPr>
          <p:nvPr>
            <p:ph type="body"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>
            <a:normAutofit lnSpcReduction="10000"/>
          </a:bodyPr>
          <a:lstStyle/>
          <a:p>
            <a:pPr algn="ctr"/>
            <a:r>
              <a:rPr lang="en-US" dirty="0"/>
              <a:t>I have been doing</a:t>
            </a:r>
          </a:p>
          <a:p>
            <a:pPr algn="ctr"/>
            <a:r>
              <a:rPr lang="en-US" b="0" dirty="0"/>
              <a:t>(over a period)</a:t>
            </a:r>
            <a:endParaRPr lang="en-US" dirty="0"/>
          </a:p>
        </p:txBody>
      </p:sp>
      <p:sp>
        <p:nvSpPr>
          <p:cNvPr id="8" name="Content Placeholder 7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I’</a:t>
            </a:r>
            <a:r>
              <a:rPr lang="en-US" b="1" i="1" dirty="0"/>
              <a:t>ve been writing </a:t>
            </a:r>
            <a:r>
              <a:rPr lang="en-US" i="1" dirty="0"/>
              <a:t>an essay.</a:t>
            </a:r>
            <a:r>
              <a:rPr lang="hr-HR" i="1" dirty="0"/>
              <a:t> </a:t>
            </a:r>
            <a:r>
              <a:rPr lang="en-US" i="1" dirty="0"/>
              <a:t>I’m</a:t>
            </a:r>
            <a:r>
              <a:rPr lang="hr-HR" i="1" dirty="0"/>
              <a:t> </a:t>
            </a:r>
            <a:r>
              <a:rPr lang="en-US" i="1" dirty="0"/>
              <a:t>tired now.</a:t>
            </a:r>
          </a:p>
          <a:p>
            <a:endParaRPr lang="hr-HR" i="1" dirty="0"/>
          </a:p>
          <a:p>
            <a:pPr marL="0" indent="0" algn="ctr">
              <a:buNone/>
            </a:pPr>
            <a:r>
              <a:rPr lang="en-US" i="1" dirty="0"/>
              <a:t>A strong wind </a:t>
            </a:r>
            <a:r>
              <a:rPr lang="en-US" b="1" i="1" dirty="0"/>
              <a:t>has been blowing </a:t>
            </a:r>
            <a:r>
              <a:rPr lang="en-US" i="1" dirty="0"/>
              <a:t>all</a:t>
            </a:r>
            <a:r>
              <a:rPr lang="hr-HR" i="1" dirty="0"/>
              <a:t> </a:t>
            </a:r>
            <a:r>
              <a:rPr lang="en-US" i="1" dirty="0"/>
              <a:t>day. </a:t>
            </a:r>
          </a:p>
        </p:txBody>
      </p:sp>
      <p:sp>
        <p:nvSpPr>
          <p:cNvPr id="9" name="Text Placeholder 8"/>
          <p:cNvSpPr>
            <a:spLocks noGrp="1"/>
          </p:cNvSpPr>
          <p:nvPr>
            <p:ph type="body" sz="quarter" idx="3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>
            <a:normAutofit lnSpcReduction="10000"/>
          </a:bodyPr>
          <a:lstStyle/>
          <a:p>
            <a:pPr algn="ctr"/>
            <a:r>
              <a:rPr lang="en-US" dirty="0"/>
              <a:t>I have done</a:t>
            </a:r>
          </a:p>
          <a:p>
            <a:pPr algn="ctr"/>
            <a:r>
              <a:rPr lang="en-US" b="0" dirty="0"/>
              <a:t>(complete)</a:t>
            </a:r>
            <a:endParaRPr lang="en-US" dirty="0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I’</a:t>
            </a:r>
            <a:r>
              <a:rPr lang="en-US" b="1" i="1" dirty="0"/>
              <a:t>ve written </a:t>
            </a:r>
            <a:r>
              <a:rPr lang="en-US" i="1" dirty="0"/>
              <a:t>an essay.</a:t>
            </a:r>
            <a:r>
              <a:rPr lang="hr-HR" i="1" dirty="0"/>
              <a:t> </a:t>
            </a:r>
            <a:r>
              <a:rPr lang="en-US" i="1" dirty="0"/>
              <a:t>I can hand it in now.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The wind </a:t>
            </a:r>
            <a:r>
              <a:rPr lang="en-US" b="1" i="1" dirty="0"/>
              <a:t>has blown </a:t>
            </a:r>
            <a:r>
              <a:rPr lang="en-US" i="1" dirty="0"/>
              <a:t>a tree over.</a:t>
            </a:r>
          </a:p>
        </p:txBody>
      </p:sp>
    </p:spTree>
    <p:extLst>
      <p:ext uri="{BB962C8B-B14F-4D97-AF65-F5344CB8AC3E}">
        <p14:creationId xmlns:p14="http://schemas.microsoft.com/office/powerpoint/2010/main" val="357433277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Continuous vs Simple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how long?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10000"/>
          </a:bodyPr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Rachel </a:t>
            </a:r>
            <a:r>
              <a:rPr lang="en-US" b="1" i="1" dirty="0"/>
              <a:t>has been playing </a:t>
            </a:r>
            <a:r>
              <a:rPr lang="en-US" i="1" dirty="0"/>
              <a:t>music </a:t>
            </a:r>
            <a:r>
              <a:rPr lang="en-US" i="1" u="sng" dirty="0"/>
              <a:t>all</a:t>
            </a:r>
            <a:r>
              <a:rPr lang="hr-HR" i="1" u="sng" dirty="0"/>
              <a:t> </a:t>
            </a:r>
            <a:r>
              <a:rPr lang="en-US" i="1" u="sng" dirty="0"/>
              <a:t>day.</a:t>
            </a:r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I'</a:t>
            </a:r>
            <a:r>
              <a:rPr lang="en-US" b="1" i="1" dirty="0"/>
              <a:t>ve been ironing </a:t>
            </a:r>
            <a:r>
              <a:rPr lang="en-US" i="1" dirty="0"/>
              <a:t>shirts </a:t>
            </a:r>
            <a:r>
              <a:rPr lang="en-US" i="1" u="sng" dirty="0"/>
              <a:t>since ten</a:t>
            </a:r>
            <a:r>
              <a:rPr lang="hr-HR" i="1" u="sng" dirty="0"/>
              <a:t> </a:t>
            </a:r>
            <a:r>
              <a:rPr lang="en-US" i="1" u="sng" dirty="0"/>
              <a:t>o’clock.</a:t>
            </a:r>
            <a:endParaRPr lang="hr-HR" i="1" u="sng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u="sng" dirty="0"/>
              <a:t>How long </a:t>
            </a:r>
            <a:r>
              <a:rPr lang="en-US" b="1" i="1" dirty="0"/>
              <a:t>have</a:t>
            </a:r>
            <a:r>
              <a:rPr lang="en-US" i="1" dirty="0"/>
              <a:t> you </a:t>
            </a:r>
            <a:r>
              <a:rPr lang="en-US" b="1" i="1" dirty="0"/>
              <a:t>been learning</a:t>
            </a:r>
            <a:r>
              <a:rPr lang="hr-HR" b="1" i="1" dirty="0"/>
              <a:t> </a:t>
            </a:r>
            <a:r>
              <a:rPr lang="en-US" i="1" dirty="0"/>
              <a:t>how to drive?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how much/many?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Rachel </a:t>
            </a:r>
            <a:r>
              <a:rPr lang="en-US" b="1" i="1" dirty="0"/>
              <a:t>has played </a:t>
            </a:r>
            <a:r>
              <a:rPr lang="en-US" i="1" u="sng" dirty="0"/>
              <a:t>at least twenty</a:t>
            </a:r>
            <a:r>
              <a:rPr lang="hr-HR" i="1" u="sng" dirty="0"/>
              <a:t> </a:t>
            </a:r>
            <a:r>
              <a:rPr lang="en-US" i="1" u="sng" dirty="0"/>
              <a:t>CDs.</a:t>
            </a:r>
            <a:endParaRPr lang="hr-HR" i="1" u="sng" dirty="0"/>
          </a:p>
          <a:p>
            <a:pPr marL="0" indent="0" algn="ctr">
              <a:buNone/>
            </a:pPr>
            <a:endParaRPr lang="hr-HR" i="1" u="sng" dirty="0"/>
          </a:p>
          <a:p>
            <a:pPr marL="0" indent="0" algn="ctr">
              <a:buNone/>
            </a:pPr>
            <a:r>
              <a:rPr lang="en-US" i="1" dirty="0"/>
              <a:t>I'</a:t>
            </a:r>
            <a:r>
              <a:rPr lang="en-US" b="1" i="1" dirty="0"/>
              <a:t>ve ironed </a:t>
            </a:r>
            <a:r>
              <a:rPr lang="en-US" i="1" u="sng" dirty="0"/>
              <a:t>eight</a:t>
            </a:r>
            <a:r>
              <a:rPr lang="en-US" i="1" dirty="0"/>
              <a:t> shirts.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u="sng" dirty="0"/>
              <a:t>How many </a:t>
            </a:r>
            <a:r>
              <a:rPr lang="en-US" i="1" dirty="0"/>
              <a:t>driving lessons </a:t>
            </a:r>
            <a:r>
              <a:rPr lang="en-US" b="1" i="1" dirty="0"/>
              <a:t>have</a:t>
            </a:r>
            <a:r>
              <a:rPr lang="en-US" i="1" dirty="0"/>
              <a:t> you</a:t>
            </a:r>
            <a:r>
              <a:rPr lang="hr-HR" i="1" dirty="0"/>
              <a:t> </a:t>
            </a:r>
            <a:r>
              <a:rPr lang="en-US" i="1" dirty="0"/>
              <a:t>had</a:t>
            </a:r>
            <a:r>
              <a:rPr lang="en-US" b="1" i="1" dirty="0"/>
              <a:t>?</a:t>
            </a:r>
            <a:endParaRPr lang="hr-HR" b="1" i="1" u="sng" dirty="0"/>
          </a:p>
          <a:p>
            <a:pPr marL="0" indent="0" algn="ctr">
              <a:buNone/>
            </a:pPr>
            <a:endParaRPr lang="hr-HR" i="1" u="sng" dirty="0"/>
          </a:p>
          <a:p>
            <a:pPr marL="0" indent="0" algn="ctr">
              <a:buNone/>
            </a:pPr>
            <a:endParaRPr lang="en-US" i="1" u="sng" dirty="0"/>
          </a:p>
        </p:txBody>
      </p:sp>
    </p:spTree>
    <p:extLst>
      <p:ext uri="{BB962C8B-B14F-4D97-AF65-F5344CB8AC3E}">
        <p14:creationId xmlns:p14="http://schemas.microsoft.com/office/powerpoint/2010/main" val="389379148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Continuous vs Simple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actions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i="1" dirty="0"/>
              <a:t>I </a:t>
            </a:r>
            <a:r>
              <a:rPr lang="hr-HR" b="1" i="1" dirty="0"/>
              <a:t>have been running </a:t>
            </a:r>
            <a:r>
              <a:rPr lang="hr-HR" i="1" dirty="0"/>
              <a:t>for 20 minutes.</a:t>
            </a:r>
            <a:endParaRPr lang="en-US" i="1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states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I’</a:t>
            </a:r>
            <a:r>
              <a:rPr lang="en-US" b="1" i="1" dirty="0"/>
              <a:t>ve known </a:t>
            </a:r>
            <a:r>
              <a:rPr lang="en-US" i="1" dirty="0"/>
              <a:t>the secret for a long time.</a:t>
            </a:r>
          </a:p>
        </p:txBody>
      </p:sp>
    </p:spTree>
    <p:extLst>
      <p:ext uri="{BB962C8B-B14F-4D97-AF65-F5344CB8AC3E}">
        <p14:creationId xmlns:p14="http://schemas.microsoft.com/office/powerpoint/2010/main" val="170185955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LIVE and WORK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8" name="Content Placeholder 7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hr-HR" b="1" dirty="0"/>
              <a:t>N</a:t>
            </a:r>
            <a:r>
              <a:rPr lang="en-US" b="1" dirty="0"/>
              <a:t>o difference in meaning</a:t>
            </a:r>
            <a:r>
              <a:rPr lang="hr-HR" b="1" dirty="0"/>
              <a:t>!</a:t>
            </a:r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We’</a:t>
            </a:r>
            <a:r>
              <a:rPr lang="en-US" b="1" i="1" dirty="0"/>
              <a:t>ve been living </a:t>
            </a:r>
            <a:r>
              <a:rPr lang="en-US" i="1" dirty="0"/>
              <a:t>here </a:t>
            </a:r>
            <a:r>
              <a:rPr lang="en-US" i="1" u="sng" dirty="0"/>
              <a:t>since</a:t>
            </a:r>
            <a:r>
              <a:rPr lang="en-US" i="1" dirty="0"/>
              <a:t> 1992.</a:t>
            </a:r>
          </a:p>
          <a:p>
            <a:pPr marL="0" indent="0" algn="ctr">
              <a:buNone/>
            </a:pPr>
            <a:r>
              <a:rPr lang="en-US" i="1" dirty="0"/>
              <a:t>We’</a:t>
            </a:r>
            <a:r>
              <a:rPr lang="en-US" b="1" i="1" dirty="0"/>
              <a:t>ve lived </a:t>
            </a:r>
            <a:r>
              <a:rPr lang="en-US" i="1" dirty="0"/>
              <a:t>here </a:t>
            </a:r>
            <a:r>
              <a:rPr lang="en-US" i="1" u="sng" dirty="0"/>
              <a:t>since</a:t>
            </a:r>
            <a:r>
              <a:rPr lang="en-US" i="1" dirty="0"/>
              <a:t> 1992.</a:t>
            </a:r>
            <a:endParaRPr lang="hr-HR" i="1" dirty="0"/>
          </a:p>
          <a:p>
            <a:pPr marL="0" indent="0" algn="ctr">
              <a:buNone/>
            </a:pPr>
            <a:endParaRPr lang="en-US" i="1" dirty="0"/>
          </a:p>
          <a:p>
            <a:pPr marL="0" indent="0" algn="ctr">
              <a:buNone/>
            </a:pPr>
            <a:r>
              <a:rPr lang="en-US" i="1" dirty="0"/>
              <a:t>Peter </a:t>
            </a:r>
            <a:r>
              <a:rPr lang="en-US" b="1" i="1" dirty="0"/>
              <a:t>has been working </a:t>
            </a:r>
            <a:r>
              <a:rPr lang="en-US" i="1" u="sng" dirty="0"/>
              <a:t>for</a:t>
            </a:r>
            <a:r>
              <a:rPr lang="en-US" i="1" dirty="0"/>
              <a:t> the company for three years now.</a:t>
            </a:r>
          </a:p>
          <a:p>
            <a:pPr marL="0" indent="0" algn="ctr">
              <a:buNone/>
            </a:pPr>
            <a:r>
              <a:rPr lang="en-US" i="1" dirty="0"/>
              <a:t>Peter </a:t>
            </a:r>
            <a:r>
              <a:rPr lang="en-US" b="1" i="1" dirty="0"/>
              <a:t>has worked </a:t>
            </a:r>
            <a:r>
              <a:rPr lang="en-US" i="1" u="sng" dirty="0"/>
              <a:t>for</a:t>
            </a:r>
            <a:r>
              <a:rPr lang="en-US" i="1" dirty="0"/>
              <a:t> the company for three years now.</a:t>
            </a:r>
          </a:p>
        </p:txBody>
      </p:sp>
    </p:spTree>
    <p:extLst>
      <p:ext uri="{BB962C8B-B14F-4D97-AF65-F5344CB8AC3E}">
        <p14:creationId xmlns:p14="http://schemas.microsoft.com/office/powerpoint/2010/main" val="2449280393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Present perfect vs past simple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5" name="Text Placeholder 4"/>
          <p:cNvSpPr>
            <a:spLocks noGrp="1"/>
          </p:cNvSpPr>
          <p:nvPr>
            <p:ph type="body"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85000" lnSpcReduction="10000"/>
          </a:bodyPr>
          <a:lstStyle/>
          <a:p>
            <a:r>
              <a:rPr lang="en-US" dirty="0"/>
              <a:t>THE PRESENT PERFECT tells us about</a:t>
            </a:r>
          </a:p>
          <a:p>
            <a:pPr algn="ctr"/>
            <a:r>
              <a:rPr lang="en-US" dirty="0"/>
              <a:t>the past and the present.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We’</a:t>
            </a:r>
            <a:r>
              <a:rPr lang="en-US" b="1" i="1" dirty="0"/>
              <a:t>ve won </a:t>
            </a:r>
            <a:r>
              <a:rPr lang="en-US" i="1" dirty="0"/>
              <a:t>the Cup! It’s ours at last!</a:t>
            </a:r>
          </a:p>
          <a:p>
            <a:pPr marL="0" indent="0" algn="ctr">
              <a:buNone/>
            </a:pPr>
            <a:r>
              <a:rPr lang="en-US" i="1" dirty="0"/>
              <a:t>I’</a:t>
            </a:r>
            <a:r>
              <a:rPr lang="en-US" b="1" i="1" dirty="0"/>
              <a:t>ve packed </a:t>
            </a:r>
            <a:r>
              <a:rPr lang="en-US" i="1" dirty="0"/>
              <a:t>my suitcase.</a:t>
            </a:r>
            <a:endParaRPr lang="hr-HR" i="1" dirty="0"/>
          </a:p>
          <a:p>
            <a:pPr marL="0" indent="0" algn="ctr">
              <a:buNone/>
            </a:pPr>
            <a:endParaRPr lang="en-US" i="1" dirty="0"/>
          </a:p>
          <a:p>
            <a:pPr marL="0" indent="0" algn="ctr">
              <a:buNone/>
            </a:pPr>
            <a:r>
              <a:rPr lang="en-US" i="1" dirty="0"/>
              <a:t>The plane </a:t>
            </a:r>
            <a:r>
              <a:rPr lang="en-US" b="1" i="1" dirty="0"/>
              <a:t>has</a:t>
            </a:r>
            <a:r>
              <a:rPr lang="en-US" i="1" dirty="0"/>
              <a:t> just </a:t>
            </a:r>
            <a:r>
              <a:rPr lang="en-US" b="1" i="1" dirty="0"/>
              <a:t>landed</a:t>
            </a:r>
            <a:r>
              <a:rPr lang="en-US" i="1" dirty="0"/>
              <a:t>.</a:t>
            </a:r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I’</a:t>
            </a:r>
            <a:r>
              <a:rPr lang="en-US" b="1" i="1" dirty="0"/>
              <a:t>ve turned </a:t>
            </a:r>
            <a:r>
              <a:rPr lang="en-US" i="1" dirty="0"/>
              <a:t>the heating on.</a:t>
            </a:r>
          </a:p>
        </p:txBody>
      </p:sp>
      <p:sp>
        <p:nvSpPr>
          <p:cNvPr id="7" name="Text Placeholder 6"/>
          <p:cNvSpPr>
            <a:spLocks noGrp="1"/>
          </p:cNvSpPr>
          <p:nvPr>
            <p:ph type="body" sz="quarter" idx="3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>
            <a:normAutofit fontScale="92500"/>
          </a:bodyPr>
          <a:lstStyle/>
          <a:p>
            <a:r>
              <a:rPr lang="en-US" dirty="0"/>
              <a:t>THE PAST SIMPLE tells us about the</a:t>
            </a:r>
          </a:p>
          <a:p>
            <a:pPr algn="ctr"/>
            <a:r>
              <a:rPr lang="en-US" dirty="0"/>
              <a:t>past, a time which is finished.</a:t>
            </a:r>
          </a:p>
        </p:txBody>
      </p:sp>
      <p:sp>
        <p:nvSpPr>
          <p:cNvPr id="8" name="Content Placeholder 7"/>
          <p:cNvSpPr>
            <a:spLocks noGrp="1"/>
          </p:cNvSpPr>
          <p:nvPr>
            <p:ph sz="quarter" idx="4"/>
          </p:nvPr>
        </p:nvSpPr>
        <p:spPr/>
        <p:txBody>
          <a:bodyPr>
            <a:normAutofit fontScale="85000" lnSpcReduction="10000"/>
          </a:bodyPr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We </a:t>
            </a:r>
            <a:r>
              <a:rPr lang="en-US" b="1" i="1" dirty="0"/>
              <a:t>won</a:t>
            </a:r>
            <a:r>
              <a:rPr lang="en-US" i="1" dirty="0"/>
              <a:t> the Cup </a:t>
            </a:r>
            <a:r>
              <a:rPr lang="en-US" i="1" u="sng" dirty="0"/>
              <a:t>last year</a:t>
            </a:r>
            <a:r>
              <a:rPr lang="en-US" i="1" dirty="0"/>
              <a:t>.</a:t>
            </a:r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 </a:t>
            </a:r>
            <a:r>
              <a:rPr lang="en-US" b="1" i="1" dirty="0"/>
              <a:t>packed</a:t>
            </a:r>
            <a:r>
              <a:rPr lang="en-US" i="1" dirty="0"/>
              <a:t> my suitcase </a:t>
            </a:r>
            <a:r>
              <a:rPr lang="en-US" i="1" u="sng" dirty="0"/>
              <a:t>last night</a:t>
            </a:r>
            <a:endParaRPr lang="hr-HR" i="1" u="sng" dirty="0"/>
          </a:p>
          <a:p>
            <a:pPr marL="0" indent="0" algn="ctr">
              <a:buNone/>
            </a:pPr>
            <a:r>
              <a:rPr lang="en-US" i="1" dirty="0"/>
              <a:t>.</a:t>
            </a:r>
          </a:p>
          <a:p>
            <a:pPr marL="0" indent="0" algn="ctr">
              <a:buNone/>
            </a:pPr>
            <a:r>
              <a:rPr lang="en-US" i="1" dirty="0"/>
              <a:t>The plane </a:t>
            </a:r>
            <a:r>
              <a:rPr lang="en-US" b="1" i="1" dirty="0"/>
              <a:t>landed</a:t>
            </a:r>
            <a:r>
              <a:rPr lang="en-US" i="1" dirty="0"/>
              <a:t> </a:t>
            </a:r>
            <a:r>
              <a:rPr lang="en-US" i="1" u="sng" dirty="0"/>
              <a:t>ten minutes ago.</a:t>
            </a:r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 </a:t>
            </a:r>
            <a:r>
              <a:rPr lang="en-US" b="1" i="1" dirty="0"/>
              <a:t>turned</a:t>
            </a:r>
            <a:r>
              <a:rPr lang="en-US" i="1" dirty="0"/>
              <a:t> the heating on earlier, but it’s off</a:t>
            </a:r>
            <a:r>
              <a:rPr lang="hr-HR" i="1" dirty="0"/>
              <a:t> again now.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140675307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Present perfect vs past simple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I’ve done it.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I’</a:t>
            </a:r>
            <a:r>
              <a:rPr lang="en-US" b="1" i="1" dirty="0"/>
              <a:t>ve bought </a:t>
            </a:r>
            <a:r>
              <a:rPr lang="en-US" i="1" dirty="0"/>
              <a:t>a new car.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I'</a:t>
            </a:r>
            <a:r>
              <a:rPr lang="en-US" b="1" i="1" dirty="0"/>
              <a:t>ve found </a:t>
            </a:r>
            <a:r>
              <a:rPr lang="en-US" i="1" dirty="0"/>
              <a:t>my wallet.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They’</a:t>
            </a:r>
            <a:r>
              <a:rPr lang="en-US" b="1" i="1" dirty="0"/>
              <a:t>ve closed </a:t>
            </a:r>
            <a:r>
              <a:rPr lang="en-US" i="1" dirty="0"/>
              <a:t>the factory.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I did it yesterday.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 </a:t>
            </a:r>
            <a:r>
              <a:rPr lang="en-US" b="1" i="1" dirty="0"/>
              <a:t>bought</a:t>
            </a:r>
            <a:r>
              <a:rPr lang="en-US" i="1" dirty="0"/>
              <a:t> it last week.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sz="2400" i="1" dirty="0"/>
              <a:t>Oh, good. Where </a:t>
            </a:r>
            <a:r>
              <a:rPr lang="en-US" sz="2400" b="1" i="1" dirty="0"/>
              <a:t>did</a:t>
            </a:r>
            <a:r>
              <a:rPr lang="en-US" sz="2400" i="1" dirty="0"/>
              <a:t> you </a:t>
            </a:r>
            <a:r>
              <a:rPr lang="en-US" sz="2400" b="1" i="1" dirty="0"/>
              <a:t>find</a:t>
            </a:r>
            <a:r>
              <a:rPr lang="en-US" sz="2400" i="1" dirty="0"/>
              <a:t> it?</a:t>
            </a:r>
            <a:endParaRPr lang="hr-HR" sz="2400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Really? </a:t>
            </a:r>
            <a:r>
              <a:rPr lang="en-US" i="1" u="sng" dirty="0"/>
              <a:t>When</a:t>
            </a:r>
            <a:r>
              <a:rPr lang="en-US" i="1" dirty="0"/>
              <a:t> </a:t>
            </a:r>
            <a:r>
              <a:rPr lang="en-US" b="1" i="1" dirty="0"/>
              <a:t>did</a:t>
            </a:r>
            <a:r>
              <a:rPr lang="en-US" i="1" dirty="0"/>
              <a:t> they do that?</a:t>
            </a:r>
          </a:p>
        </p:txBody>
      </p:sp>
    </p:spTree>
    <p:extLst>
      <p:ext uri="{BB962C8B-B14F-4D97-AF65-F5344CB8AC3E}">
        <p14:creationId xmlns:p14="http://schemas.microsoft.com/office/powerpoint/2010/main" val="274695271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Present perfect vs past simple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I've been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We’</a:t>
            </a:r>
            <a:r>
              <a:rPr lang="en-US" b="1" i="1" dirty="0"/>
              <a:t>ve lived </a:t>
            </a:r>
            <a:r>
              <a:rPr lang="en-US" i="1" dirty="0"/>
              <a:t>here for ten years. (</a:t>
            </a:r>
            <a:r>
              <a:rPr lang="en-US" i="1" u="sng" dirty="0"/>
              <a:t>We still live</a:t>
            </a:r>
            <a:r>
              <a:rPr lang="hr-HR" i="1" u="sng" dirty="0"/>
              <a:t> </a:t>
            </a:r>
            <a:r>
              <a:rPr lang="en-US" i="1" u="sng" dirty="0"/>
              <a:t>there</a:t>
            </a:r>
            <a:r>
              <a:rPr lang="en-US" i="1" dirty="0"/>
              <a:t>.)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I'</a:t>
            </a:r>
            <a:r>
              <a:rPr lang="en-US" b="1" i="1" dirty="0"/>
              <a:t>ve been </a:t>
            </a:r>
            <a:r>
              <a:rPr lang="en-US" i="1" dirty="0"/>
              <a:t>in hospital for two weeks.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I was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We </a:t>
            </a:r>
            <a:r>
              <a:rPr lang="en-US" b="1" i="1" dirty="0"/>
              <a:t>lived</a:t>
            </a:r>
            <a:r>
              <a:rPr lang="en-US" i="1" dirty="0"/>
              <a:t> there for ten years. (</a:t>
            </a:r>
            <a:r>
              <a:rPr lang="en-US" i="1" u="sng" dirty="0"/>
              <a:t>We don’t live</a:t>
            </a:r>
            <a:r>
              <a:rPr lang="hr-HR" i="1" u="sng" dirty="0"/>
              <a:t> </a:t>
            </a:r>
            <a:r>
              <a:rPr lang="en-US" i="1" u="sng" dirty="0"/>
              <a:t>there anymore</a:t>
            </a:r>
            <a:r>
              <a:rPr lang="hr-HR" i="1" dirty="0"/>
              <a:t>!</a:t>
            </a:r>
            <a:r>
              <a:rPr lang="en-US" i="1" dirty="0"/>
              <a:t>)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 </a:t>
            </a:r>
            <a:r>
              <a:rPr lang="en-US" b="1" i="1" dirty="0"/>
              <a:t>was</a:t>
            </a:r>
            <a:r>
              <a:rPr lang="en-US" i="1" dirty="0"/>
              <a:t> in hospital for two weeks.</a:t>
            </a:r>
          </a:p>
        </p:txBody>
      </p:sp>
    </p:spTree>
    <p:extLst>
      <p:ext uri="{BB962C8B-B14F-4D97-AF65-F5344CB8AC3E}">
        <p14:creationId xmlns:p14="http://schemas.microsoft.com/office/powerpoint/2010/main" val="241785595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Present perfect vs past simple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Have you ever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b="1" i="1" dirty="0"/>
          </a:p>
          <a:p>
            <a:pPr marL="0" indent="0" algn="ctr">
              <a:buNone/>
            </a:pPr>
            <a:r>
              <a:rPr lang="en-US" b="1" i="1" dirty="0"/>
              <a:t>Have</a:t>
            </a:r>
            <a:r>
              <a:rPr lang="en-US" i="1" dirty="0"/>
              <a:t> you ever </a:t>
            </a:r>
            <a:r>
              <a:rPr lang="en-US" b="1" i="1" dirty="0"/>
              <a:t>been</a:t>
            </a:r>
            <a:r>
              <a:rPr lang="en-US" i="1" dirty="0"/>
              <a:t> to America?</a:t>
            </a:r>
          </a:p>
          <a:p>
            <a:pPr algn="ctr">
              <a:buFontTx/>
              <a:buChar char="-"/>
            </a:pPr>
            <a:r>
              <a:rPr lang="en-US" i="1" dirty="0"/>
              <a:t>Yes, twice.</a:t>
            </a:r>
            <a:endParaRPr lang="hr-HR" i="1" dirty="0"/>
          </a:p>
          <a:p>
            <a:pPr algn="ctr">
              <a:buFontTx/>
              <a:buChar char="-"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I'</a:t>
            </a:r>
            <a:r>
              <a:rPr lang="en-US" b="1" i="1" dirty="0"/>
              <a:t>ve played </a:t>
            </a:r>
            <a:r>
              <a:rPr lang="en-US" i="1" dirty="0"/>
              <a:t>table tennis before.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Did you ever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b="1" i="1" dirty="0"/>
              <a:t>Did</a:t>
            </a:r>
            <a:r>
              <a:rPr lang="en-US" i="1" dirty="0"/>
              <a:t> Miroslav </a:t>
            </a:r>
            <a:r>
              <a:rPr lang="en-US" i="1" dirty="0" err="1"/>
              <a:t>Krleža</a:t>
            </a:r>
            <a:r>
              <a:rPr lang="en-US" i="1" dirty="0"/>
              <a:t> ever </a:t>
            </a:r>
            <a:r>
              <a:rPr lang="en-US" b="1" i="1" dirty="0"/>
              <a:t>go</a:t>
            </a:r>
            <a:r>
              <a:rPr lang="en-US" i="1" dirty="0"/>
              <a:t> to America?</a:t>
            </a:r>
          </a:p>
          <a:p>
            <a:pPr algn="ctr">
              <a:buFontTx/>
              <a:buChar char="-"/>
            </a:pPr>
            <a:r>
              <a:rPr lang="en-US" i="1" dirty="0"/>
              <a:t>I don’t know.</a:t>
            </a:r>
            <a:endParaRPr lang="hr-HR" i="1" dirty="0"/>
          </a:p>
          <a:p>
            <a:pPr algn="ctr">
              <a:buFontTx/>
              <a:buChar char="-"/>
            </a:pPr>
            <a:endParaRPr lang="hr-HR" i="1" dirty="0"/>
          </a:p>
          <a:p>
            <a:pPr marL="0" indent="0" algn="ctr">
              <a:buNone/>
            </a:pPr>
            <a:r>
              <a:rPr lang="en-US" dirty="0"/>
              <a:t>I </a:t>
            </a:r>
            <a:r>
              <a:rPr lang="en-US" b="1" dirty="0"/>
              <a:t>played</a:t>
            </a:r>
            <a:r>
              <a:rPr lang="en-US" dirty="0"/>
              <a:t> table tennis at college.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31081859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Present perfect vs past simple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for, since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We </a:t>
            </a:r>
            <a:r>
              <a:rPr lang="en-US" b="1" i="1" dirty="0"/>
              <a:t>haven’t had </a:t>
            </a:r>
            <a:r>
              <a:rPr lang="en-US" i="1" dirty="0"/>
              <a:t>a party for ages.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We </a:t>
            </a:r>
            <a:r>
              <a:rPr lang="en-US" b="1" i="1" dirty="0"/>
              <a:t>haven't had </a:t>
            </a:r>
            <a:r>
              <a:rPr lang="en-US" i="1" dirty="0"/>
              <a:t>a party since Christmas.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since, last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It’s ages since we last </a:t>
            </a:r>
            <a:r>
              <a:rPr lang="en-US" b="1" i="1" dirty="0"/>
              <a:t>had</a:t>
            </a:r>
            <a:r>
              <a:rPr lang="en-US" i="1" dirty="0"/>
              <a:t> a party.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Christmas </a:t>
            </a:r>
            <a:r>
              <a:rPr lang="en-US" b="1" i="1" dirty="0"/>
              <a:t>was</a:t>
            </a:r>
            <a:r>
              <a:rPr lang="en-US" i="1" dirty="0"/>
              <a:t> the last time we </a:t>
            </a:r>
            <a:r>
              <a:rPr lang="en-US" b="1" i="1" dirty="0"/>
              <a:t>had</a:t>
            </a:r>
            <a:r>
              <a:rPr lang="en-US" i="1" dirty="0"/>
              <a:t> a party.</a:t>
            </a:r>
          </a:p>
        </p:txBody>
      </p:sp>
    </p:spTree>
    <p:extLst>
      <p:ext uri="{BB962C8B-B14F-4D97-AF65-F5344CB8AC3E}">
        <p14:creationId xmlns:p14="http://schemas.microsoft.com/office/powerpoint/2010/main" val="11688060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FORM - SIMPLE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dirty="0"/>
              <a:t>The Present Perfect </a:t>
            </a:r>
            <a:r>
              <a:rPr lang="hr-HR" b="1" dirty="0"/>
              <a:t>SIMPLE</a:t>
            </a:r>
            <a:r>
              <a:rPr lang="hr-HR" dirty="0"/>
              <a:t> is made up of two parts:</a:t>
            </a:r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b="1" dirty="0"/>
              <a:t>HAVE + PAST PARTICIPLE </a:t>
            </a:r>
          </a:p>
          <a:p>
            <a:pPr marL="0" indent="0">
              <a:buNone/>
            </a:pPr>
            <a:r>
              <a:rPr lang="hr-HR" b="1" dirty="0"/>
              <a:t>  /3rd person singular HAS   (d, ed, 3rd column)</a:t>
            </a:r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dirty="0"/>
              <a:t>I </a:t>
            </a:r>
            <a:r>
              <a:rPr lang="hr-HR" b="1" dirty="0"/>
              <a:t>have</a:t>
            </a:r>
            <a:r>
              <a:rPr lang="hr-HR" dirty="0"/>
              <a:t> </a:t>
            </a:r>
            <a:r>
              <a:rPr lang="hr-HR" b="1" dirty="0"/>
              <a:t>lived</a:t>
            </a:r>
            <a:r>
              <a:rPr lang="hr-HR" dirty="0"/>
              <a:t> here since May.</a:t>
            </a:r>
          </a:p>
          <a:p>
            <a:pPr marL="0" indent="0" algn="ctr">
              <a:buNone/>
            </a:pPr>
            <a:r>
              <a:rPr lang="hr-HR" dirty="0"/>
              <a:t>I </a:t>
            </a:r>
            <a:r>
              <a:rPr lang="hr-HR" b="1" dirty="0"/>
              <a:t>have not / haven’t seen </a:t>
            </a:r>
            <a:r>
              <a:rPr lang="hr-HR" dirty="0"/>
              <a:t>Mary today.</a:t>
            </a:r>
          </a:p>
          <a:p>
            <a:pPr marL="0" indent="0" algn="ctr">
              <a:buNone/>
            </a:pPr>
            <a:r>
              <a:rPr lang="hr-HR" b="1" dirty="0"/>
              <a:t>Have</a:t>
            </a:r>
            <a:r>
              <a:rPr lang="hr-HR" dirty="0"/>
              <a:t> you </a:t>
            </a:r>
            <a:r>
              <a:rPr lang="hr-HR" b="1" dirty="0"/>
              <a:t>seen</a:t>
            </a:r>
            <a:r>
              <a:rPr lang="hr-HR" dirty="0"/>
              <a:t> The Avengers? – Yes, I </a:t>
            </a:r>
            <a:r>
              <a:rPr lang="hr-HR" b="1" dirty="0"/>
              <a:t>have</a:t>
            </a:r>
            <a:r>
              <a:rPr lang="hr-HR" dirty="0"/>
              <a:t>.</a:t>
            </a:r>
          </a:p>
          <a:p>
            <a:pPr marL="0" indent="0" algn="ctr">
              <a:buNone/>
            </a:pPr>
            <a:r>
              <a:rPr lang="hr-HR" dirty="0"/>
              <a:t>                                                          No, I </a:t>
            </a:r>
            <a:r>
              <a:rPr lang="hr-HR" b="1" dirty="0"/>
              <a:t>haven’t</a:t>
            </a:r>
            <a:r>
              <a:rPr lang="hr-HR" dirty="0"/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201737653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Present perfect vs past simple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Today, this week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 </a:t>
            </a:r>
            <a:r>
              <a:rPr lang="en-US" b="1" i="1" dirty="0"/>
              <a:t>haven’t seen </a:t>
            </a:r>
            <a:r>
              <a:rPr lang="en-US" i="1" dirty="0"/>
              <a:t>Mary today. </a:t>
            </a: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(</a:t>
            </a:r>
            <a:r>
              <a:rPr lang="en-US" i="1" u="sng" dirty="0"/>
              <a:t>It’s still</a:t>
            </a:r>
            <a:r>
              <a:rPr lang="hr-HR" i="1" u="sng" dirty="0"/>
              <a:t> </a:t>
            </a:r>
            <a:r>
              <a:rPr lang="en-US" i="1" u="sng" dirty="0"/>
              <a:t>daytime</a:t>
            </a:r>
            <a:r>
              <a:rPr lang="en-US" i="1" dirty="0"/>
              <a:t>.)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b="1" dirty="0"/>
              <a:t>Has</a:t>
            </a:r>
            <a:r>
              <a:rPr lang="en-US" dirty="0"/>
              <a:t> the post </a:t>
            </a:r>
            <a:r>
              <a:rPr lang="en-US" b="1" dirty="0"/>
              <a:t>come</a:t>
            </a:r>
            <a:r>
              <a:rPr lang="en-US" dirty="0"/>
              <a:t> this morning?</a:t>
            </a:r>
            <a:endParaRPr lang="en-US" i="1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solidFill>
            <a:schemeClr val="accent1">
              <a:lumMod val="40000"/>
              <a:lumOff val="60000"/>
            </a:schemeClr>
          </a:solidFill>
        </p:spPr>
        <p:txBody>
          <a:bodyPr/>
          <a:lstStyle/>
          <a:p>
            <a:pPr algn="ctr"/>
            <a:r>
              <a:rPr lang="en-US" dirty="0"/>
              <a:t>Today, this week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 </a:t>
            </a:r>
            <a:r>
              <a:rPr lang="en-US" b="1" i="1" dirty="0"/>
              <a:t>didn’t see </a:t>
            </a:r>
            <a:r>
              <a:rPr lang="en-US" i="1" dirty="0"/>
              <a:t>Mary at work</a:t>
            </a:r>
            <a:r>
              <a:rPr lang="hr-HR" i="1" dirty="0"/>
              <a:t> </a:t>
            </a:r>
            <a:r>
              <a:rPr lang="en-US" i="1" dirty="0"/>
              <a:t>today. </a:t>
            </a: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(</a:t>
            </a:r>
            <a:r>
              <a:rPr lang="en-US" i="1" u="sng" dirty="0"/>
              <a:t>The</a:t>
            </a:r>
            <a:r>
              <a:rPr lang="hr-HR" i="1" u="sng" dirty="0"/>
              <a:t> </a:t>
            </a:r>
            <a:r>
              <a:rPr lang="en-US" i="1" u="sng" dirty="0"/>
              <a:t>working day is over</a:t>
            </a:r>
            <a:r>
              <a:rPr lang="en-US" i="1" dirty="0"/>
              <a:t>.)</a:t>
            </a: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b="1" dirty="0"/>
              <a:t>Did</a:t>
            </a:r>
            <a:r>
              <a:rPr lang="en-US" dirty="0"/>
              <a:t> the post </a:t>
            </a:r>
            <a:r>
              <a:rPr lang="en-US" b="1" dirty="0"/>
              <a:t>come</a:t>
            </a:r>
            <a:r>
              <a:rPr lang="en-US" dirty="0"/>
              <a:t> this morning? </a:t>
            </a:r>
            <a:endParaRPr lang="hr-HR" dirty="0"/>
          </a:p>
          <a:p>
            <a:pPr marL="0" indent="0" algn="ctr">
              <a:buNone/>
            </a:pPr>
            <a:r>
              <a:rPr lang="en-US" dirty="0"/>
              <a:t>(</a:t>
            </a:r>
            <a:r>
              <a:rPr lang="en-US" u="sng" dirty="0"/>
              <a:t>It’s later</a:t>
            </a:r>
            <a:r>
              <a:rPr lang="hr-HR" u="sng" dirty="0"/>
              <a:t> </a:t>
            </a:r>
            <a:r>
              <a:rPr lang="en-US" u="sng" dirty="0"/>
              <a:t>in the day</a:t>
            </a:r>
            <a:r>
              <a:rPr lang="hr-HR" u="sng" dirty="0"/>
              <a:t>!</a:t>
            </a:r>
            <a:r>
              <a:rPr lang="en-US" dirty="0"/>
              <a:t>)</a:t>
            </a:r>
            <a:endParaRPr lang="en-US" i="1" dirty="0"/>
          </a:p>
        </p:txBody>
      </p:sp>
    </p:spTree>
    <p:extLst>
      <p:ext uri="{BB962C8B-B14F-4D97-AF65-F5344CB8AC3E}">
        <p14:creationId xmlns:p14="http://schemas.microsoft.com/office/powerpoint/2010/main" val="327971173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4A294E-6E03-9027-D23D-E9CCA759E70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i="1" dirty="0">
                <a:solidFill>
                  <a:schemeClr val="accent1"/>
                </a:solidFill>
              </a:rPr>
              <a:t>Online practice:</a:t>
            </a:r>
            <a:endParaRPr lang="hr-HR" i="1" dirty="0">
              <a:solidFill>
                <a:schemeClr val="accent1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BCABB6-153C-FC14-7805-C41BFB941C4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hr-HR" sz="3200" b="0" i="0" u="none" strike="noStrike" baseline="0" dirty="0">
                <a:solidFill>
                  <a:srgbClr val="0462C1"/>
                </a:solidFill>
                <a:latin typeface="Calibri" panose="020F0502020204030204" pitchFamily="34" charset="0"/>
                <a:hlinkClick r:id="rId2"/>
              </a:rPr>
              <a:t>https://test-english.com/grammar-points/b1-b2/present-perfect-simple-continuous/</a:t>
            </a:r>
            <a:endParaRPr lang="en-GB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endParaRPr lang="hr-HR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r>
              <a:rPr lang="hr-HR" sz="3200" b="0" i="0" u="none" strike="noStrike" baseline="0" dirty="0">
                <a:solidFill>
                  <a:srgbClr val="0462C1"/>
                </a:solidFill>
                <a:latin typeface="Calibri" panose="020F0502020204030204" pitchFamily="34" charset="0"/>
                <a:hlinkClick r:id="rId3"/>
              </a:rPr>
              <a:t>https://test-english.com/grammar-points/b1/present-perfect-simple-present-perfect-continuous/</a:t>
            </a:r>
            <a:endParaRPr lang="en-GB" sz="3200" b="0" i="0" u="none" strike="noStrike" baseline="0" dirty="0">
              <a:solidFill>
                <a:srgbClr val="0462C1"/>
              </a:solidFill>
              <a:latin typeface="Calibri" panose="020F0502020204030204" pitchFamily="34" charset="0"/>
            </a:endParaRPr>
          </a:p>
          <a:p>
            <a:endParaRPr lang="hr-HR" dirty="0"/>
          </a:p>
        </p:txBody>
      </p:sp>
    </p:spTree>
    <p:extLst>
      <p:ext uri="{BB962C8B-B14F-4D97-AF65-F5344CB8AC3E}">
        <p14:creationId xmlns:p14="http://schemas.microsoft.com/office/powerpoint/2010/main" val="45310057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hr-HR" sz="4800" dirty="0"/>
              <a:t>#neverstoplearning</a:t>
            </a:r>
            <a:endParaRPr lang="en-US" sz="4800" dirty="0"/>
          </a:p>
        </p:txBody>
      </p:sp>
    </p:spTree>
    <p:extLst>
      <p:ext uri="{BB962C8B-B14F-4D97-AF65-F5344CB8AC3E}">
        <p14:creationId xmlns:p14="http://schemas.microsoft.com/office/powerpoint/2010/main" val="11261918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When do we use it?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b="1" dirty="0"/>
          </a:p>
          <a:p>
            <a:pPr marL="0" indent="0" algn="ctr">
              <a:buNone/>
            </a:pPr>
            <a:r>
              <a:rPr lang="en-US" b="1" dirty="0"/>
              <a:t>When we use the present perfect, we see things as </a:t>
            </a:r>
            <a:endParaRPr lang="hr-HR" b="1" dirty="0"/>
          </a:p>
          <a:p>
            <a:pPr marL="0" indent="0" algn="ctr">
              <a:buNone/>
            </a:pPr>
            <a:endParaRPr lang="hr-HR" b="1" dirty="0"/>
          </a:p>
          <a:p>
            <a:pPr marL="0" indent="0" algn="ctr">
              <a:buNone/>
            </a:pPr>
            <a:r>
              <a:rPr lang="en-US" b="1" dirty="0"/>
              <a:t>happening</a:t>
            </a:r>
            <a:r>
              <a:rPr lang="hr-HR" b="1" dirty="0"/>
              <a:t> </a:t>
            </a:r>
            <a:r>
              <a:rPr lang="en-US" b="1" dirty="0"/>
              <a:t>in the past </a:t>
            </a:r>
            <a:r>
              <a:rPr lang="en-US" b="1" u="sng" dirty="0"/>
              <a:t>but having a result in the present.</a:t>
            </a:r>
            <a:endParaRPr lang="hr-HR" b="1" u="sng" dirty="0"/>
          </a:p>
          <a:p>
            <a:pPr marL="0" indent="0" algn="ctr">
              <a:buNone/>
            </a:pPr>
            <a:endParaRPr lang="hr-HR" b="1" u="sng" dirty="0"/>
          </a:p>
          <a:p>
            <a:pPr marL="0" indent="0" algn="ctr">
              <a:buNone/>
            </a:pPr>
            <a:r>
              <a:rPr lang="en-US" i="1" dirty="0"/>
              <a:t>The students </a:t>
            </a:r>
            <a:r>
              <a:rPr lang="en-US" b="1" i="1" dirty="0"/>
              <a:t>haven’t done </a:t>
            </a:r>
            <a:r>
              <a:rPr lang="en-US" i="1" dirty="0"/>
              <a:t>their homework.</a:t>
            </a:r>
          </a:p>
          <a:p>
            <a:pPr marL="0" indent="0" algn="ctr">
              <a:buNone/>
            </a:pPr>
            <a:r>
              <a:rPr lang="en-US" i="1" dirty="0"/>
              <a:t>How many points </a:t>
            </a:r>
            <a:r>
              <a:rPr lang="en-US" b="1" i="1" dirty="0"/>
              <a:t>has</a:t>
            </a:r>
            <a:r>
              <a:rPr lang="en-US" i="1" dirty="0"/>
              <a:t> John </a:t>
            </a:r>
            <a:r>
              <a:rPr lang="en-US" b="1" i="1" dirty="0"/>
              <a:t>scored</a:t>
            </a:r>
            <a:r>
              <a:rPr lang="en-US" i="1" dirty="0"/>
              <a:t>?</a:t>
            </a:r>
          </a:p>
          <a:p>
            <a:pPr marL="0" indent="0" algn="ctr">
              <a:buNone/>
            </a:pPr>
            <a:r>
              <a:rPr lang="en-US" i="1" dirty="0"/>
              <a:t>My computer is working now. I’</a:t>
            </a:r>
            <a:r>
              <a:rPr lang="en-US" b="1" i="1" dirty="0"/>
              <a:t>ve repaired </a:t>
            </a:r>
            <a:r>
              <a:rPr lang="en-US" i="1" dirty="0"/>
              <a:t>it.</a:t>
            </a:r>
            <a:endParaRPr lang="en-US" u="sng" dirty="0"/>
          </a:p>
        </p:txBody>
      </p:sp>
    </p:spTree>
    <p:extLst>
      <p:ext uri="{BB962C8B-B14F-4D97-AF65-F5344CB8AC3E}">
        <p14:creationId xmlns:p14="http://schemas.microsoft.com/office/powerpoint/2010/main" val="15514403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Just, already, yet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b="1" dirty="0"/>
              <a:t>Just </a:t>
            </a:r>
            <a:r>
              <a:rPr lang="en-US" dirty="0"/>
              <a:t>and </a:t>
            </a:r>
            <a:r>
              <a:rPr lang="en-US" b="1" dirty="0"/>
              <a:t>already </a:t>
            </a:r>
            <a:r>
              <a:rPr lang="en-US" dirty="0"/>
              <a:t>come before the past participle</a:t>
            </a:r>
            <a:r>
              <a:rPr lang="hr-HR" dirty="0"/>
              <a:t>.</a:t>
            </a:r>
            <a:endParaRPr lang="en-US" dirty="0"/>
          </a:p>
          <a:p>
            <a:pPr marL="0" indent="0" algn="ctr">
              <a:buNone/>
            </a:pPr>
            <a:r>
              <a:rPr lang="hr-HR" b="1" dirty="0"/>
              <a:t>Y</a:t>
            </a:r>
            <a:r>
              <a:rPr lang="en-US" b="1" dirty="0"/>
              <a:t>et </a:t>
            </a:r>
            <a:r>
              <a:rPr lang="en-US" dirty="0"/>
              <a:t>comes at the end of a question or a negative sentence.</a:t>
            </a: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We’</a:t>
            </a:r>
            <a:r>
              <a:rPr lang="en-US" b="1" i="1" dirty="0"/>
              <a:t>ve just come back</a:t>
            </a:r>
            <a:r>
              <a:rPr lang="en-US" i="1" dirty="0"/>
              <a:t> from our holiday.</a:t>
            </a:r>
          </a:p>
          <a:p>
            <a:pPr marL="0" indent="0" algn="ctr">
              <a:buNone/>
            </a:pPr>
            <a:r>
              <a:rPr lang="en-US" i="1" dirty="0"/>
              <a:t>My friend </a:t>
            </a:r>
            <a:r>
              <a:rPr lang="en-US" b="1" i="1" dirty="0"/>
              <a:t>has already crashed </a:t>
            </a:r>
            <a:r>
              <a:rPr lang="en-US" i="1" dirty="0"/>
              <a:t>his new car.</a:t>
            </a:r>
          </a:p>
          <a:p>
            <a:pPr marL="0" indent="0" algn="ctr">
              <a:buNone/>
            </a:pPr>
            <a:r>
              <a:rPr lang="en-US" b="1" i="1" dirty="0"/>
              <a:t>Has</a:t>
            </a:r>
            <a:r>
              <a:rPr lang="en-US" i="1" dirty="0"/>
              <a:t> your course </a:t>
            </a:r>
            <a:r>
              <a:rPr lang="en-US" b="1" i="1" dirty="0"/>
              <a:t>started yet</a:t>
            </a:r>
            <a:r>
              <a:rPr lang="en-US" i="1" dirty="0"/>
              <a:t>?</a:t>
            </a:r>
          </a:p>
          <a:p>
            <a:pPr marL="0" indent="0" algn="ctr">
              <a:buNone/>
            </a:pPr>
            <a:r>
              <a:rPr lang="en-US" i="1" dirty="0"/>
              <a:t>We </a:t>
            </a:r>
            <a:r>
              <a:rPr lang="en-US" b="1" i="1" dirty="0"/>
              <a:t>haven’t finished </a:t>
            </a:r>
            <a:r>
              <a:rPr lang="en-US" i="1" dirty="0"/>
              <a:t>our project </a:t>
            </a:r>
            <a:r>
              <a:rPr lang="en-US" b="1" i="1" dirty="0"/>
              <a:t>yet</a:t>
            </a:r>
            <a:r>
              <a:rPr lang="en-US" i="1" dirty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21592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For and since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dirty="0"/>
              <a:t>We use </a:t>
            </a:r>
            <a:r>
              <a:rPr lang="en-US" b="1" dirty="0"/>
              <a:t>for </a:t>
            </a:r>
            <a:r>
              <a:rPr lang="en-US" dirty="0"/>
              <a:t>to say how long this period is</a:t>
            </a:r>
            <a:r>
              <a:rPr lang="hr-HR" dirty="0"/>
              <a:t>.</a:t>
            </a:r>
            <a:endParaRPr lang="en-US" dirty="0"/>
          </a:p>
          <a:p>
            <a:pPr marL="0" indent="0" algn="ctr">
              <a:buNone/>
            </a:pPr>
            <a:r>
              <a:rPr lang="en-US" dirty="0"/>
              <a:t>We use </a:t>
            </a:r>
            <a:r>
              <a:rPr lang="en-US" b="1" dirty="0"/>
              <a:t>since </a:t>
            </a:r>
            <a:r>
              <a:rPr lang="en-US" dirty="0"/>
              <a:t>to say when the period began.</a:t>
            </a: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I’</a:t>
            </a:r>
            <a:r>
              <a:rPr lang="en-US" b="1" i="1" dirty="0"/>
              <a:t>ve felt </a:t>
            </a:r>
            <a:r>
              <a:rPr lang="en-US" i="1" dirty="0"/>
              <a:t>really tired </a:t>
            </a:r>
            <a:r>
              <a:rPr lang="en-US" b="1" i="1" dirty="0"/>
              <a:t>for</a:t>
            </a:r>
            <a:r>
              <a:rPr lang="en-US" i="1" dirty="0"/>
              <a:t> a whole week now.</a:t>
            </a:r>
          </a:p>
          <a:p>
            <a:pPr marL="0" indent="0" algn="ctr">
              <a:buNone/>
            </a:pPr>
            <a:r>
              <a:rPr lang="en-US" i="1" dirty="0"/>
              <a:t>We’</a:t>
            </a:r>
            <a:r>
              <a:rPr lang="en-US" b="1" i="1" dirty="0"/>
              <a:t>ve lived </a:t>
            </a:r>
            <a:r>
              <a:rPr lang="en-US" i="1" dirty="0"/>
              <a:t>in Zagreb </a:t>
            </a:r>
            <a:r>
              <a:rPr lang="en-US" b="1" i="1" dirty="0"/>
              <a:t>since</a:t>
            </a:r>
            <a:r>
              <a:rPr lang="en-US" i="1" dirty="0"/>
              <a:t> 1999.</a:t>
            </a:r>
            <a:endParaRPr lang="hr-HR" i="1" dirty="0"/>
          </a:p>
          <a:p>
            <a:pPr marL="0" indent="0" algn="ctr">
              <a:buNone/>
            </a:pPr>
            <a:endParaRPr lang="en-US" i="1" dirty="0"/>
          </a:p>
          <a:p>
            <a:pPr marL="0" indent="0" algn="ctr">
              <a:buNone/>
            </a:pPr>
            <a:r>
              <a:rPr lang="en-US" i="1" dirty="0"/>
              <a:t>I </a:t>
            </a:r>
            <a:r>
              <a:rPr lang="en-US" b="1" i="1" dirty="0"/>
              <a:t>haven’t seen </a:t>
            </a:r>
            <a:r>
              <a:rPr lang="en-US" i="1" dirty="0"/>
              <a:t>Mary </a:t>
            </a:r>
            <a:r>
              <a:rPr lang="en-US" b="1" i="1" dirty="0"/>
              <a:t>for</a:t>
            </a:r>
            <a:r>
              <a:rPr lang="en-US" i="1" dirty="0"/>
              <a:t> ages.</a:t>
            </a:r>
          </a:p>
          <a:p>
            <a:pPr marL="0" indent="0" algn="ctr">
              <a:buNone/>
            </a:pPr>
            <a:r>
              <a:rPr lang="en-US" i="1" dirty="0"/>
              <a:t>She </a:t>
            </a:r>
            <a:r>
              <a:rPr lang="en-US" b="1" i="1" dirty="0"/>
              <a:t>hasn’t visited </a:t>
            </a:r>
            <a:r>
              <a:rPr lang="en-US" i="1" dirty="0"/>
              <a:t>us </a:t>
            </a:r>
            <a:r>
              <a:rPr lang="en-US" b="1" i="1" dirty="0"/>
              <a:t>since</a:t>
            </a:r>
            <a:r>
              <a:rPr lang="en-US" i="1" dirty="0"/>
              <a:t> January.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8306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Ever and never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b="1" i="1" dirty="0"/>
              <a:t>Have</a:t>
            </a:r>
            <a:r>
              <a:rPr lang="en-US" i="1" dirty="0"/>
              <a:t> you </a:t>
            </a:r>
            <a:r>
              <a:rPr lang="en-US" b="1" i="1" dirty="0"/>
              <a:t>ever played </a:t>
            </a:r>
            <a:r>
              <a:rPr lang="en-US" i="1" dirty="0"/>
              <a:t>cricket? - No, I haven’t.</a:t>
            </a:r>
            <a:endParaRPr lang="hr-HR" i="1" dirty="0"/>
          </a:p>
          <a:p>
            <a:pPr marL="0" indent="0" algn="ctr">
              <a:buNone/>
            </a:pPr>
            <a:endParaRPr lang="en-US" i="1" dirty="0"/>
          </a:p>
          <a:p>
            <a:pPr marL="0" indent="0" algn="ctr">
              <a:buNone/>
            </a:pPr>
            <a:r>
              <a:rPr lang="en-US" i="1" dirty="0"/>
              <a:t>I’</a:t>
            </a:r>
            <a:r>
              <a:rPr lang="en-US" b="1" i="1" dirty="0"/>
              <a:t>ve never been </a:t>
            </a:r>
            <a:r>
              <a:rPr lang="en-US" i="1" dirty="0"/>
              <a:t>to Australia.</a:t>
            </a:r>
          </a:p>
        </p:txBody>
      </p:sp>
    </p:spTree>
    <p:extLst>
      <p:ext uri="{BB962C8B-B14F-4D97-AF65-F5344CB8AC3E}">
        <p14:creationId xmlns:p14="http://schemas.microsoft.com/office/powerpoint/2010/main" val="51781706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en-US" dirty="0">
                <a:solidFill>
                  <a:schemeClr val="bg1"/>
                </a:solidFill>
              </a:rPr>
              <a:t>First time, second time, …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en-US" i="1" dirty="0"/>
              <a:t>This is </a:t>
            </a:r>
            <a:r>
              <a:rPr lang="en-US" b="1" i="1" dirty="0"/>
              <a:t>the first time I’ve been </a:t>
            </a:r>
            <a:r>
              <a:rPr lang="en-US" i="1" dirty="0"/>
              <a:t>to New York, so it’s all new to me.</a:t>
            </a:r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I love this film! I think </a:t>
            </a:r>
            <a:r>
              <a:rPr lang="en-US" b="1" i="1" dirty="0"/>
              <a:t>it’s the fourth time I’ve seen it.</a:t>
            </a:r>
          </a:p>
        </p:txBody>
      </p:sp>
    </p:spTree>
    <p:extLst>
      <p:ext uri="{BB962C8B-B14F-4D97-AF65-F5344CB8AC3E}">
        <p14:creationId xmlns:p14="http://schemas.microsoft.com/office/powerpoint/2010/main" val="225077646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Gone to or been to?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endParaRPr lang="hr-HR" i="1" dirty="0"/>
          </a:p>
          <a:p>
            <a:pPr marL="0" indent="0" algn="ctr">
              <a:buNone/>
            </a:pPr>
            <a:r>
              <a:rPr lang="en-US" i="1" dirty="0"/>
              <a:t>Mark </a:t>
            </a:r>
            <a:r>
              <a:rPr lang="en-US" b="1" i="1" dirty="0"/>
              <a:t>has gone </a:t>
            </a:r>
            <a:r>
              <a:rPr lang="en-US" i="1" dirty="0"/>
              <a:t>to Australia</a:t>
            </a:r>
            <a:r>
              <a:rPr lang="en-US" dirty="0"/>
              <a:t>. (</a:t>
            </a:r>
            <a:r>
              <a:rPr lang="en-US" u="sng" dirty="0"/>
              <a:t>He is still there</a:t>
            </a:r>
            <a:r>
              <a:rPr lang="en-US" dirty="0"/>
              <a:t>.)</a:t>
            </a:r>
            <a:endParaRPr lang="hr-HR" dirty="0"/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i="1" dirty="0"/>
              <a:t>Mark </a:t>
            </a:r>
            <a:r>
              <a:rPr lang="en-US" b="1" i="1" dirty="0"/>
              <a:t>has been </a:t>
            </a:r>
            <a:r>
              <a:rPr lang="en-US" i="1" dirty="0"/>
              <a:t>to Australia</a:t>
            </a:r>
            <a:r>
              <a:rPr lang="en-US" dirty="0"/>
              <a:t>. (</a:t>
            </a:r>
            <a:r>
              <a:rPr lang="en-US" u="sng" dirty="0"/>
              <a:t>The visit is over</a:t>
            </a:r>
            <a:r>
              <a:rPr lang="hr-HR" dirty="0"/>
              <a:t>.</a:t>
            </a:r>
            <a:r>
              <a:rPr lang="en-US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246939125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accent1"/>
          </a:solidFill>
        </p:spPr>
        <p:txBody>
          <a:bodyPr/>
          <a:lstStyle/>
          <a:p>
            <a:pPr algn="ctr"/>
            <a:r>
              <a:rPr lang="hr-HR" dirty="0">
                <a:solidFill>
                  <a:schemeClr val="bg1"/>
                </a:solidFill>
              </a:rPr>
              <a:t>FORM - CONTINUOUS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 algn="ctr">
              <a:buNone/>
            </a:pPr>
            <a:r>
              <a:rPr lang="hr-HR" dirty="0"/>
              <a:t>The Present Perfect </a:t>
            </a:r>
            <a:r>
              <a:rPr lang="hr-HR" b="1" dirty="0"/>
              <a:t>CONTINUOUS</a:t>
            </a:r>
            <a:r>
              <a:rPr lang="hr-HR" dirty="0"/>
              <a:t> is made up of three parts:</a:t>
            </a:r>
          </a:p>
          <a:p>
            <a:pPr marL="0" indent="0" algn="ctr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b="1" dirty="0"/>
              <a:t>HAVE + BEEN + ____ING</a:t>
            </a:r>
          </a:p>
          <a:p>
            <a:pPr marL="0" indent="0">
              <a:buNone/>
            </a:pPr>
            <a:r>
              <a:rPr lang="hr-HR" b="1" dirty="0"/>
              <a:t>/3rd person singular HAS</a:t>
            </a:r>
          </a:p>
          <a:p>
            <a:pPr marL="0" indent="0">
              <a:buNone/>
            </a:pPr>
            <a:endParaRPr lang="hr-HR" dirty="0"/>
          </a:p>
          <a:p>
            <a:pPr marL="0" indent="0" algn="ctr">
              <a:buNone/>
            </a:pPr>
            <a:r>
              <a:rPr lang="hr-HR" dirty="0"/>
              <a:t>I </a:t>
            </a:r>
            <a:r>
              <a:rPr lang="hr-HR" b="1" dirty="0"/>
              <a:t>have been learning </a:t>
            </a:r>
            <a:r>
              <a:rPr lang="hr-HR" dirty="0"/>
              <a:t>English for 35 years.</a:t>
            </a:r>
          </a:p>
          <a:p>
            <a:pPr marL="0" indent="0" algn="ctr">
              <a:buNone/>
            </a:pPr>
            <a:r>
              <a:rPr lang="hr-HR" dirty="0"/>
              <a:t>I </a:t>
            </a:r>
            <a:r>
              <a:rPr lang="hr-HR" b="1" dirty="0"/>
              <a:t>haven’t been studying </a:t>
            </a:r>
            <a:r>
              <a:rPr lang="hr-HR" dirty="0"/>
              <a:t>much lately.</a:t>
            </a:r>
          </a:p>
          <a:p>
            <a:pPr marL="0" indent="0" algn="ctr">
              <a:buNone/>
            </a:pPr>
            <a:r>
              <a:rPr lang="hr-HR" b="1" dirty="0"/>
              <a:t>Have</a:t>
            </a:r>
            <a:r>
              <a:rPr lang="hr-HR" dirty="0"/>
              <a:t> you </a:t>
            </a:r>
            <a:r>
              <a:rPr lang="hr-HR" b="1" dirty="0"/>
              <a:t>been making </a:t>
            </a:r>
            <a:r>
              <a:rPr lang="hr-HR" dirty="0"/>
              <a:t>toys since 2002? – Yes, I </a:t>
            </a:r>
            <a:r>
              <a:rPr lang="hr-HR" b="1" dirty="0"/>
              <a:t>have</a:t>
            </a:r>
            <a:r>
              <a:rPr lang="hr-HR" dirty="0"/>
              <a:t>.</a:t>
            </a:r>
          </a:p>
          <a:p>
            <a:pPr marL="0" indent="0" algn="ctr">
              <a:buNone/>
            </a:pPr>
            <a:r>
              <a:rPr lang="hr-HR" dirty="0"/>
              <a:t>                                                                           No, I </a:t>
            </a:r>
            <a:r>
              <a:rPr lang="hr-HR" b="1" dirty="0"/>
              <a:t>haven’t</a:t>
            </a:r>
            <a:r>
              <a:rPr lang="hr-HR" dirty="0"/>
              <a:t>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028980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gebra">
      <a:dk1>
        <a:srgbClr val="000000"/>
      </a:dk1>
      <a:lt1>
        <a:srgbClr val="FFFFFF"/>
      </a:lt1>
      <a:dk2>
        <a:srgbClr val="FFFFFF"/>
      </a:dk2>
      <a:lt2>
        <a:srgbClr val="FFFFFF"/>
      </a:lt2>
      <a:accent1>
        <a:srgbClr val="CF41AD"/>
      </a:accent1>
      <a:accent2>
        <a:srgbClr val="F7921D"/>
      </a:accent2>
      <a:accent3>
        <a:srgbClr val="E5E5E5"/>
      </a:accent3>
      <a:accent4>
        <a:srgbClr val="B71373"/>
      </a:accent4>
      <a:accent5>
        <a:srgbClr val="FF8529"/>
      </a:accent5>
      <a:accent6>
        <a:srgbClr val="E83773"/>
      </a:accent6>
      <a:hlink>
        <a:srgbClr val="414141"/>
      </a:hlink>
      <a:folHlink>
        <a:srgbClr val="C1316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0D0AA1B0231CEF4E857B54171E17E403" ma:contentTypeVersion="13" ma:contentTypeDescription="Stvaranje novog dokumenta." ma:contentTypeScope="" ma:versionID="9e6746cbc645476afe235c7a711d3ba0">
  <xsd:schema xmlns:xsd="http://www.w3.org/2001/XMLSchema" xmlns:xs="http://www.w3.org/2001/XMLSchema" xmlns:p="http://schemas.microsoft.com/office/2006/metadata/properties" xmlns:ns3="0b6f975b-2c61-4660-a506-efd7fd47df31" xmlns:ns4="ac4cf650-1c28-4b81-85c7-d6b7a1590894" targetNamespace="http://schemas.microsoft.com/office/2006/metadata/properties" ma:root="true" ma:fieldsID="61d40c885bad70ffe53bb13240463129" ns3:_="" ns4:_="">
    <xsd:import namespace="0b6f975b-2c61-4660-a506-efd7fd47df31"/>
    <xsd:import namespace="ac4cf650-1c28-4b81-85c7-d6b7a1590894"/>
    <xsd:element name="properties">
      <xsd:complexType>
        <xsd:sequence>
          <xsd:element name="documentManagement">
            <xsd:complexType>
              <xsd:all>
                <xsd:element ref="ns3:MediaServiceMetadata" minOccurs="0"/>
                <xsd:element ref="ns3:MediaServiceFastMetadata" minOccurs="0"/>
                <xsd:element ref="ns3:MediaServiceDateTaken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AutoKeyPoints" minOccurs="0"/>
                <xsd:element ref="ns3:MediaServiceKeyPoints" minOccurs="0"/>
                <xsd:element ref="ns4:SharedWithUsers" minOccurs="0"/>
                <xsd:element ref="ns4:SharedWithDetails" minOccurs="0"/>
                <xsd:element ref="ns4:SharingHintHash" minOccurs="0"/>
                <xsd:element ref="ns3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b6f975b-2c61-4660-a506-efd7fd47df3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OCR" ma:index="12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c4cf650-1c28-4b81-85c7-d6b7a1590894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Zajednički se koristi s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Detalji o zajedničkom korištenju" ma:internalName="SharedWithDetails" ma:readOnly="true">
      <xsd:simpleType>
        <xsd:restriction base="dms:Note">
          <xsd:maxLength value="255"/>
        </xsd:restriction>
      </xsd:simpleType>
    </xsd:element>
    <xsd:element name="SharingHintHash" ma:index="19" nillable="true" ma:displayName="Raspršivanje savjeta za zajedničko korištenje" ma:hidden="true" ma:internalName="SharingHintHash" ma:readOnly="true">
      <xsd:simpleType>
        <xsd:restriction base="dms:Text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Vrsta sadržaja"/>
        <xsd:element ref="dc:title" minOccurs="0" maxOccurs="1" ma:index="4" ma:displayName="Naslov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B4E755EF-68F4-4E74-AFC1-B9FA24EF20EF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249721FD-C0D2-4EAB-83D1-F588E6E5233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b6f975b-2c61-4660-a506-efd7fd47df31"/>
    <ds:schemaRef ds:uri="ac4cf650-1c28-4b81-85c7-d6b7a159089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F2DAF560-F87D-43EA-A20D-6A91AE1C1883}">
  <ds:schemaRefs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documentManagement/types"/>
    <ds:schemaRef ds:uri="0b6f975b-2c61-4660-a506-efd7fd47df31"/>
    <ds:schemaRef ds:uri="ac4cf650-1c28-4b81-85c7-d6b7a1590894"/>
    <ds:schemaRef ds:uri="http://purl.org/dc/terms/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88</TotalTime>
  <Words>1038</Words>
  <Application>Microsoft Office PowerPoint</Application>
  <PresentationFormat>Widescreen</PresentationFormat>
  <Paragraphs>207</Paragraphs>
  <Slides>22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22</vt:i4>
      </vt:variant>
    </vt:vector>
  </HeadingPairs>
  <TitlesOfParts>
    <vt:vector size="25" baseType="lpstr">
      <vt:lpstr>Arial</vt:lpstr>
      <vt:lpstr>Calibri</vt:lpstr>
      <vt:lpstr>Office Theme</vt:lpstr>
      <vt:lpstr>The Present Perfect Tense</vt:lpstr>
      <vt:lpstr>FORM - SIMPLE</vt:lpstr>
      <vt:lpstr>When do we use it?</vt:lpstr>
      <vt:lpstr>Just, already, yet</vt:lpstr>
      <vt:lpstr>For and since</vt:lpstr>
      <vt:lpstr>Ever and never</vt:lpstr>
      <vt:lpstr>First time, second time, …</vt:lpstr>
      <vt:lpstr>Gone to or been to?</vt:lpstr>
      <vt:lpstr>FORM - CONTINUOUS</vt:lpstr>
      <vt:lpstr>When do we use it?</vt:lpstr>
      <vt:lpstr>Continuous vs Simple</vt:lpstr>
      <vt:lpstr>Continuous vs Simple</vt:lpstr>
      <vt:lpstr>Continuous vs Simple</vt:lpstr>
      <vt:lpstr>LIVE and WORK</vt:lpstr>
      <vt:lpstr>Present perfect vs past simple</vt:lpstr>
      <vt:lpstr>Present perfect vs past simple</vt:lpstr>
      <vt:lpstr>Present perfect vs past simple</vt:lpstr>
      <vt:lpstr>Present perfect vs past simple</vt:lpstr>
      <vt:lpstr>Present perfect vs past simple</vt:lpstr>
      <vt:lpstr>Present perfect vs past simple</vt:lpstr>
      <vt:lpstr>Online practice:</vt:lpstr>
      <vt:lpstr>#neverstoplearning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zana mrsa</dc:creator>
  <cp:lastModifiedBy>Tihana Banko @ Racunarstvo</cp:lastModifiedBy>
  <cp:revision>19</cp:revision>
  <dcterms:created xsi:type="dcterms:W3CDTF">2018-01-24T13:33:55Z</dcterms:created>
  <dcterms:modified xsi:type="dcterms:W3CDTF">2023-12-11T20:56:16Z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0x0101000D0AA1B0231CEF4E857B54171E17E403</vt:lpwstr>
  </property>
</Properties>
</file>

<file path=docProps/thumbnail.jpeg>
</file>