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4"/>
    <p:sldMasterId id="2147483735" r:id="rId5"/>
  </p:sldMasterIdLst>
  <p:notesMasterIdLst>
    <p:notesMasterId r:id="rId10"/>
  </p:notesMasterIdLst>
  <p:sldIdLst>
    <p:sldId id="283" r:id="rId6"/>
    <p:sldId id="593" r:id="rId7"/>
    <p:sldId id="594" r:id="rId8"/>
    <p:sldId id="59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E6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Srednji stil 2 - Isticanj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Svijetli stil 2 - Isticanj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CF1AB2-1976-4502-BF36-3FF5EA218861}" styleName="Srednji stil 4 - Isticanj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Svijetli stil 3 - Isticanj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ijetli stil 1 - Isticanj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Srednji stil 3 - Isticanj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rednji stil 4 - Isticanj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Srednji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vijetli stil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Svijetli sti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87705" autoAdjust="0"/>
  </p:normalViewPr>
  <p:slideViewPr>
    <p:cSldViewPr snapToGrid="0" snapToObjects="1">
      <p:cViewPr varScale="1">
        <p:scale>
          <a:sx n="111" d="100"/>
          <a:sy n="111" d="100"/>
        </p:scale>
        <p:origin x="55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52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Furjan | Nastavnik" userId="8ed5f387-7bbb-4c0f-a66a-f50c512170b7" providerId="ADAL" clId="{A85180BB-8381-4722-892A-22CCA1954070}"/>
    <pc:docChg chg="undo custSel delSld modSld">
      <pc:chgData name="Kevin Furjan | Nastavnik" userId="8ed5f387-7bbb-4c0f-a66a-f50c512170b7" providerId="ADAL" clId="{A85180BB-8381-4722-892A-22CCA1954070}" dt="2025-12-09T14:26:25.303" v="1058" actId="20577"/>
      <pc:docMkLst>
        <pc:docMk/>
      </pc:docMkLst>
      <pc:sldChg chg="addSp delSp modSp mod">
        <pc:chgData name="Kevin Furjan | Nastavnik" userId="8ed5f387-7bbb-4c0f-a66a-f50c512170b7" providerId="ADAL" clId="{A85180BB-8381-4722-892A-22CCA1954070}" dt="2025-12-09T14:05:57.053" v="61" actId="20577"/>
        <pc:sldMkLst>
          <pc:docMk/>
          <pc:sldMk cId="3573294402" sldId="593"/>
        </pc:sldMkLst>
        <pc:spChg chg="mod">
          <ac:chgData name="Kevin Furjan | Nastavnik" userId="8ed5f387-7bbb-4c0f-a66a-f50c512170b7" providerId="ADAL" clId="{A85180BB-8381-4722-892A-22CCA1954070}" dt="2025-12-09T14:05:57.053" v="61" actId="20577"/>
          <ac:spMkLst>
            <pc:docMk/>
            <pc:sldMk cId="3573294402" sldId="593"/>
            <ac:spMk id="7" creationId="{BDB3A591-15CD-4E33-8834-8762E7C5DD0C}"/>
          </ac:spMkLst>
        </pc:spChg>
        <pc:picChg chg="del">
          <ac:chgData name="Kevin Furjan | Nastavnik" userId="8ed5f387-7bbb-4c0f-a66a-f50c512170b7" providerId="ADAL" clId="{A85180BB-8381-4722-892A-22CCA1954070}" dt="2025-12-09T14:04:35.182" v="0" actId="478"/>
          <ac:picMkLst>
            <pc:docMk/>
            <pc:sldMk cId="3573294402" sldId="593"/>
            <ac:picMk id="3" creationId="{00000000-0000-0000-0000-000000000000}"/>
          </ac:picMkLst>
        </pc:picChg>
        <pc:picChg chg="add mod">
          <ac:chgData name="Kevin Furjan | Nastavnik" userId="8ed5f387-7bbb-4c0f-a66a-f50c512170b7" providerId="ADAL" clId="{A85180BB-8381-4722-892A-22CCA1954070}" dt="2025-12-09T14:04:55.783" v="9" actId="14100"/>
          <ac:picMkLst>
            <pc:docMk/>
            <pc:sldMk cId="3573294402" sldId="593"/>
            <ac:picMk id="8" creationId="{0E1A6420-B21E-FA5D-C7DD-B61753C93FCD}"/>
          </ac:picMkLst>
        </pc:picChg>
      </pc:sldChg>
      <pc:sldChg chg="modSp mod">
        <pc:chgData name="Kevin Furjan | Nastavnik" userId="8ed5f387-7bbb-4c0f-a66a-f50c512170b7" providerId="ADAL" clId="{A85180BB-8381-4722-892A-22CCA1954070}" dt="2025-12-09T14:26:25.303" v="1058" actId="20577"/>
        <pc:sldMkLst>
          <pc:docMk/>
          <pc:sldMk cId="3257911118" sldId="594"/>
        </pc:sldMkLst>
        <pc:spChg chg="mod">
          <ac:chgData name="Kevin Furjan | Nastavnik" userId="8ed5f387-7bbb-4c0f-a66a-f50c512170b7" providerId="ADAL" clId="{A85180BB-8381-4722-892A-22CCA1954070}" dt="2025-12-09T14:26:25.303" v="1058" actId="20577"/>
          <ac:spMkLst>
            <pc:docMk/>
            <pc:sldMk cId="3257911118" sldId="594"/>
            <ac:spMk id="8" creationId="{418939DB-7567-42E2-9EC9-08DEBE4CB515}"/>
          </ac:spMkLst>
        </pc:spChg>
      </pc:sldChg>
      <pc:sldChg chg="del">
        <pc:chgData name="Kevin Furjan | Nastavnik" userId="8ed5f387-7bbb-4c0f-a66a-f50c512170b7" providerId="ADAL" clId="{A85180BB-8381-4722-892A-22CCA1954070}" dt="2025-12-09T14:07:33.820" v="62" actId="47"/>
        <pc:sldMkLst>
          <pc:docMk/>
          <pc:sldMk cId="255304466" sldId="59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Ažurirati naziv kolegija.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437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69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347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3276599"/>
            <a:ext cx="1110544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l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70042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1" y="3090333"/>
            <a:ext cx="11172824" cy="2328334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499533"/>
            <a:ext cx="11163299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669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3" orient="horz" pos="1457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3875" y="3090333"/>
            <a:ext cx="11103681" cy="2786592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1" y="499533"/>
            <a:ext cx="11105444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2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2" orient="horz" pos="145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pos="674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Title,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23875" y="1972733"/>
            <a:ext cx="5447949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42925" y="3078334"/>
            <a:ext cx="5417609" cy="23488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29792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2" y="3069866"/>
            <a:ext cx="5528027" cy="2365734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84201"/>
            <a:ext cx="11153775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602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1972733"/>
            <a:ext cx="5373512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1" y="3078334"/>
            <a:ext cx="5350933" cy="2966866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11801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3" y="3069866"/>
            <a:ext cx="5500512" cy="2983801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84201"/>
            <a:ext cx="11040533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443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727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3059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3" pos="6743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S Maquette Pro" panose="02000603000000020004" pitchFamily="50" charset="-18"/>
              </a:defRPr>
            </a:lvl1pPr>
          </a:lstStyle>
          <a:p>
            <a:r>
              <a:rPr lang="en-US"/>
              <a:t>Click icon to add picture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75616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57">
          <p15:clr>
            <a:srgbClr val="FBAE40"/>
          </p15:clr>
        </p15:guide>
        <p15:guide id="2" orient="horz" pos="1049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16256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328050" cy="1617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887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341">
          <p15:clr>
            <a:srgbClr val="FBAE40"/>
          </p15:clr>
        </p15:guide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2252132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269136" cy="2252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08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ingle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9926" y="443832"/>
            <a:ext cx="8485364" cy="3690017"/>
          </a:xfrm>
          <a:prstGeom prst="rect">
            <a:avLst/>
          </a:prstGeom>
        </p:spPr>
        <p:txBody>
          <a:bodyPr lIns="0" anchor="t" anchorCtr="0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7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4866" y="1644316"/>
            <a:ext cx="8758991" cy="470835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43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0545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77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6562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408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646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ingle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9926" y="443832"/>
            <a:ext cx="8485364" cy="3690017"/>
          </a:xfrm>
          <a:prstGeom prst="rect">
            <a:avLst/>
          </a:prstGeom>
        </p:spPr>
        <p:txBody>
          <a:bodyPr lIns="0" anchor="t" anchorCtr="0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97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7834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40576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spcBef>
                <a:spcPts val="1200"/>
              </a:spcBef>
              <a:spcAft>
                <a:spcPts val="120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1412420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685800"/>
            <a:ext cx="10969273" cy="277706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2" y="3728898"/>
            <a:ext cx="10941047" cy="1638968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177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999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2105454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3108437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der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85926"/>
            <a:ext cx="11048293" cy="3152774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323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4350" y="3276599"/>
            <a:ext cx="1112449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ctr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62792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3276599"/>
            <a:ext cx="1110544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l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979467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1" y="3090333"/>
            <a:ext cx="11172824" cy="2328334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499533"/>
            <a:ext cx="11163299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9907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3" orient="horz" pos="1457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+ objects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23875" y="3090333"/>
            <a:ext cx="11103681" cy="2786592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1" y="499533"/>
            <a:ext cx="11105444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076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2" orient="horz" pos="145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pos="674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Title,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23875" y="1972733"/>
            <a:ext cx="5447949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42925" y="3078334"/>
            <a:ext cx="5417609" cy="23488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29792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2" y="3069866"/>
            <a:ext cx="5528027" cy="2365734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84201"/>
            <a:ext cx="11153775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698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1972733"/>
            <a:ext cx="5373512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1" y="3078334"/>
            <a:ext cx="5350933" cy="2966866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11801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3" y="3069866"/>
            <a:ext cx="5500512" cy="2983801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84201"/>
            <a:ext cx="11040533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12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3383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s- Title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2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40576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2112712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Subtitle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1595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937">
          <p15:clr>
            <a:srgbClr val="FBAE40"/>
          </p15:clr>
        </p15:guide>
        <p15:guide id="3" pos="6743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S Maquette Pro" panose="02000603000000020004" pitchFamily="50" charset="-18"/>
              </a:defRPr>
            </a:lvl1pPr>
          </a:lstStyle>
          <a:p>
            <a:r>
              <a:rPr lang="en-US"/>
              <a:t>Click icon to add picture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50474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57">
          <p15:clr>
            <a:srgbClr val="FBAE40"/>
          </p15:clr>
        </p15:guide>
        <p15:guide id="2" orient="horz" pos="1049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16256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328050" cy="1617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012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341">
          <p15:clr>
            <a:srgbClr val="FBAE40"/>
          </p15:clr>
        </p15:guide>
        <p15:guide id="1" orient="horz" pos="822">
          <p15:clr>
            <a:srgbClr val="FBAE40"/>
          </p15:clr>
        </p15:guide>
        <p15:guide id="4" pos="6743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- Title, object, txt 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2252132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269136" cy="2252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519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4866" y="1644316"/>
            <a:ext cx="8758991" cy="470835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6683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14864" y="318754"/>
            <a:ext cx="8758991" cy="1068888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189" y="276"/>
            <a:ext cx="218811" cy="685800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080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762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 b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 b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5379" y="6356351"/>
            <a:ext cx="42110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Copyright © 2017 Pearson Education, Ltd.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1-</a:t>
            </a:r>
            <a:fld id="{D453FF82-4F5E-456F-81CD-C708670918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38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785F-E3B8-4570-95B7-DFA954F86D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12/9/2025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Copyright © 2017 Pearson Education, Ltd.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4-</a:t>
            </a:r>
            <a:fld id="{BA1B1854-2A96-441B-8E94-8B895DE285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779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F41B55-5DF3-4BC3-B77B-F507C84909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12/9/2025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Copyright © 2017 Pearson Education, Ltd.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12576-23D8-4433-B933-02B995FE7B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8088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FE33-2064-4ED4-96F0-81245824A01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12/9/2025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Copyright © 2017 Pearson Education, Ltd.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5-</a:t>
            </a:r>
            <a:fld id="{BA1B1854-2A96-441B-8E94-8B895DE285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26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685800"/>
            <a:ext cx="10969273" cy="277706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2" y="3728898"/>
            <a:ext cx="10941047" cy="1638968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7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3616960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Body txt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685800"/>
            <a:ext cx="11163300" cy="676275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36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1581150"/>
            <a:ext cx="11153775" cy="4867274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1651117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2328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674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der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85926"/>
            <a:ext cx="11048293" cy="3152774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523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talic +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875" y="1651001"/>
            <a:ext cx="11103681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4350" y="3276599"/>
            <a:ext cx="11124493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ctr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2331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1784">
          <p15:clr>
            <a:srgbClr val="FBAE40"/>
          </p15:clr>
        </p15:guide>
        <p15:guide id="2" pos="6743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 userDrawn="1"/>
        </p:nvSpPr>
        <p:spPr>
          <a:xfrm>
            <a:off x="11706489" y="6253513"/>
            <a:ext cx="464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E6CF9F-F171-4EC6-A995-41668D30C2B8}" type="slidenum">
              <a:rPr lang="hr-HR" sz="1000" smtClean="0"/>
              <a:pPr algn="r"/>
              <a:t>‹#›</a:t>
            </a:fld>
            <a:endParaRPr lang="hr-HR" sz="1000" dirty="0"/>
          </a:p>
        </p:txBody>
      </p:sp>
    </p:spTree>
    <p:extLst>
      <p:ext uri="{BB962C8B-B14F-4D97-AF65-F5344CB8AC3E}">
        <p14:creationId xmlns:p14="http://schemas.microsoft.com/office/powerpoint/2010/main" val="322775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702" r:id="rId3"/>
    <p:sldLayoutId id="2147483696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3" r:id="rId20"/>
    <p:sldLayoutId id="2147483704" r:id="rId21"/>
    <p:sldLayoutId id="2147483705" r:id="rId22"/>
    <p:sldLayoutId id="2147483706" r:id="rId23"/>
    <p:sldLayoutId id="2147483761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>
          <p15:clr>
            <a:srgbClr val="F26B43"/>
          </p15:clr>
        </p15:guide>
        <p15:guide id="2" pos="93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04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  <p:sldLayoutId id="2147483754" r:id="rId19"/>
    <p:sldLayoutId id="2147483755" r:id="rId20"/>
    <p:sldLayoutId id="2147483756" r:id="rId21"/>
    <p:sldLayoutId id="2147483757" r:id="rId22"/>
    <p:sldLayoutId id="2147483758" r:id="rId23"/>
    <p:sldLayoutId id="2147483759" r:id="rId24"/>
    <p:sldLayoutId id="2147483760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>
          <p15:clr>
            <a:srgbClr val="F26B43"/>
          </p15:clr>
        </p15:guide>
        <p15:guide id="2" pos="93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broja slajda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28622" y="932330"/>
            <a:ext cx="8168041" cy="2166098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br>
              <a:rPr lang="hr-HR" sz="4800" dirty="0"/>
            </a:br>
            <a:r>
              <a:rPr lang="hr-HR" sz="4800" dirty="0"/>
              <a:t>OSVRT NA ANKETU</a:t>
            </a:r>
            <a:endParaRPr lang="en-US" sz="3200" b="0" dirty="0">
              <a:solidFill>
                <a:srgbClr val="C30E60"/>
              </a:solidFill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5779012" y="3951513"/>
            <a:ext cx="5787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hr-HR" sz="32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Prva anketa – zimski semestar</a:t>
            </a:r>
            <a:endParaRPr lang="en-US" sz="2000" i="1" dirty="0">
              <a:solidFill>
                <a:srgbClr val="C30E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608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EDE17-7517-4C94-9400-767AE5B6B1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r-HR" sz="4000" dirty="0"/>
              <a:t>REZULTATI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D7A804-CC06-4587-B3D1-0C6089656100}"/>
              </a:ext>
            </a:extLst>
          </p:cNvPr>
          <p:cNvSpPr/>
          <p:nvPr/>
        </p:nvSpPr>
        <p:spPr>
          <a:xfrm>
            <a:off x="504825" y="4066026"/>
            <a:ext cx="1285875" cy="9060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B3A591-15CD-4E33-8834-8762E7C5DD0C}"/>
              </a:ext>
            </a:extLst>
          </p:cNvPr>
          <p:cNvSpPr/>
          <p:nvPr/>
        </p:nvSpPr>
        <p:spPr>
          <a:xfrm>
            <a:off x="523875" y="5170586"/>
            <a:ext cx="10819899" cy="953503"/>
          </a:xfrm>
          <a:prstGeom prst="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>
                <a:solidFill>
                  <a:schemeClr val="tx1"/>
                </a:solidFill>
              </a:rPr>
              <a:t>Iznadprosječno visoka ocjena kolegija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>
                <a:solidFill>
                  <a:schemeClr val="tx1"/>
                </a:solidFill>
              </a:rPr>
              <a:t>Najbolje ocijenjena kategorija </a:t>
            </a:r>
            <a:r>
              <a:rPr lang="hr-HR" sz="1400" i="1" dirty="0">
                <a:solidFill>
                  <a:schemeClr val="tx1"/>
                </a:solidFill>
              </a:rPr>
              <a:t>Zadaci i projekti postavljeni na kolegiju prate sadržaj kolegija</a:t>
            </a:r>
            <a:r>
              <a:rPr lang="hr-HR" sz="1400" dirty="0">
                <a:solidFill>
                  <a:schemeClr val="tx1"/>
                </a:solidFill>
              </a:rPr>
              <a:t> (</a:t>
            </a:r>
            <a:r>
              <a:rPr lang="en-US" sz="1400" dirty="0">
                <a:solidFill>
                  <a:schemeClr val="tx1"/>
                </a:solidFill>
              </a:rPr>
              <a:t>92</a:t>
            </a:r>
            <a:r>
              <a:rPr lang="hr-HR" sz="1400" dirty="0">
                <a:solidFill>
                  <a:schemeClr val="tx1"/>
                </a:solidFill>
              </a:rPr>
              <a:t> %)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>
                <a:solidFill>
                  <a:schemeClr val="tx1"/>
                </a:solidFill>
              </a:rPr>
              <a:t>Najslabije ocijenjena kategorija </a:t>
            </a:r>
            <a:r>
              <a:rPr lang="en-US" sz="1400" i="1" dirty="0" err="1">
                <a:solidFill>
                  <a:schemeClr val="tx1"/>
                </a:solidFill>
              </a:rPr>
              <a:t>Ishodi</a:t>
            </a:r>
            <a:r>
              <a:rPr lang="en-US" sz="1400" i="1" dirty="0">
                <a:solidFill>
                  <a:schemeClr val="tx1"/>
                </a:solidFill>
              </a:rPr>
              <a:t> </a:t>
            </a:r>
            <a:r>
              <a:rPr lang="en-US" sz="1400" i="1" dirty="0" err="1">
                <a:solidFill>
                  <a:schemeClr val="tx1"/>
                </a:solidFill>
              </a:rPr>
              <a:t>učenja</a:t>
            </a:r>
            <a:r>
              <a:rPr lang="en-US" sz="1400" i="1" dirty="0">
                <a:solidFill>
                  <a:schemeClr val="tx1"/>
                </a:solidFill>
              </a:rPr>
              <a:t> </a:t>
            </a:r>
            <a:r>
              <a:rPr lang="en-US" sz="1400" i="1" dirty="0" err="1">
                <a:solidFill>
                  <a:schemeClr val="tx1"/>
                </a:solidFill>
              </a:rPr>
              <a:t>kolegija</a:t>
            </a:r>
            <a:r>
              <a:rPr lang="en-US" sz="1400" i="1" dirty="0">
                <a:solidFill>
                  <a:schemeClr val="tx1"/>
                </a:solidFill>
              </a:rPr>
              <a:t> </a:t>
            </a:r>
            <a:r>
              <a:rPr lang="en-US" sz="1400" i="1" dirty="0" err="1">
                <a:solidFill>
                  <a:schemeClr val="tx1"/>
                </a:solidFill>
              </a:rPr>
              <a:t>su</a:t>
            </a:r>
            <a:r>
              <a:rPr lang="en-US" sz="1400" i="1" dirty="0">
                <a:solidFill>
                  <a:schemeClr val="tx1"/>
                </a:solidFill>
              </a:rPr>
              <a:t> </a:t>
            </a:r>
            <a:r>
              <a:rPr lang="en-US" sz="1400" i="1" dirty="0" err="1">
                <a:solidFill>
                  <a:schemeClr val="tx1"/>
                </a:solidFill>
              </a:rPr>
              <a:t>jasni</a:t>
            </a:r>
            <a:r>
              <a:rPr lang="en-US" sz="1400" i="1" dirty="0">
                <a:solidFill>
                  <a:schemeClr val="tx1"/>
                </a:solidFill>
              </a:rPr>
              <a:t> </a:t>
            </a:r>
            <a:r>
              <a:rPr lang="hr-HR" sz="1400" dirty="0">
                <a:solidFill>
                  <a:schemeClr val="tx1"/>
                </a:solidFill>
              </a:rPr>
              <a:t>(</a:t>
            </a:r>
            <a:r>
              <a:rPr lang="en-US" sz="1400" dirty="0">
                <a:solidFill>
                  <a:schemeClr val="tx1"/>
                </a:solidFill>
              </a:rPr>
              <a:t>85 %)</a:t>
            </a:r>
            <a:endParaRPr lang="hr-HR" sz="1400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A747C9-FE16-4A86-B94E-120FAAFF4291}"/>
              </a:ext>
            </a:extLst>
          </p:cNvPr>
          <p:cNvSpPr/>
          <p:nvPr/>
        </p:nvSpPr>
        <p:spPr>
          <a:xfrm>
            <a:off x="1790700" y="4304808"/>
            <a:ext cx="9686925" cy="56788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>
                <a:solidFill>
                  <a:schemeClr val="tx1"/>
                </a:solidFill>
              </a:rPr>
              <a:t>UBACITI SCREENSHOT OCJENE ZA SVOJ KOLEGIJ TE „POKRITI” PROSJEČNU OCJENU KOLEGIJA NA VUA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" y="3898232"/>
            <a:ext cx="1385136" cy="1164208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E1A6420-B21E-FA5D-C7DD-B61753C93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26" y="1225609"/>
            <a:ext cx="10838948" cy="393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94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EDE17-7517-4C94-9400-767AE5B6B1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875" y="144380"/>
            <a:ext cx="11163300" cy="1217696"/>
          </a:xfrm>
          <a:solidFill>
            <a:srgbClr val="FF33CC"/>
          </a:solidFill>
        </p:spPr>
        <p:txBody>
          <a:bodyPr/>
          <a:lstStyle/>
          <a:p>
            <a:pPr algn="ctr"/>
            <a:br>
              <a:rPr lang="hr-H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Što smatrate da možemo poboljšati u vezi materijala i sadržaja kolegija?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18939DB-7567-42E2-9EC9-08DEBE4CB5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1581150"/>
            <a:ext cx="11153775" cy="4466724"/>
          </a:xfrm>
        </p:spPr>
        <p:txBody>
          <a:bodyPr>
            <a:normAutofit/>
          </a:bodyPr>
          <a:lstStyle/>
          <a:p>
            <a:endParaRPr lang="hr-HR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b="1" i="1" dirty="0">
                <a:cs typeface="Calibri" panose="020F0502020204030204" pitchFamily="34" charset="0"/>
              </a:rPr>
              <a:t>Rad </a:t>
            </a:r>
            <a:r>
              <a:rPr lang="hr-HR" sz="2300" b="1" i="1" noProof="0" dirty="0">
                <a:cs typeface="Calibri" panose="020F0502020204030204" pitchFamily="34" charset="0"/>
              </a:rPr>
              <a:t>na vježbama (zajednički vs samostalno</a:t>
            </a:r>
            <a:r>
              <a:rPr lang="en-US" sz="2300" b="1" i="1" dirty="0">
                <a:cs typeface="Calibri" panose="020F0502020204030204" pitchFamily="34" charset="0"/>
              </a:rPr>
              <a:t>)</a:t>
            </a:r>
            <a:r>
              <a:rPr lang="hr-HR" sz="2300" b="1" dirty="0">
                <a:cs typeface="Calibri" panose="020F0502020204030204" pitchFamily="34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hr-HR" sz="2300" noProof="0" dirty="0">
                <a:cs typeface="Calibri" panose="020F0502020204030204" pitchFamily="34" charset="0"/>
                <a:sym typeface="Wingdings" panose="05000000000000000000" pitchFamily="2" charset="2"/>
              </a:rPr>
              <a:t>Veliku većinu vježbi odrađujemo zajednički dok na manjem broju vježbi (do sada 2 termina) je bio veći fokus na samostalnom rješavanju – ponajviše s ciljem da studenti imaju prilike se upoznati s konceptima “praktično” što će im direktno pomoći pri rješavanju projektnog zadatka</a:t>
            </a:r>
            <a:r>
              <a:rPr lang="hr-HR" sz="2300" dirty="0">
                <a:cs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hr-HR" sz="2300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b="1" i="1" dirty="0">
                <a:cs typeface="Calibri" panose="020F0502020204030204" pitchFamily="34" charset="0"/>
              </a:rPr>
              <a:t>N</a:t>
            </a:r>
            <a:r>
              <a:rPr lang="hr-HR" sz="2300" b="1" i="1" dirty="0" err="1">
                <a:cs typeface="Calibri" panose="020F0502020204030204" pitchFamily="34" charset="0"/>
              </a:rPr>
              <a:t>esrazmjer</a:t>
            </a:r>
            <a:r>
              <a:rPr lang="hr-HR" sz="2300" b="1" i="1" dirty="0">
                <a:cs typeface="Calibri" panose="020F0502020204030204" pitchFamily="34" charset="0"/>
              </a:rPr>
              <a:t> između tema za projekt.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hr-HR" sz="2300" noProof="0" dirty="0">
                <a:cs typeface="Calibri" panose="020F0502020204030204" pitchFamily="34" charset="0"/>
                <a:sym typeface="Wingdings" panose="05000000000000000000" pitchFamily="2" charset="2"/>
              </a:rPr>
              <a:t>Studenti su imali prilike predložiti svoje teme za projektni zadatak te su im iste i dodijeljene. Studenti koji nisu predložili teme, njima je dodijeljena </a:t>
            </a:r>
            <a:r>
              <a:rPr lang="hr-HR" sz="2300" noProof="0" dirty="0" err="1">
                <a:cs typeface="Calibri" panose="020F0502020204030204" pitchFamily="34" charset="0"/>
                <a:sym typeface="Wingdings" panose="05000000000000000000" pitchFamily="2" charset="2"/>
              </a:rPr>
              <a:t>random</a:t>
            </a:r>
            <a:r>
              <a:rPr lang="hr-HR" sz="2300" noProof="0" dirty="0">
                <a:cs typeface="Calibri" panose="020F0502020204030204" pitchFamily="34" charset="0"/>
                <a:sym typeface="Wingdings" panose="05000000000000000000" pitchFamily="2" charset="2"/>
              </a:rPr>
              <a:t> što naravno može utjecati na kompleksnost projekta</a:t>
            </a:r>
            <a:r>
              <a:rPr lang="en-US" sz="2300" dirty="0">
                <a:cs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hr-HR" sz="2300" dirty="0"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57911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3875" y="497305"/>
            <a:ext cx="11103681" cy="2855495"/>
          </a:xfrm>
        </p:spPr>
        <p:txBody>
          <a:bodyPr/>
          <a:lstStyle/>
          <a:p>
            <a:pPr algn="ctr"/>
            <a:br>
              <a:rPr lang="hr-HR" sz="4800" dirty="0">
                <a:solidFill>
                  <a:srgbClr val="FF33CC"/>
                </a:solidFill>
              </a:rPr>
            </a:br>
            <a:r>
              <a:rPr lang="hr-HR" sz="4800" dirty="0">
                <a:solidFill>
                  <a:srgbClr val="FF33CC"/>
                </a:solidFill>
              </a:rPr>
              <a:t>Hvala vam na svim lijepim riječima! One nas motiviraju da budemo još bolji!</a:t>
            </a:r>
            <a:endParaRPr lang="en-US" sz="4800" dirty="0">
              <a:solidFill>
                <a:srgbClr val="FF33CC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3785937"/>
            <a:ext cx="11105443" cy="2229852"/>
          </a:xfrm>
        </p:spPr>
        <p:txBody>
          <a:bodyPr>
            <a:normAutofit fontScale="85000" lnSpcReduction="20000"/>
          </a:bodyPr>
          <a:lstStyle/>
          <a:p>
            <a:endParaRPr lang="hr-HR" sz="3200" dirty="0">
              <a:solidFill>
                <a:schemeClr val="tx1"/>
              </a:solidFill>
            </a:endParaRPr>
          </a:p>
          <a:p>
            <a:pPr algn="ctr"/>
            <a:endParaRPr lang="hr-HR" sz="3200" i="1" dirty="0">
              <a:solidFill>
                <a:schemeClr val="tx1"/>
              </a:solidFill>
            </a:endParaRPr>
          </a:p>
          <a:p>
            <a:pPr algn="ctr"/>
            <a:endParaRPr lang="hr-HR" sz="3200" i="1" dirty="0">
              <a:solidFill>
                <a:schemeClr val="tx1"/>
              </a:solidFill>
            </a:endParaRPr>
          </a:p>
          <a:p>
            <a:pPr algn="ctr"/>
            <a:r>
              <a:rPr lang="hr-HR" sz="3200" b="1" i="1" dirty="0">
                <a:solidFill>
                  <a:srgbClr val="C30E60"/>
                </a:solidFill>
              </a:rPr>
              <a:t>pozivamo vas na daljnju otvorenu komunikaciju i argumentirana pitanja za vrijeme cijelog kolegija imajući na umu visoku akademsku razinu koje se pridržavamo</a:t>
            </a:r>
            <a:r>
              <a:rPr lang="hr-HR" sz="3200" i="1" dirty="0">
                <a:solidFill>
                  <a:schemeClr val="tx1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415303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F73A0DF-DACA-4961-BDA3-F64A2377072D}" vid="{56EFDEFB-E7A0-4D7D-AD5E-86200277DEB7}"/>
    </a:ext>
  </a:extLst>
</a:theme>
</file>

<file path=ppt/theme/theme2.xml><?xml version="1.0" encoding="utf-8"?>
<a:theme xmlns:a="http://schemas.openxmlformats.org/drawingml/2006/main" name="3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F73A0DF-DACA-4961-BDA3-F64A2377072D}" vid="{56EFDEFB-E7A0-4D7D-AD5E-86200277DEB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700fa5-44b4-4564-873a-0291d241fcdc" xsi:nil="true"/>
    <lcf76f155ced4ddcb4097134ff3c332f xmlns="fe9bdb87-1f0c-4cfa-a0b7-4271d2b5db2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5BDBC22CFA5041B3A1DC4974FAAEE8" ma:contentTypeVersion="9" ma:contentTypeDescription="Create a new document." ma:contentTypeScope="" ma:versionID="95f5406fca35d8b2d8af4570112b3607">
  <xsd:schema xmlns:xsd="http://www.w3.org/2001/XMLSchema" xmlns:xs="http://www.w3.org/2001/XMLSchema" xmlns:p="http://schemas.microsoft.com/office/2006/metadata/properties" xmlns:ns2="fe9bdb87-1f0c-4cfa-a0b7-4271d2b5db24" xmlns:ns3="10700fa5-44b4-4564-873a-0291d241fcdc" targetNamespace="http://schemas.microsoft.com/office/2006/metadata/properties" ma:root="true" ma:fieldsID="00f3e6078e6f42ad360e67fb370cd252" ns2:_="" ns3:_="">
    <xsd:import namespace="fe9bdb87-1f0c-4cfa-a0b7-4271d2b5db24"/>
    <xsd:import namespace="10700fa5-44b4-4564-873a-0291d241fc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9bdb87-1f0c-4cfa-a0b7-4271d2b5db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92bd506f-5831-4fdf-9857-4a9025dc5c5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700fa5-44b4-4564-873a-0291d241fcdc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77002f40-0fb0-41d2-bea1-fa6ca4c3cc2e}" ma:internalName="TaxCatchAll" ma:showField="CatchAllData" ma:web="10700fa5-44b4-4564-873a-0291d241fc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73CF65-09F2-4308-AD8D-29B77589906A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989be66f-87ec-411a-8237-4633bea8e9b9"/>
    <ds:schemaRef ds:uri="http://www.w3.org/XML/1998/namespace"/>
    <ds:schemaRef ds:uri="10700fa5-44b4-4564-873a-0291d241fcdc"/>
    <ds:schemaRef ds:uri="fe9bdb87-1f0c-4cfa-a0b7-4271d2b5db24"/>
  </ds:schemaRefs>
</ds:datastoreItem>
</file>

<file path=customXml/itemProps2.xml><?xml version="1.0" encoding="utf-8"?>
<ds:datastoreItem xmlns:ds="http://schemas.openxmlformats.org/officeDocument/2006/customXml" ds:itemID="{A5D663DE-2F72-4306-898A-4DA69A57FD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5E4921-85AE-4773-80F8-C8F6BFEFFA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9bdb87-1f0c-4cfa-a0b7-4271d2b5db24"/>
    <ds:schemaRef ds:uri="10700fa5-44b4-4564-873a-0291d241fc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6992</TotalTime>
  <Words>213</Words>
  <Application>Microsoft Office PowerPoint</Application>
  <PresentationFormat>Widescreen</PresentationFormat>
  <Paragraphs>22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ARS Maquette Pro</vt:lpstr>
      <vt:lpstr>Calibri</vt:lpstr>
      <vt:lpstr>Calibri Light</vt:lpstr>
      <vt:lpstr>Segoe UI</vt:lpstr>
      <vt:lpstr>Segoe UI Semibold</vt:lpstr>
      <vt:lpstr>Wingdings</vt:lpstr>
      <vt:lpstr>2_Office Theme</vt:lpstr>
      <vt:lpstr>3_Office Theme</vt:lpstr>
      <vt:lpstr> OSVRT NA ANKETU</vt:lpstr>
      <vt:lpstr>REZULTATI</vt:lpstr>
      <vt:lpstr> Što smatrate da možemo poboljšati u vezi materijala i sadržaja kolegija?</vt:lpstr>
      <vt:lpstr> Hvala vam na svim lijepim riječima! One nas motiviraju da budemo još bolji!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Fraculj</dc:creator>
  <cp:lastModifiedBy>Kevin Furjan</cp:lastModifiedBy>
  <cp:revision>430</cp:revision>
  <dcterms:created xsi:type="dcterms:W3CDTF">2018-01-24T13:33:55Z</dcterms:created>
  <dcterms:modified xsi:type="dcterms:W3CDTF">2025-12-09T14:26:28Z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0x010100305BDBC22CFA5041B3A1DC4974FAAEE8</vt:lpwstr>
  </property>
</Properties>
</file>