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256" r:id="rId2"/>
    <p:sldId id="258" r:id="rId3"/>
    <p:sldId id="259" r:id="rId4"/>
    <p:sldId id="260" r:id="rId5"/>
    <p:sldId id="273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57" r:id="rId28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ED5C6-71A0-462A-BC1C-1068CB79DA0F}" type="datetimeFigureOut">
              <a:rPr lang="de-DE" smtClean="0"/>
              <a:t>28.05.2025</a:t>
            </a:fld>
            <a:endParaRPr lang="de-DE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de-DE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94B9-A1F7-484C-B461-3C4E0813AE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389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ni slaj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9019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1746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505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8311" y="3090333"/>
            <a:ext cx="11029245" cy="2946400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944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2" orient="horz" pos="145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pos="505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poredb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1972733"/>
            <a:ext cx="5373512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1" y="3078334"/>
            <a:ext cx="5350933" cy="23488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11801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3" y="3069866"/>
            <a:ext cx="5500512" cy="2365734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584201"/>
            <a:ext cx="11040533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986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4" pos="5057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1972733"/>
            <a:ext cx="5373512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1" y="3078334"/>
            <a:ext cx="5350933" cy="2966866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11801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3" y="3069866"/>
            <a:ext cx="5500512" cy="2983801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584201"/>
            <a:ext cx="11040533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4035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034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703">
          <p15:clr>
            <a:srgbClr val="FBAE40"/>
          </p15:clr>
        </p15:guide>
        <p15:guide id="4" pos="5057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495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703">
          <p15:clr>
            <a:srgbClr val="FBAE40"/>
          </p15:clr>
        </p15:guide>
        <p15:guide id="3" pos="5057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zn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S Maquette Pro" panose="02000603000000020004" pitchFamily="50" charset="-18"/>
              </a:defRPr>
            </a:lvl1pPr>
          </a:lstStyle>
          <a:p>
            <a:r>
              <a:rPr lang="hr-HR"/>
              <a:t>Kliknite ikonu da biste dodali  sliku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71460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57">
          <p15:clr>
            <a:srgbClr val="FBAE40"/>
          </p15:clr>
        </p15:guide>
        <p15:guide id="2" orient="horz" pos="104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16256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269136" cy="1617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165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341">
          <p15:clr>
            <a:srgbClr val="FBAE40"/>
          </p15:clr>
        </p15:guide>
        <p15:guide id="1" orient="horz" pos="822">
          <p15:clr>
            <a:srgbClr val="FBAE40"/>
          </p15:clr>
        </p15:guide>
        <p15:guide id="4" pos="5057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2252132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269136" cy="2252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363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aglavlje sekcij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954" y="443833"/>
            <a:ext cx="6265335" cy="3586300"/>
          </a:xfrm>
          <a:prstGeom prst="rect">
            <a:avLst/>
          </a:prstGeom>
        </p:spPr>
        <p:txBody>
          <a:bodyPr lIns="0" anchor="t" anchorCtr="0"/>
          <a:lstStyle>
            <a:lvl1pPr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568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38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685800"/>
            <a:ext cx="10758313" cy="277706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3" y="3728898"/>
            <a:ext cx="10737849" cy="1638968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61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1746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505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296334"/>
            <a:ext cx="11006668" cy="982133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1353" y="1493698"/>
            <a:ext cx="10986204" cy="4924035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3156289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1746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505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296334"/>
            <a:ext cx="11006668" cy="982133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1353" y="1493698"/>
            <a:ext cx="10986204" cy="4924035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42785652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1746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505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239" y="2209801"/>
            <a:ext cx="10579804" cy="25823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371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38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8311" y="1651001"/>
            <a:ext cx="11029245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2178" y="3276599"/>
            <a:ext cx="11006665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ctr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238854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1338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8311" y="1651001"/>
            <a:ext cx="11029245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2178" y="3276599"/>
            <a:ext cx="11006665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l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7479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38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3475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8311" y="3090333"/>
            <a:ext cx="11029245" cy="2328334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118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3" orient="horz" pos="1457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505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43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>
          <p15:clr>
            <a:srgbClr val="F26B43"/>
          </p15:clr>
        </p15:guide>
        <p15:guide id="2" pos="70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91BE410-3EB9-D7B2-15BA-13FFB1FCF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5044" y="893999"/>
            <a:ext cx="6265335" cy="3586300"/>
          </a:xfrm>
        </p:spPr>
        <p:txBody>
          <a:bodyPr/>
          <a:lstStyle/>
          <a:p>
            <a:pPr algn="r"/>
            <a:r>
              <a:rPr lang="hr-HR" dirty="0"/>
              <a:t>Projektni razvoj aplikacija</a:t>
            </a:r>
            <a:br>
              <a:rPr lang="hr-HR" dirty="0"/>
            </a:br>
            <a:br>
              <a:rPr lang="hr-HR" dirty="0"/>
            </a:br>
            <a:br>
              <a:rPr lang="hr-HR" dirty="0"/>
            </a:br>
            <a:r>
              <a:rPr lang="hr-HR" sz="4400" b="0" dirty="0">
                <a:solidFill>
                  <a:srgbClr val="C30E60"/>
                </a:solidFill>
              </a:rPr>
              <a:t>Vježbe 7</a:t>
            </a:r>
            <a:br>
              <a:rPr lang="hr-HR" sz="4400" b="0" dirty="0">
                <a:solidFill>
                  <a:srgbClr val="C30E60"/>
                </a:solidFill>
              </a:rPr>
            </a:br>
            <a:r>
              <a:rPr lang="hr-HR" sz="4400" b="0" dirty="0">
                <a:solidFill>
                  <a:srgbClr val="C30E60"/>
                </a:solidFill>
              </a:rPr>
              <a:t>Dokumentacija i Retrospektiva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039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hr-HR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Koristiti jednostavan jezik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Potrebno je saznati tko je krajnji korisnik – ne tehničke osobe, programeri, …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Korisničke upute su namijenjene prosječnom korisniku, pa jezik mora biti jednostavan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Ne pretpostavljati da krajnji korisnik poznaje tehničke termine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Ne pretpostavljati da je proizvod koji smo napravili intuitivno jasan krajnjem korisniku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Kako to postići?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7506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hr-HR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Jasna struktura dokumenta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Sam sadržaj mora biti strukturiran, logično razdijeljen po cjelinama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Na početku dokumenta mora postojati kazalo koje jasno pokazuje strukturu i vodi prema dijelovima dokumenta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Kako to postići?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3311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hr-HR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Izgled dokumenta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Minimum: korištenje stilova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hr-HR" sz="24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Naslovi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hr-HR" sz="24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Font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hr-HR" sz="24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Veličina slika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Poželjno: dokument mora biti privlačnog izgleda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hr-HR" sz="24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Grafički elementi (logo, boje) koje povezuju dokument s aplikacijom koju opisuju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hr-HR" sz="24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Dokument mora biti čitljiv, ne pretrpan tekstom ili slikama</a:t>
            </a: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Kako to postići?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5876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hr-HR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Popis dodatnih informacija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U dokumentu s korisničkim uputama nije moguće opisati sve probleme na koje korisnici mogu naići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Potrebno priložiti linkove na dodatan sadržaj: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Video upute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Kome se korisnici mogu obratiti u slučaju da imaju dodatnih pitanja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Kako to postići?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3141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hr-HR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Popis dodatnih informacija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U dokumentu s korisničkim uputama nije moguće opisati sve probleme na koje korisnici mogu naići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Potrebno priložiti linkove na dodatan sadržaj: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Video upute</a:t>
            </a:r>
          </a:p>
          <a:p>
            <a:pPr marL="914400" lvl="1" indent="-457200"/>
            <a:r>
              <a:rPr lang="hr-HR" sz="28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Kome se korisnici mogu obratiti u slučaju da imaju dodatnih pitanja</a:t>
            </a:r>
          </a:p>
          <a:p>
            <a:pPr marL="1143000" lvl="2" indent="-228600">
              <a:buFont typeface="Wingdings" panose="05000000000000000000" pitchFamily="2" charset="2"/>
              <a:buChar char=""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Kako to postići?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6482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Retrospektiva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6942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Nije bitna samo tehnologija, već i vođenje projekata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Izazovi: u roku, u budžetu i sva predviđena funkcionalnost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Popis naučenih lekcija</a:t>
            </a:r>
          </a:p>
          <a:p>
            <a:pPr lvl="1"/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Sprečavanje ponavljanja istih grešaka u sljedećim projektima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Pružanje najkvalitetnije i najpovoljnije usluge korisnicima</a:t>
            </a:r>
          </a:p>
          <a:p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Zašto?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1964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 lnSpcReduction="10000"/>
          </a:bodyPr>
          <a:lstStyle/>
          <a:p>
            <a:r>
              <a:rPr lang="hr-HR" sz="2800" dirty="0">
                <a:latin typeface="Segoe UI" panose="020B0502040204020203" pitchFamily="34" charset="0"/>
                <a:cs typeface="Segoe UI" panose="020B0502040204020203" pitchFamily="34" charset="0"/>
              </a:rPr>
              <a:t>Pregled povijesti projekta</a:t>
            </a:r>
          </a:p>
          <a:p>
            <a:r>
              <a:rPr lang="hr-HR" sz="2800" dirty="0">
                <a:latin typeface="Segoe UI" panose="020B0502040204020203" pitchFamily="34" charset="0"/>
                <a:cs typeface="Segoe UI" panose="020B0502040204020203" pitchFamily="34" charset="0"/>
              </a:rPr>
              <a:t>Analiza pozitivnih i negativnih događaja u projektu</a:t>
            </a:r>
          </a:p>
          <a:p>
            <a:r>
              <a:rPr lang="hr-HR" sz="2800" dirty="0">
                <a:latin typeface="Segoe UI" panose="020B0502040204020203" pitchFamily="34" charset="0"/>
                <a:cs typeface="Segoe UI" panose="020B0502040204020203" pitchFamily="34" charset="0"/>
              </a:rPr>
              <a:t>Problem ili kriza u projektu</a:t>
            </a:r>
          </a:p>
          <a:p>
            <a:pPr lvl="1"/>
            <a:r>
              <a:rPr lang="hr-HR" sz="2800" dirty="0">
                <a:latin typeface="Segoe UI" panose="020B0502040204020203" pitchFamily="34" charset="0"/>
                <a:cs typeface="Segoe UI" panose="020B0502040204020203" pitchFamily="34" charset="0"/>
              </a:rPr>
              <a:t>Primjer: Tim sa strane korisnika nije aktivno uključen: ne osiguravaju tražen uvjete, spor odziv, … </a:t>
            </a:r>
          </a:p>
          <a:p>
            <a:pPr lvl="1"/>
            <a:r>
              <a:rPr lang="hr-HR" sz="2800" dirty="0">
                <a:latin typeface="Segoe UI" panose="020B0502040204020203" pitchFamily="34" charset="0"/>
                <a:cs typeface="Segoe UI" panose="020B0502040204020203" pitchFamily="34" charset="0"/>
              </a:rPr>
              <a:t>Reakcija (ili ne-reakcija)</a:t>
            </a:r>
          </a:p>
          <a:p>
            <a:pPr lvl="2"/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Pozitivan ishod – uspjeh – ponavljati</a:t>
            </a:r>
          </a:p>
          <a:p>
            <a:pPr lvl="2"/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Negativan – neuspjeh izbjegavati</a:t>
            </a:r>
          </a:p>
          <a:p>
            <a:r>
              <a:rPr lang="hr-HR" sz="2800" dirty="0">
                <a:latin typeface="Segoe UI" panose="020B0502040204020203" pitchFamily="34" charset="0"/>
                <a:cs typeface="Segoe UI" panose="020B0502040204020203" pitchFamily="34" charset="0"/>
              </a:rPr>
              <a:t>Vjerojatnost ponavljanja sličnih situacija – velika</a:t>
            </a:r>
          </a:p>
          <a:p>
            <a:r>
              <a:rPr lang="hr-HR" sz="2800" dirty="0">
                <a:latin typeface="Segoe UI" panose="020B0502040204020203" pitchFamily="34" charset="0"/>
                <a:cs typeface="Segoe UI" panose="020B0502040204020203" pitchFamily="34" charset="0"/>
              </a:rPr>
              <a:t>Kada? - Tjedan do dva nakon završetka projekta</a:t>
            </a:r>
          </a:p>
          <a:p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Uvod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577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pPr lvl="0"/>
            <a:r>
              <a:rPr lang="hr-HR" b="0" i="0" dirty="0">
                <a:latin typeface="Segoe UI" panose="020B0502040204020203" pitchFamily="34" charset="0"/>
                <a:cs typeface="Segoe UI" panose="020B0502040204020203" pitchFamily="34" charset="0"/>
              </a:rPr>
              <a:t>Popis ključnih događaja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r>
              <a:rPr lang="hr-HR" b="0" i="0" dirty="0">
                <a:latin typeface="Segoe UI" panose="020B0502040204020203" pitchFamily="34" charset="0"/>
                <a:cs typeface="Segoe UI" panose="020B0502040204020203" pitchFamily="34" charset="0"/>
              </a:rPr>
              <a:t>Analiza zašto se pojedini događaj dogodio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r>
              <a:rPr lang="hr-HR" b="0" i="0" dirty="0">
                <a:latin typeface="Segoe UI" panose="020B0502040204020203" pitchFamily="34" charset="0"/>
                <a:cs typeface="Segoe UI" panose="020B0502040204020203" pitchFamily="34" charset="0"/>
              </a:rPr>
              <a:t>Određivanje strategija budućih reakcija na događaj ili prevencija događaja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Ciljevi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6825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pPr lvl="0"/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Atmosfera iskrene i otvorene komunikacije</a:t>
            </a:r>
          </a:p>
          <a:p>
            <a:pPr lvl="1"/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Ne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2"/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„Zločin i kazna”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2"/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Predrasude, intuicija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Da: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2"/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Pronalaženje konstruktivnih rješenja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2"/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Objektivne činjenice, konkretna iskustva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Pohrana prikupljenih informacija – baza znanja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Prenošenje stečenog znanja novim generacijama (podsjetnik starim)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Svi djelatnici trebaju imati pristup informacijama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2"/>
            <a:endParaRPr lang="hr-HR" dirty="0"/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Preduvjeti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2792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Predaja projekta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Dokumentacija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Retrospektiva</a:t>
            </a: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Agenda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23489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Kreativna rasprava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Izrada izvještaja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Prezentacija izvještaja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Ocjenjivanje tima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Ažuriranje baze znanja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2"/>
            <a:endParaRPr lang="hr-HR" dirty="0"/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Opis procesa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627760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 fontScale="92500" lnSpcReduction="10000"/>
          </a:bodyPr>
          <a:lstStyle/>
          <a:p>
            <a:r>
              <a:rPr lang="hr-HR" sz="2200" dirty="0">
                <a:latin typeface="Segoe UI" panose="020B0502040204020203" pitchFamily="34" charset="0"/>
                <a:cs typeface="Segoe UI" panose="020B0502040204020203" pitchFamily="34" charset="0"/>
              </a:rPr>
              <a:t>Opće informacije</a:t>
            </a:r>
          </a:p>
          <a:p>
            <a:pPr lvl="1"/>
            <a:r>
              <a:rPr lang="hr-HR" sz="1900" dirty="0">
                <a:latin typeface="Segoe UI" panose="020B0502040204020203" pitchFamily="34" charset="0"/>
                <a:cs typeface="Segoe UI" panose="020B0502040204020203" pitchFamily="34" charset="0"/>
              </a:rPr>
              <a:t>Ciljevi, rezultati, rokovi, članovi tima</a:t>
            </a:r>
          </a:p>
          <a:p>
            <a:r>
              <a:rPr lang="hr-HR" sz="2200" dirty="0">
                <a:latin typeface="Segoe UI" panose="020B0502040204020203" pitchFamily="34" charset="0"/>
                <a:cs typeface="Segoe UI" panose="020B0502040204020203" pitchFamily="34" charset="0"/>
              </a:rPr>
              <a:t>Statistika</a:t>
            </a:r>
          </a:p>
          <a:p>
            <a:pPr lvl="1"/>
            <a:r>
              <a:rPr lang="hr-HR" sz="1900" dirty="0">
                <a:latin typeface="Segoe UI" panose="020B0502040204020203" pitchFamily="34" charset="0"/>
                <a:cs typeface="Segoe UI" panose="020B0502040204020203" pitchFamily="34" charset="0"/>
              </a:rPr>
              <a:t>Planirano / realizirano</a:t>
            </a:r>
          </a:p>
          <a:p>
            <a:pPr lvl="1"/>
            <a:r>
              <a:rPr lang="hr-HR" sz="1900" dirty="0">
                <a:latin typeface="Segoe UI" panose="020B0502040204020203" pitchFamily="34" charset="0"/>
                <a:cs typeface="Segoe UI" panose="020B0502040204020203" pitchFamily="34" charset="0"/>
              </a:rPr>
              <a:t>Sati, datumi, sredstva</a:t>
            </a:r>
          </a:p>
          <a:p>
            <a:r>
              <a:rPr lang="hr-HR" sz="2200" dirty="0">
                <a:latin typeface="Segoe UI" panose="020B0502040204020203" pitchFamily="34" charset="0"/>
                <a:cs typeface="Segoe UI" panose="020B0502040204020203" pitchFamily="34" charset="0"/>
              </a:rPr>
              <a:t>Tijek projekta</a:t>
            </a:r>
          </a:p>
          <a:p>
            <a:pPr lvl="1"/>
            <a:r>
              <a:rPr lang="hr-HR" sz="1900" dirty="0">
                <a:latin typeface="Segoe UI" panose="020B0502040204020203" pitchFamily="34" charset="0"/>
                <a:cs typeface="Segoe UI" panose="020B0502040204020203" pitchFamily="34" charset="0"/>
              </a:rPr>
              <a:t>Planirani razvoj projekta po fazama</a:t>
            </a:r>
          </a:p>
          <a:p>
            <a:pPr lvl="1"/>
            <a:r>
              <a:rPr lang="hr-HR" sz="1900" dirty="0">
                <a:latin typeface="Segoe UI" panose="020B0502040204020203" pitchFamily="34" charset="0"/>
                <a:cs typeface="Segoe UI" panose="020B0502040204020203" pitchFamily="34" charset="0"/>
              </a:rPr>
              <a:t>Eventualna odstupanja</a:t>
            </a:r>
          </a:p>
          <a:p>
            <a:r>
              <a:rPr lang="hr-HR" sz="2200" dirty="0">
                <a:latin typeface="Segoe UI" panose="020B0502040204020203" pitchFamily="34" charset="0"/>
                <a:cs typeface="Segoe UI" panose="020B0502040204020203" pitchFamily="34" charset="0"/>
              </a:rPr>
              <a:t>Dobre i loše stvari</a:t>
            </a:r>
          </a:p>
          <a:p>
            <a:pPr lvl="1"/>
            <a:r>
              <a:rPr lang="hr-HR" sz="1900" dirty="0">
                <a:latin typeface="Segoe UI" panose="020B0502040204020203" pitchFamily="34" charset="0"/>
                <a:cs typeface="Segoe UI" panose="020B0502040204020203" pitchFamily="34" charset="0"/>
              </a:rPr>
              <a:t>Zaključci sa sastanka</a:t>
            </a:r>
          </a:p>
          <a:p>
            <a:r>
              <a:rPr lang="hr-HR" sz="2200" dirty="0">
                <a:latin typeface="Segoe UI" panose="020B0502040204020203" pitchFamily="34" charset="0"/>
                <a:cs typeface="Segoe UI" panose="020B0502040204020203" pitchFamily="34" charset="0"/>
              </a:rPr>
              <a:t>Dobra praksa za buduće projekte</a:t>
            </a:r>
          </a:p>
          <a:p>
            <a:pPr lvl="1"/>
            <a:r>
              <a:rPr lang="hr-HR" sz="1900" dirty="0">
                <a:latin typeface="Segoe UI" panose="020B0502040204020203" pitchFamily="34" charset="0"/>
                <a:cs typeface="Segoe UI" panose="020B0502040204020203" pitchFamily="34" charset="0"/>
              </a:rPr>
              <a:t>Redoviti sastanci</a:t>
            </a:r>
          </a:p>
          <a:p>
            <a:pPr lvl="1"/>
            <a:r>
              <a:rPr lang="hr-HR" sz="1900" dirty="0">
                <a:latin typeface="Segoe UI" panose="020B0502040204020203" pitchFamily="34" charset="0"/>
                <a:cs typeface="Segoe UI" panose="020B0502040204020203" pitchFamily="34" charset="0"/>
              </a:rPr>
              <a:t>Plan rizika</a:t>
            </a:r>
          </a:p>
          <a:p>
            <a:pPr lvl="1"/>
            <a:r>
              <a:rPr lang="hr-HR" sz="1900" dirty="0">
                <a:latin typeface="Segoe UI" panose="020B0502040204020203" pitchFamily="34" charset="0"/>
                <a:cs typeface="Segoe UI" panose="020B0502040204020203" pitchFamily="34" charset="0"/>
              </a:rPr>
              <a:t>Upoznati sve s dinamikom ostvarivanja aktivnosti</a:t>
            </a:r>
          </a:p>
          <a:p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Kreativna rasprava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4498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sz="3200" dirty="0">
                <a:latin typeface="Segoe UI" panose="020B0502040204020203" pitchFamily="34" charset="0"/>
                <a:cs typeface="Segoe UI" panose="020B0502040204020203" pitchFamily="34" charset="0"/>
              </a:rPr>
              <a:t>Jeste li zadovoljni rezultatom? Ocjena?</a:t>
            </a:r>
          </a:p>
          <a:p>
            <a:r>
              <a:rPr lang="hr-HR" sz="3200" dirty="0">
                <a:latin typeface="Segoe UI" panose="020B0502040204020203" pitchFamily="34" charset="0"/>
                <a:cs typeface="Segoe UI" panose="020B0502040204020203" pitchFamily="34" charset="0"/>
              </a:rPr>
              <a:t>Je li korisnik zadovoljan? Ocjena?</a:t>
            </a:r>
          </a:p>
          <a:p>
            <a:r>
              <a:rPr lang="hr-HR" sz="3200" dirty="0">
                <a:latin typeface="Segoe UI" panose="020B0502040204020203" pitchFamily="34" charset="0"/>
                <a:cs typeface="Segoe UI" panose="020B0502040204020203" pitchFamily="34" charset="0"/>
              </a:rPr>
              <a:t>Što vam je bilo dobro (osobno / profesionalno)?</a:t>
            </a:r>
          </a:p>
          <a:p>
            <a:r>
              <a:rPr lang="hr-HR" sz="3200" dirty="0">
                <a:latin typeface="Segoe UI" panose="020B0502040204020203" pitchFamily="34" charset="0"/>
                <a:cs typeface="Segoe UI" panose="020B0502040204020203" pitchFamily="34" charset="0"/>
              </a:rPr>
              <a:t>Što vas je smetalo? Kako to možemo izbjeći?</a:t>
            </a:r>
          </a:p>
          <a:p>
            <a:r>
              <a:rPr lang="hr-HR" sz="3200" dirty="0">
                <a:latin typeface="Segoe UI" panose="020B0502040204020203" pitchFamily="34" charset="0"/>
                <a:cs typeface="Segoe UI" panose="020B0502040204020203" pitchFamily="34" charset="0"/>
              </a:rPr>
              <a:t>Jesu li sponzori projekta sudjelovali učinkovito?</a:t>
            </a:r>
          </a:p>
          <a:p>
            <a:r>
              <a:rPr lang="hr-HR" sz="3200" dirty="0">
                <a:latin typeface="Segoe UI" panose="020B0502040204020203" pitchFamily="34" charset="0"/>
                <a:cs typeface="Segoe UI" panose="020B0502040204020203" pitchFamily="34" charset="0"/>
              </a:rPr>
              <a:t>Kad bi dobili priliku promijeniti jednu stvar u projektu, koja bi to bila?</a:t>
            </a: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Izvještaj o projektu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1152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pPr lvl="0"/>
            <a:r>
              <a:rPr lang="hr-HR" b="0" i="0" dirty="0">
                <a:latin typeface="Segoe UI" panose="020B0502040204020203" pitchFamily="34" charset="0"/>
                <a:cs typeface="Segoe UI" panose="020B0502040204020203" pitchFamily="34" charset="0"/>
              </a:rPr>
              <a:t>Pozvani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b="0" i="0" dirty="0">
                <a:latin typeface="Segoe UI" panose="020B0502040204020203" pitchFamily="34" charset="0"/>
                <a:cs typeface="Segoe UI" panose="020B0502040204020203" pitchFamily="34" charset="0"/>
              </a:rPr>
              <a:t>Članovi projektnog tima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b="0" i="0" dirty="0">
                <a:latin typeface="Segoe UI" panose="020B0502040204020203" pitchFamily="34" charset="0"/>
                <a:cs typeface="Segoe UI" panose="020B0502040204020203" pitchFamily="34" charset="0"/>
              </a:rPr>
              <a:t>Projektni sponzori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b="0" i="0" dirty="0">
                <a:latin typeface="Segoe UI" panose="020B0502040204020203" pitchFamily="34" charset="0"/>
                <a:cs typeface="Segoe UI" panose="020B0502040204020203" pitchFamily="34" charset="0"/>
              </a:rPr>
              <a:t>Članovi uprave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b="0" i="0" dirty="0">
                <a:latin typeface="Segoe UI" panose="020B0502040204020203" pitchFamily="34" charset="0"/>
                <a:cs typeface="Segoe UI" panose="020B0502040204020203" pitchFamily="34" charset="0"/>
              </a:rPr>
              <a:t>Sponzor sa strane korisnika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b="0" i="0" dirty="0">
                <a:latin typeface="Segoe UI" panose="020B0502040204020203" pitchFamily="34" charset="0"/>
                <a:cs typeface="Segoe UI" panose="020B0502040204020203" pitchFamily="34" charset="0"/>
              </a:rPr>
              <a:t>Voditelj projekta i ključni korisnici sa strane korisnika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b="0" i="0" dirty="0">
                <a:latin typeface="Segoe UI" panose="020B0502040204020203" pitchFamily="34" charset="0"/>
                <a:cs typeface="Segoe UI" panose="020B0502040204020203" pitchFamily="34" charset="0"/>
              </a:rPr>
              <a:t>…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b="0" i="0" dirty="0">
                <a:latin typeface="Segoe UI" panose="020B0502040204020203" pitchFamily="34" charset="0"/>
                <a:cs typeface="Segoe UI" panose="020B0502040204020203" pitchFamily="34" charset="0"/>
              </a:rPr>
              <a:t>Ostali djelatnici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r-HR" b="0" i="0" dirty="0">
                <a:latin typeface="Segoe UI" panose="020B0502040204020203" pitchFamily="34" charset="0"/>
                <a:cs typeface="Segoe UI" panose="020B0502040204020203" pitchFamily="34" charset="0"/>
              </a:rPr>
              <a:t>Rasprava</a:t>
            </a:r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b="0" i="0" dirty="0">
                <a:latin typeface="Segoe UI" panose="020B0502040204020203" pitchFamily="34" charset="0"/>
                <a:cs typeface="Segoe UI" panose="020B0502040204020203" pitchFamily="34" charset="0"/>
              </a:rPr>
              <a:t>Dodatne informacije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sz="4400" dirty="0"/>
              <a:t>Prezentacija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5269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Kompetencije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Timski rad – povjerenje, odgovornost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Prezentacijske sposobnosti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Komunikacijske sposobnosti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Edukacijske sposobnosti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Tehničke kompetencije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Usmjeravanje razvoja karijera</a:t>
            </a:r>
            <a:endParaRPr lang="de-DE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Edukacije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Ciljevi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sz="4400" dirty="0"/>
              <a:t>Ocjenjivanje članova tima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85459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Ideja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hr-HR" sz="2000" dirty="0">
                <a:latin typeface="Segoe UI" panose="020B0502040204020203" pitchFamily="34" charset="0"/>
                <a:cs typeface="Segoe UI" panose="020B0502040204020203" pitchFamily="34" charset="0"/>
              </a:rPr>
              <a:t>Razviti smjernice vođenja sljedećih projekata</a:t>
            </a:r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/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Nije uvijek nužna primjena svega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Ažuriranje baze znanja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42060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/>
              <a:t>Na obrani projekta je potrebno napraviti i prezentaciju vašeg osvrta na projekt</a:t>
            </a:r>
          </a:p>
          <a:p>
            <a:r>
              <a:rPr lang="hr-HR" dirty="0"/>
              <a:t>Poslužite se sadržajem dokumenta: AVU-PRA-AnalizaZavrsenogProjekta-Predlozak.docx</a:t>
            </a: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Na obrani projekta 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44448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657C02A-B712-C876-602A-8F11506B6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8772" y="936202"/>
            <a:ext cx="6265335" cy="3586300"/>
          </a:xfrm>
        </p:spPr>
        <p:txBody>
          <a:bodyPr/>
          <a:lstStyle/>
          <a:p>
            <a:pPr algn="r"/>
            <a:r>
              <a:rPr lang="hr-HR" dirty="0"/>
              <a:t>Hvala na pažnji!</a:t>
            </a:r>
            <a:br>
              <a:rPr lang="hr-HR" dirty="0"/>
            </a:br>
            <a:br>
              <a:rPr lang="hr-HR" dirty="0"/>
            </a:br>
            <a:r>
              <a:rPr lang="hr-HR" dirty="0"/>
              <a:t>Pitanja!?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7468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Predaja projekta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2133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Format predaje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0308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>
                <a:latin typeface="Arial"/>
                <a:cs typeface="Arial"/>
              </a:rPr>
              <a:t>Način predaje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4387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Tijek obrane projekta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749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Korisničke upute - Dokumentacija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4183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Izraditi </a:t>
            </a:r>
            <a:r>
              <a:rPr lang="hr-HR" b="1" dirty="0">
                <a:latin typeface="Segoe UI" panose="020B0502040204020203" pitchFamily="34" charset="0"/>
                <a:cs typeface="Segoe UI" panose="020B0502040204020203" pitchFamily="34" charset="0"/>
              </a:rPr>
              <a:t>PDF 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dokument s korisničkim uputama u kojem ćete objasniti kako koristiti sve funkcionalnosti </a:t>
            </a:r>
            <a:r>
              <a:rPr lang="hr-HR">
                <a:latin typeface="Segoe UI" panose="020B0502040204020203" pitchFamily="34" charset="0"/>
                <a:cs typeface="Segoe UI" panose="020B0502040204020203" pitchFamily="34" charset="0"/>
              </a:rPr>
              <a:t>vaše aplikacije</a:t>
            </a: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pl-PL" dirty="0"/>
              <a:t>Što je točno potrebno napraviti?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8264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Kreirati dokument kojeg je </a:t>
            </a:r>
            <a:r>
              <a:rPr lang="hr-HR" b="1" dirty="0">
                <a:latin typeface="Segoe UI" panose="020B0502040204020203" pitchFamily="34" charset="0"/>
                <a:cs typeface="Segoe UI" panose="020B0502040204020203" pitchFamily="34" charset="0"/>
              </a:rPr>
              <a:t>jednostavno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 čitati kako bi korisnici razumjeli i </a:t>
            </a:r>
            <a:r>
              <a:rPr lang="hr-HR" b="1" dirty="0">
                <a:latin typeface="Segoe UI" panose="020B0502040204020203" pitchFamily="34" charset="0"/>
                <a:cs typeface="Segoe UI" panose="020B0502040204020203" pitchFamily="34" charset="0"/>
              </a:rPr>
              <a:t>zapamtili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 informacije iz tog dokumenta</a:t>
            </a:r>
          </a:p>
          <a:p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/>
          <a:lstStyle/>
          <a:p>
            <a:r>
              <a:rPr lang="hr-HR" dirty="0"/>
              <a:t>Što želimo postići?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85837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Sivi tonovi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sustava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bra-PPT-2017-4-3.potx" id="{110288B2-70BB-46E5-B42B-7DD0930236D1}" vid="{BB04D3FF-A514-41C4-B8C6-C2855337F38D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Template_za_izradu_PowerPoint_prezentacije</Template>
  <TotalTime>60</TotalTime>
  <Words>676</Words>
  <Application>Microsoft Office PowerPoint</Application>
  <PresentationFormat>Widescreen</PresentationFormat>
  <Paragraphs>134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Tema sustava Office</vt:lpstr>
      <vt:lpstr>Projektni razvoj aplikacija   Vježbe 7 Dokumentacija i Retrospektiva</vt:lpstr>
      <vt:lpstr>Agenda</vt:lpstr>
      <vt:lpstr>Predaja projekta</vt:lpstr>
      <vt:lpstr>Format predaje</vt:lpstr>
      <vt:lpstr>Način predaje</vt:lpstr>
      <vt:lpstr>Tijek obrane projekta</vt:lpstr>
      <vt:lpstr>Korisničke upute - Dokumentacija</vt:lpstr>
      <vt:lpstr>Što je točno potrebno napraviti?</vt:lpstr>
      <vt:lpstr>Što želimo postići?</vt:lpstr>
      <vt:lpstr>Kako to postići?</vt:lpstr>
      <vt:lpstr>Kako to postići?</vt:lpstr>
      <vt:lpstr>Kako to postići?</vt:lpstr>
      <vt:lpstr>Kako to postići?</vt:lpstr>
      <vt:lpstr>Kako to postići?</vt:lpstr>
      <vt:lpstr>Retrospektiva</vt:lpstr>
      <vt:lpstr>Zašto?</vt:lpstr>
      <vt:lpstr>Uvod</vt:lpstr>
      <vt:lpstr>Ciljevi</vt:lpstr>
      <vt:lpstr>Preduvjeti</vt:lpstr>
      <vt:lpstr>Opis procesa</vt:lpstr>
      <vt:lpstr>Kreativna rasprava</vt:lpstr>
      <vt:lpstr>Izvještaj o projektu</vt:lpstr>
      <vt:lpstr>Prezentacija</vt:lpstr>
      <vt:lpstr>Ocjenjivanje članova tima</vt:lpstr>
      <vt:lpstr>Ažuriranje baze znanja</vt:lpstr>
      <vt:lpstr>Na obrani projekta …</vt:lpstr>
      <vt:lpstr>Hvala na pažnji!  Pitanja!?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Projektni razvoj aplikacija    Vježbe 1</dc:title>
  <dc:creator>Srećko Bartolić</dc:creator>
  <cp:lastModifiedBy>Srećko Bartolić</cp:lastModifiedBy>
  <cp:revision>28</cp:revision>
  <dcterms:created xsi:type="dcterms:W3CDTF">2023-01-23T16:21:56Z</dcterms:created>
  <dcterms:modified xsi:type="dcterms:W3CDTF">2025-05-28T14:49:34Z</dcterms:modified>
</cp:coreProperties>
</file>