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notesMasterIdLst>
    <p:notesMasterId r:id="rId37"/>
  </p:notesMasterIdLst>
  <p:sldIdLst>
    <p:sldId id="257" r:id="rId2"/>
    <p:sldId id="262" r:id="rId3"/>
    <p:sldId id="295" r:id="rId4"/>
    <p:sldId id="331" r:id="rId5"/>
    <p:sldId id="337" r:id="rId6"/>
    <p:sldId id="339" r:id="rId7"/>
    <p:sldId id="340" r:id="rId8"/>
    <p:sldId id="341" r:id="rId9"/>
    <p:sldId id="344" r:id="rId10"/>
    <p:sldId id="336" r:id="rId11"/>
    <p:sldId id="329" r:id="rId12"/>
    <p:sldId id="350" r:id="rId13"/>
    <p:sldId id="352" r:id="rId14"/>
    <p:sldId id="342" r:id="rId15"/>
    <p:sldId id="349" r:id="rId16"/>
    <p:sldId id="343" r:id="rId17"/>
    <p:sldId id="338" r:id="rId18"/>
    <p:sldId id="333" r:id="rId19"/>
    <p:sldId id="335" r:id="rId20"/>
    <p:sldId id="346" r:id="rId21"/>
    <p:sldId id="347" r:id="rId22"/>
    <p:sldId id="345" r:id="rId23"/>
    <p:sldId id="334" r:id="rId24"/>
    <p:sldId id="277" r:id="rId25"/>
    <p:sldId id="351" r:id="rId26"/>
    <p:sldId id="356" r:id="rId27"/>
    <p:sldId id="354" r:id="rId28"/>
    <p:sldId id="332" r:id="rId29"/>
    <p:sldId id="321" r:id="rId30"/>
    <p:sldId id="325" r:id="rId31"/>
    <p:sldId id="353" r:id="rId32"/>
    <p:sldId id="328" r:id="rId33"/>
    <p:sldId id="327" r:id="rId34"/>
    <p:sldId id="326" r:id="rId35"/>
    <p:sldId id="263" r:id="rId36"/>
  </p:sldIdLst>
  <p:sldSz cx="12192000" cy="6858000"/>
  <p:notesSz cx="6858000" cy="9144000"/>
  <p:embeddedFontLst>
    <p:embeddedFont>
      <p:font typeface="Stolzl" panose="020B0604020202020204" charset="0"/>
      <p:regular r:id="rId38"/>
    </p:embeddedFont>
    <p:embeddedFont>
      <p:font typeface="Stolzl Bold" panose="00000800000000000000" charset="0"/>
      <p:bold r:id="rId39"/>
    </p:embeddedFont>
    <p:embeddedFont>
      <p:font typeface="Stolzl Book" panose="00000500000000000000" charset="0"/>
      <p:regular r:id="rId4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CAFD193-0BFE-431A-894A-6E4BFCB1D2FE}" v="1" dt="2024-12-10T14:01:25.83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405" autoAdjust="0"/>
    <p:restoredTop sz="90486" autoAdjust="0"/>
  </p:normalViewPr>
  <p:slideViewPr>
    <p:cSldViewPr snapToGrid="0" snapToObjects="1">
      <p:cViewPr varScale="1">
        <p:scale>
          <a:sx n="115" d="100"/>
          <a:sy n="115" d="100"/>
        </p:scale>
        <p:origin x="348"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2.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font" Target="fonts/font3.fntdata"/><Relationship Id="rId45"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1.fntdata"/><Relationship Id="rId46" Type="http://schemas.microsoft.com/office/2015/10/relationships/revisionInfo" Target="revisionInfo.xml"/><Relationship Id="rId20" Type="http://schemas.openxmlformats.org/officeDocument/2006/relationships/slide" Target="slides/slide19.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van Zupan" userId="4c2f33a3-d7b6-431b-b624-caa815c3fedd" providerId="ADAL" clId="{E4D6BA8D-8BBF-4F18-AFAF-1A2F2AEB9C7F}"/>
    <pc:docChg chg="modSld">
      <pc:chgData name="Ivan Zupan" userId="4c2f33a3-d7b6-431b-b624-caa815c3fedd" providerId="ADAL" clId="{E4D6BA8D-8BBF-4F18-AFAF-1A2F2AEB9C7F}" dt="2024-11-19T10:58:29.334" v="5" actId="1076"/>
      <pc:docMkLst>
        <pc:docMk/>
      </pc:docMkLst>
      <pc:sldChg chg="modSp">
        <pc:chgData name="Ivan Zupan" userId="4c2f33a3-d7b6-431b-b624-caa815c3fedd" providerId="ADAL" clId="{E4D6BA8D-8BBF-4F18-AFAF-1A2F2AEB9C7F}" dt="2024-11-19T10:58:29.334" v="5" actId="1076"/>
        <pc:sldMkLst>
          <pc:docMk/>
          <pc:sldMk cId="2944833122" sldId="343"/>
        </pc:sldMkLst>
        <pc:picChg chg="mod">
          <ac:chgData name="Ivan Zupan" userId="4c2f33a3-d7b6-431b-b624-caa815c3fedd" providerId="ADAL" clId="{E4D6BA8D-8BBF-4F18-AFAF-1A2F2AEB9C7F}" dt="2024-11-19T10:58:29.334" v="5" actId="1076"/>
          <ac:picMkLst>
            <pc:docMk/>
            <pc:sldMk cId="2944833122" sldId="343"/>
            <ac:picMk id="4098" creationId="{91C3D6F8-67A7-59E3-E9F5-D522A2E1492B}"/>
          </ac:picMkLst>
        </pc:picChg>
      </pc:sldChg>
    </pc:docChg>
  </pc:docChgLst>
  <pc:docChgLst>
    <pc:chgData name="Tvrtko Pavić" userId="dfe05dd5-6e87-4b66-a1d4-11ee1c79b9ad" providerId="ADAL" clId="{FCAFD193-0BFE-431A-894A-6E4BFCB1D2FE}"/>
    <pc:docChg chg="modSld">
      <pc:chgData name="Tvrtko Pavić" userId="dfe05dd5-6e87-4b66-a1d4-11ee1c79b9ad" providerId="ADAL" clId="{FCAFD193-0BFE-431A-894A-6E4BFCB1D2FE}" dt="2024-12-10T14:01:25.830" v="0" actId="20578"/>
      <pc:docMkLst>
        <pc:docMk/>
      </pc:docMkLst>
      <pc:sldChg chg="modSp">
        <pc:chgData name="Tvrtko Pavić" userId="dfe05dd5-6e87-4b66-a1d4-11ee1c79b9ad" providerId="ADAL" clId="{FCAFD193-0BFE-431A-894A-6E4BFCB1D2FE}" dt="2024-12-10T14:01:25.830" v="0" actId="20578"/>
        <pc:sldMkLst>
          <pc:docMk/>
          <pc:sldMk cId="1423447707" sldId="346"/>
        </pc:sldMkLst>
        <pc:spChg chg="mod">
          <ac:chgData name="Tvrtko Pavić" userId="dfe05dd5-6e87-4b66-a1d4-11ee1c79b9ad" providerId="ADAL" clId="{FCAFD193-0BFE-431A-894A-6E4BFCB1D2FE}" dt="2024-12-10T14:01:25.830" v="0" actId="20578"/>
          <ac:spMkLst>
            <pc:docMk/>
            <pc:sldMk cId="1423447707" sldId="346"/>
            <ac:spMk id="2" creationId="{3B86B10A-A678-DBB9-EC1E-2CBC4A45C8EC}"/>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281C21E-1610-F840-997A-88EB307E0A1C}" type="datetimeFigureOut">
              <a:rPr lang="en-US" smtClean="0"/>
              <a:t>12/10/2024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DC0C92-97E4-9540-AC90-F1BBF91896C7}" type="slidenum">
              <a:rPr lang="en-US" smtClean="0"/>
              <a:t>‹#›</a:t>
            </a:fld>
            <a:endParaRPr lang="en-US"/>
          </a:p>
        </p:txBody>
      </p:sp>
    </p:spTree>
    <p:extLst>
      <p:ext uri="{BB962C8B-B14F-4D97-AF65-F5344CB8AC3E}">
        <p14:creationId xmlns:p14="http://schemas.microsoft.com/office/powerpoint/2010/main" val="9843439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7129580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8607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2785718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2364169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081119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679553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196536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29200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319342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454221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rmAutofit/>
          </a:bodyPr>
          <a:lstStyle>
            <a:lvl1pPr>
              <a:defRPr sz="2800"/>
            </a:lvl1pPr>
          </a:lstStyle>
          <a:p>
            <a:r>
              <a:rPr lang="en-US"/>
              <a:t>Click to edit Master title style</a:t>
            </a:r>
          </a:p>
        </p:txBody>
      </p:sp>
    </p:spTree>
    <p:extLst>
      <p:ext uri="{BB962C8B-B14F-4D97-AF65-F5344CB8AC3E}">
        <p14:creationId xmlns:p14="http://schemas.microsoft.com/office/powerpoint/2010/main" val="12576782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838200" y="6356350"/>
            <a:ext cx="2743200" cy="365125"/>
          </a:xfrm>
          <a:prstGeom prst="rect">
            <a:avLst/>
          </a:prstGeom>
        </p:spPr>
        <p:txBody>
          <a:bodyPr/>
          <a:lstStyle/>
          <a:p>
            <a:fld id="{30912510-587E-0743-8BB6-FA03E27BCB0C}" type="datetimeFigureOut">
              <a:rPr lang="en-US" smtClean="0"/>
              <a:t>12/10/2024</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ED830844-789E-4246-80A3-6F7B92FC0B15}" type="slidenum">
              <a:rPr lang="en-US" smtClean="0"/>
              <a:t>‹#›</a:t>
            </a:fld>
            <a:endParaRPr lang="en-US"/>
          </a:p>
        </p:txBody>
      </p:sp>
      <p:sp>
        <p:nvSpPr>
          <p:cNvPr id="6" name="Rectangle 5"/>
          <p:cNvSpPr/>
          <p:nvPr userDrawn="1"/>
        </p:nvSpPr>
        <p:spPr>
          <a:xfrm>
            <a:off x="0" y="0"/>
            <a:ext cx="12192000"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6183086" y="728663"/>
            <a:ext cx="5170713" cy="1680429"/>
          </a:xfrm>
        </p:spPr>
        <p:txBody>
          <a:bodyPr>
            <a:normAutofit/>
          </a:bodyPr>
          <a:lstStyle>
            <a:lvl1pPr>
              <a:defRPr sz="5400">
                <a:solidFill>
                  <a:schemeClr val="bg1"/>
                </a:solidFill>
              </a:defRPr>
            </a:lvl1pPr>
          </a:lstStyle>
          <a:p>
            <a:r>
              <a:rPr lang="hr-HR" sz="4800" dirty="0">
                <a:solidFill>
                  <a:schemeClr val="bg1"/>
                </a:solidFill>
                <a:latin typeface="Stolzl Bold" panose="00000800000000000000" pitchFamily="50" charset="-18"/>
              </a:rPr>
              <a:t>Glavni naslov</a:t>
            </a:r>
            <a:br>
              <a:rPr lang="hr-HR" sz="4800" dirty="0">
                <a:solidFill>
                  <a:schemeClr val="bg1"/>
                </a:solidFill>
                <a:latin typeface="Stolzl Bold" panose="00000800000000000000" pitchFamily="50" charset="-18"/>
              </a:rPr>
            </a:br>
            <a:r>
              <a:rPr lang="hr-HR" sz="4800" dirty="0">
                <a:solidFill>
                  <a:schemeClr val="bg1"/>
                </a:solidFill>
                <a:latin typeface="Stolzl Book" panose="00000500000000000000" pitchFamily="50" charset="-18"/>
              </a:rPr>
              <a:t>Tekst</a:t>
            </a:r>
          </a:p>
        </p:txBody>
      </p:sp>
      <p:pic>
        <p:nvPicPr>
          <p:cNvPr id="8" name="Slika 7"/>
          <p:cNvPicPr>
            <a:picLocks noChangeAspect="1"/>
          </p:cNvPicPr>
          <p:nvPr userDrawn="1"/>
        </p:nvPicPr>
        <p:blipFill rotWithShape="1">
          <a:blip r:embed="rId2" cstate="print">
            <a:extLst>
              <a:ext uri="{28A0092B-C50C-407E-A947-70E740481C1C}">
                <a14:useLocalDpi xmlns:a14="http://schemas.microsoft.com/office/drawing/2010/main" val="0"/>
              </a:ext>
            </a:extLst>
          </a:blip>
          <a:srcRect l="6473" t="483" r="4344" b="5617"/>
          <a:stretch/>
        </p:blipFill>
        <p:spPr>
          <a:xfrm>
            <a:off x="0" y="874540"/>
            <a:ext cx="6183086" cy="5993188"/>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2_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838200" y="6356350"/>
            <a:ext cx="2743200" cy="365125"/>
          </a:xfrm>
          <a:prstGeom prst="rect">
            <a:avLst/>
          </a:prstGeom>
        </p:spPr>
        <p:txBody>
          <a:bodyPr/>
          <a:lstStyle/>
          <a:p>
            <a:fld id="{30912510-587E-0743-8BB6-FA03E27BCB0C}" type="datetimeFigureOut">
              <a:rPr lang="en-US" smtClean="0"/>
              <a:t>12/10/2024</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ED830844-789E-4246-80A3-6F7B92FC0B15}" type="slidenum">
              <a:rPr lang="en-US" smtClean="0"/>
              <a:t>‹#›</a:t>
            </a:fld>
            <a:endParaRPr lang="en-US"/>
          </a:p>
        </p:txBody>
      </p:sp>
      <p:sp>
        <p:nvSpPr>
          <p:cNvPr id="6" name="Rectangle 5"/>
          <p:cNvSpPr/>
          <p:nvPr userDrawn="1"/>
        </p:nvSpPr>
        <p:spPr>
          <a:xfrm>
            <a:off x="0" y="0"/>
            <a:ext cx="12192000"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178718" y="3904457"/>
            <a:ext cx="6022181" cy="2014537"/>
          </a:xfrm>
        </p:spPr>
        <p:txBody>
          <a:bodyPr>
            <a:normAutofit/>
          </a:bodyPr>
          <a:lstStyle>
            <a:lvl1pPr>
              <a:defRPr sz="5400">
                <a:solidFill>
                  <a:schemeClr val="bg1"/>
                </a:solidFill>
              </a:defRPr>
            </a:lvl1pPr>
          </a:lstStyle>
          <a:p>
            <a:r>
              <a:rPr lang="en-US" dirty="0"/>
              <a:t>Click to edit Master title style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838200" y="6356350"/>
            <a:ext cx="2743200" cy="365125"/>
          </a:xfrm>
          <a:prstGeom prst="rect">
            <a:avLst/>
          </a:prstGeom>
        </p:spPr>
        <p:txBody>
          <a:bodyPr/>
          <a:lstStyle/>
          <a:p>
            <a:fld id="{30912510-587E-0743-8BB6-FA03E27BCB0C}" type="datetimeFigureOut">
              <a:rPr lang="en-US" smtClean="0"/>
              <a:t>12/10/2024</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ED830844-789E-4246-80A3-6F7B92FC0B15}" type="slidenum">
              <a:rPr lang="en-US" smtClean="0"/>
              <a:t>‹#›</a:t>
            </a:fld>
            <a:endParaRPr lang="en-US"/>
          </a:p>
        </p:txBody>
      </p:sp>
      <p:sp>
        <p:nvSpPr>
          <p:cNvPr id="6" name="Rectangle 5"/>
          <p:cNvSpPr/>
          <p:nvPr userDrawn="1"/>
        </p:nvSpPr>
        <p:spPr>
          <a:xfrm>
            <a:off x="0" y="0"/>
            <a:ext cx="12192000"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632" y="6283318"/>
            <a:ext cx="1414604" cy="574682"/>
          </a:xfrm>
          <a:prstGeom prst="rect">
            <a:avLst/>
          </a:prstGeom>
        </p:spPr>
      </p:pic>
      <p:sp>
        <p:nvSpPr>
          <p:cNvPr id="9" name="Title 1"/>
          <p:cNvSpPr>
            <a:spLocks noGrp="1"/>
          </p:cNvSpPr>
          <p:nvPr>
            <p:ph type="title"/>
          </p:nvPr>
        </p:nvSpPr>
        <p:spPr>
          <a:xfrm>
            <a:off x="839788" y="457200"/>
            <a:ext cx="3932237" cy="1600200"/>
          </a:xfrm>
        </p:spPr>
        <p:txBody>
          <a:bodyPr anchor="b"/>
          <a:lstStyle>
            <a:lvl1pPr>
              <a:defRPr sz="3200">
                <a:solidFill>
                  <a:schemeClr val="bg1"/>
                </a:solidFill>
              </a:defRPr>
            </a:lvl1pPr>
          </a:lstStyle>
          <a:p>
            <a:r>
              <a:rPr lang="en-US" dirty="0"/>
              <a:t>Click to edit Master title style</a:t>
            </a:r>
          </a:p>
        </p:txBody>
      </p:sp>
      <p:sp>
        <p:nvSpPr>
          <p:cNvPr id="10" name="Content Placeholder 2"/>
          <p:cNvSpPr>
            <a:spLocks noGrp="1"/>
          </p:cNvSpPr>
          <p:nvPr>
            <p:ph idx="1"/>
          </p:nvPr>
        </p:nvSpPr>
        <p:spPr>
          <a:xfrm>
            <a:off x="5183188" y="987425"/>
            <a:ext cx="6172200" cy="4873625"/>
          </a:xfrm>
        </p:spPr>
        <p:txBody>
          <a:bodyPr/>
          <a:lstStyle>
            <a:lvl1pPr>
              <a:defRPr sz="3200">
                <a:solidFill>
                  <a:schemeClr val="bg1"/>
                </a:solidFill>
              </a:defRPr>
            </a:lvl1pPr>
            <a:lvl2pPr>
              <a:defRPr sz="2800">
                <a:solidFill>
                  <a:schemeClr val="bg1"/>
                </a:solidFill>
              </a:defRPr>
            </a:lvl2pPr>
            <a:lvl3pPr>
              <a:defRPr sz="2400">
                <a:solidFill>
                  <a:schemeClr val="bg1"/>
                </a:solidFill>
              </a:defRPr>
            </a:lvl3pPr>
            <a:lvl4pPr>
              <a:defRPr sz="2000">
                <a:solidFill>
                  <a:schemeClr val="bg1"/>
                </a:solidFill>
              </a:defRPr>
            </a:lvl4pPr>
            <a:lvl5pPr>
              <a:defRPr sz="2000">
                <a:solidFill>
                  <a:schemeClr val="bg1"/>
                </a:solidFill>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3"/>
          <p:cNvSpPr>
            <a:spLocks noGrp="1"/>
          </p:cNvSpPr>
          <p:nvPr>
            <p:ph type="body" sz="half" idx="2"/>
          </p:nvPr>
        </p:nvSpPr>
        <p:spPr>
          <a:xfrm>
            <a:off x="839788" y="2057400"/>
            <a:ext cx="3932237" cy="3811588"/>
          </a:xfrm>
        </p:spPr>
        <p:txBody>
          <a:bodyPr/>
          <a:lstStyle>
            <a:lvl1pPr marL="0" indent="0">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Tree>
    <p:extLst>
      <p:ext uri="{BB962C8B-B14F-4D97-AF65-F5344CB8AC3E}">
        <p14:creationId xmlns:p14="http://schemas.microsoft.com/office/powerpoint/2010/main" val="20941125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8" name="Slika 3"/>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0" y="6306640"/>
            <a:ext cx="10564238" cy="548088"/>
          </a:xfrm>
          <a:prstGeom prst="rect">
            <a:avLst/>
          </a:prstGeom>
        </p:spPr>
      </p:pic>
    </p:spTree>
    <p:extLst>
      <p:ext uri="{BB962C8B-B14F-4D97-AF65-F5344CB8AC3E}">
        <p14:creationId xmlns:p14="http://schemas.microsoft.com/office/powerpoint/2010/main" val="11311500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60" r:id="rId7"/>
    <p:sldLayoutId id="2147483661" r:id="rId8"/>
    <p:sldLayoutId id="2147483662" r:id="rId9"/>
    <p:sldLayoutId id="2147483655" r:id="rId10"/>
    <p:sldLayoutId id="2147483656" r:id="rId11"/>
    <p:sldLayoutId id="2147483657" r:id="rId12"/>
    <p:sldLayoutId id="2147483658" r:id="rId13"/>
    <p:sldLayoutId id="2147483659" r:id="rId14"/>
  </p:sldLayoutIdLst>
  <p:txStyles>
    <p:titleStyle>
      <a:lvl1pPr algn="l" defTabSz="914400" rtl="0" eaLnBrk="1" latinLnBrk="0" hangingPunct="1">
        <a:lnSpc>
          <a:spcPct val="90000"/>
        </a:lnSpc>
        <a:spcBef>
          <a:spcPct val="0"/>
        </a:spcBef>
        <a:buNone/>
        <a:defRPr sz="4400" b="1" i="0" kern="1200">
          <a:solidFill>
            <a:schemeClr val="tx1"/>
          </a:solidFill>
          <a:latin typeface="Arial" charset="0"/>
          <a:ea typeface="Arial" charset="0"/>
          <a:cs typeface="Arial" charset="0"/>
        </a:defRPr>
      </a:lvl1pPr>
    </p:titleStyle>
    <p:bodyStyle>
      <a:lvl1pPr marL="228600" indent="-228600" algn="l" defTabSz="914400" rtl="0" eaLnBrk="1" latinLnBrk="0" hangingPunct="1">
        <a:lnSpc>
          <a:spcPct val="90000"/>
        </a:lnSpc>
        <a:spcBef>
          <a:spcPts val="1000"/>
        </a:spcBef>
        <a:buFont typeface="Arial"/>
        <a:buChar char="•"/>
        <a:defRPr sz="2800" b="0" i="0" kern="1200">
          <a:solidFill>
            <a:schemeClr val="tx1"/>
          </a:solidFill>
          <a:latin typeface="Arial" charset="0"/>
          <a:ea typeface="Arial" charset="0"/>
          <a:cs typeface="Arial" charset="0"/>
        </a:defRPr>
      </a:lvl1pPr>
      <a:lvl2pPr marL="685800" indent="-228600" algn="l" defTabSz="914400" rtl="0" eaLnBrk="1" latinLnBrk="0" hangingPunct="1">
        <a:lnSpc>
          <a:spcPct val="90000"/>
        </a:lnSpc>
        <a:spcBef>
          <a:spcPts val="500"/>
        </a:spcBef>
        <a:buFont typeface="Arial"/>
        <a:buChar char="•"/>
        <a:defRPr sz="2400" b="0" i="0" kern="1200">
          <a:solidFill>
            <a:schemeClr val="tx1"/>
          </a:solidFill>
          <a:latin typeface="Arial" charset="0"/>
          <a:ea typeface="Arial" charset="0"/>
          <a:cs typeface="Arial" charset="0"/>
        </a:defRPr>
      </a:lvl2pPr>
      <a:lvl3pPr marL="1143000" indent="-228600" algn="l" defTabSz="914400" rtl="0" eaLnBrk="1" latinLnBrk="0" hangingPunct="1">
        <a:lnSpc>
          <a:spcPct val="90000"/>
        </a:lnSpc>
        <a:spcBef>
          <a:spcPts val="500"/>
        </a:spcBef>
        <a:buFont typeface="Arial"/>
        <a:buChar char="•"/>
        <a:defRPr sz="2000" b="0" i="0" kern="1200">
          <a:solidFill>
            <a:schemeClr val="tx1"/>
          </a:solidFill>
          <a:latin typeface="Arial" charset="0"/>
          <a:ea typeface="Arial" charset="0"/>
          <a:cs typeface="Arial" charset="0"/>
        </a:defRPr>
      </a:lvl3pPr>
      <a:lvl4pPr marL="1600200" indent="-228600" algn="l" defTabSz="914400" rtl="0" eaLnBrk="1" latinLnBrk="0" hangingPunct="1">
        <a:lnSpc>
          <a:spcPct val="90000"/>
        </a:lnSpc>
        <a:spcBef>
          <a:spcPts val="500"/>
        </a:spcBef>
        <a:buFont typeface="Arial"/>
        <a:buChar char="•"/>
        <a:defRPr sz="1800" b="0" i="0" kern="1200">
          <a:solidFill>
            <a:schemeClr val="tx1"/>
          </a:solidFill>
          <a:latin typeface="Arial" charset="0"/>
          <a:ea typeface="Arial" charset="0"/>
          <a:cs typeface="Arial" charset="0"/>
        </a:defRPr>
      </a:lvl4pPr>
      <a:lvl5pPr marL="2057400" indent="-228600" algn="l" defTabSz="914400" rtl="0" eaLnBrk="1" latinLnBrk="0" hangingPunct="1">
        <a:lnSpc>
          <a:spcPct val="90000"/>
        </a:lnSpc>
        <a:spcBef>
          <a:spcPts val="500"/>
        </a:spcBef>
        <a:buFont typeface="Arial"/>
        <a:buChar char="•"/>
        <a:defRPr sz="1800" b="0" i="0" kern="1200">
          <a:solidFill>
            <a:schemeClr val="tx1"/>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384" userDrawn="1">
          <p15:clr>
            <a:srgbClr val="F26B43"/>
          </p15:clr>
        </p15:guide>
        <p15:guide id="4" pos="7296" userDrawn="1">
          <p15:clr>
            <a:srgbClr val="F26B43"/>
          </p15:clr>
        </p15:guide>
        <p15:guide id="5" orient="horz" pos="1128" userDrawn="1">
          <p15:clr>
            <a:srgbClr val="F26B43"/>
          </p15:clr>
        </p15:guide>
        <p15:guide id="6" orient="horz" pos="3936"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hyperlink" Target="https://www.esa.int/Applications/Observing_the_Earth/Science_key_to_taking_the_pulse_of_our_planet" TargetMode="External"/><Relationship Id="rId2" Type="http://schemas.openxmlformats.org/officeDocument/2006/relationships/image" Target="../media/image11.tmp"/><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hyperlink" Target="https://www.esa.int/ESA_Multimedia/Images/2006/04/MetOp-A_satellite" TargetMode="External"/><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s://www.esa.int/ESA_Multimedia/Videos/2006/06/MetOp-A_Satellite_VNR_June_2006" TargetMode="External"/><Relationship Id="rId1" Type="http://schemas.openxmlformats.org/officeDocument/2006/relationships/slideLayout" Target="../slideLayouts/slideLayout6.xml"/><Relationship Id="rId4" Type="http://schemas.openxmlformats.org/officeDocument/2006/relationships/hyperlink" Target="https://www.esa.int/About_Us/ESOC/Europe_s_new_MetOp_weather_satellite_reaches_polar_orbit"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s://www.pgc.umn.edu/guides/commercial-imagery/intro-satellite-imagery/" TargetMode="External"/><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5.tmp"/><Relationship Id="rId2" Type="http://schemas.openxmlformats.org/officeDocument/2006/relationships/hyperlink" Target="https://svs.gsfc.nasa.gov/12754" TargetMode="External"/><Relationship Id="rId1" Type="http://schemas.openxmlformats.org/officeDocument/2006/relationships/slideLayout" Target="../slideLayouts/slideLayout6.xml"/><Relationship Id="rId5" Type="http://schemas.openxmlformats.org/officeDocument/2006/relationships/hyperlink" Target="https://www.rfwireless-world.com/Terminology/Whiskbroom-sensor-vs-Pushbroom-sensor.html" TargetMode="External"/><Relationship Id="rId4" Type="http://schemas.openxmlformats.org/officeDocument/2006/relationships/image" Target="../media/image16.tmp"/></Relationships>
</file>

<file path=ppt/slides/_rels/slide16.xml.rels><?xml version="1.0" encoding="UTF-8" standalone="yes"?>
<Relationships xmlns="http://schemas.openxmlformats.org/package/2006/relationships"><Relationship Id="rId3" Type="http://schemas.openxmlformats.org/officeDocument/2006/relationships/hyperlink" Target="https://earth.esa.int/eogateway/missions/worldview-3/description" TargetMode="External"/><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6.xml"/><Relationship Id="rId4" Type="http://schemas.openxmlformats.org/officeDocument/2006/relationships/hyperlink" Target="https://www.copernicus.eu/en/about-copernicus/infrastructure-overview/discover-our-satellites"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hyperlink" Target="https://worldpopulationreview.com/country-rankings/military-satellite-by-country" TargetMode="Externa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6.xml"/><Relationship Id="rId5" Type="http://schemas.openxmlformats.org/officeDocument/2006/relationships/image" Target="../media/image25.jpeg"/><Relationship Id="rId4" Type="http://schemas.openxmlformats.org/officeDocument/2006/relationships/image" Target="../media/image24.jpeg"/></Relationships>
</file>

<file path=ppt/slides/_rels/slide27.xml.rels><?xml version="1.0" encoding="UTF-8" standalone="yes"?>
<Relationships xmlns="http://schemas.openxmlformats.org/package/2006/relationships"><Relationship Id="rId3" Type="http://schemas.openxmlformats.org/officeDocument/2006/relationships/hyperlink" Target="https://www.eutelsat.com/en/blog/what-are-tv-distribution-models.html" TargetMode="External"/><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hyperlink" Target="https://novatel.com/an-introduction-to-gnss/basic-concepts/satellites" TargetMode="External"/><Relationship Id="rId2" Type="http://schemas.openxmlformats.org/officeDocument/2006/relationships/image" Target="../media/image29.jpe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6.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3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hyperlink" Target="https://www.gps.gov/systems/gps/control/" TargetMode="Externa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hyperlink" Target="https://www.esa.int/var/esa/storage/images/esa_multimedia/images/2019/05/ten_things_you_did_not_know_about_mars_5._ozone/19409797-6-eng-GB/Ten_things_you_did_not_know_about_Mars_5._Ozone.jpg" TargetMode="External"/><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https://science.nasa.gov/mission/hubble/multimedia/what-did-hubble-see-on-your-birthday/" TargetMode="Externa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hyperlink" Target="https://science.nasa.gov/mission/soho/" TargetMode="External"/><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s://www.jpl.nasa.gov/news/voyager-nasas-longest-lived-mission-logs-45-years-in-space" TargetMode="Externa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hyperlink" Target="https://voyager.jpl.nasa.gov/mission/spacecraft/instruments/" TargetMode="External"/><Relationship Id="rId2" Type="http://schemas.openxmlformats.org/officeDocument/2006/relationships/image" Target="../media/image9.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05450" y="671514"/>
            <a:ext cx="5891212" cy="2014537"/>
          </a:xfrm>
        </p:spPr>
        <p:txBody>
          <a:bodyPr>
            <a:normAutofit fontScale="90000"/>
          </a:bodyPr>
          <a:lstStyle/>
          <a:p>
            <a:r>
              <a:rPr lang="en-US" dirty="0">
                <a:latin typeface="Stolzl Bold" panose="00000800000000000000" pitchFamily="50" charset="-18"/>
              </a:rPr>
              <a:t>Satellite Communication Systems</a:t>
            </a:r>
            <a:endParaRPr lang="hr-HR" dirty="0">
              <a:latin typeface="Stolzl Book" panose="00000500000000000000" pitchFamily="50" charset="-18"/>
            </a:endParaRPr>
          </a:p>
        </p:txBody>
      </p:sp>
    </p:spTree>
    <p:extLst>
      <p:ext uri="{BB962C8B-B14F-4D97-AF65-F5344CB8AC3E}">
        <p14:creationId xmlns:p14="http://schemas.microsoft.com/office/powerpoint/2010/main" val="18473281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view of the earth from space&#10;&#10;Description automatically generated">
            <a:extLst>
              <a:ext uri="{FF2B5EF4-FFF2-40B4-BE49-F238E27FC236}">
                <a16:creationId xmlns:a16="http://schemas.microsoft.com/office/drawing/2014/main" id="{BFAD3DC8-40AE-44FC-9BB1-0C28D8169C8A}"/>
              </a:ext>
            </a:extLst>
          </p:cNvPr>
          <p:cNvPicPr>
            <a:picLocks noChangeAspect="1"/>
          </p:cNvPicPr>
          <p:nvPr/>
        </p:nvPicPr>
        <p:blipFill>
          <a:blip r:embed="rId2"/>
          <a:stretch>
            <a:fillRect/>
          </a:stretch>
        </p:blipFill>
        <p:spPr>
          <a:xfrm>
            <a:off x="0" y="-589937"/>
            <a:ext cx="12192000" cy="8046238"/>
          </a:xfrm>
          <a:prstGeom prst="rect">
            <a:avLst/>
          </a:prstGeom>
        </p:spPr>
      </p:pic>
      <p:sp>
        <p:nvSpPr>
          <p:cNvPr id="2" name="Title 1"/>
          <p:cNvSpPr>
            <a:spLocks noGrp="1"/>
          </p:cNvSpPr>
          <p:nvPr>
            <p:ph type="title"/>
          </p:nvPr>
        </p:nvSpPr>
        <p:spPr/>
        <p:txBody>
          <a:bodyPr>
            <a:normAutofit/>
          </a:bodyPr>
          <a:lstStyle/>
          <a:p>
            <a:r>
              <a:rPr lang="en-US" dirty="0">
                <a:solidFill>
                  <a:schemeClr val="tx1"/>
                </a:solidFill>
                <a:latin typeface="Stolzl" panose="00000500000000000000" pitchFamily="50" charset="-18"/>
              </a:rPr>
              <a:t>Earth observation</a:t>
            </a:r>
          </a:p>
        </p:txBody>
      </p:sp>
    </p:spTree>
    <p:extLst>
      <p:ext uri="{BB962C8B-B14F-4D97-AF65-F5344CB8AC3E}">
        <p14:creationId xmlns:p14="http://schemas.microsoft.com/office/powerpoint/2010/main" val="23303373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A6C01A-E83E-C8CE-728E-027FAD2EFD0B}"/>
              </a:ext>
            </a:extLst>
          </p:cNvPr>
          <p:cNvSpPr>
            <a:spLocks noGrp="1"/>
          </p:cNvSpPr>
          <p:nvPr>
            <p:ph type="title"/>
          </p:nvPr>
        </p:nvSpPr>
        <p:spPr/>
        <p:txBody>
          <a:bodyPr>
            <a:normAutofit fontScale="90000"/>
          </a:bodyPr>
          <a:lstStyle/>
          <a:p>
            <a:r>
              <a:rPr lang="en-US" dirty="0"/>
              <a:t>Earth Observation (EO) is the process of gathering information about the Earth’s surface, waters and atmosphere via ground-based, airborne and/or satellite remote sensing platforms</a:t>
            </a:r>
          </a:p>
        </p:txBody>
      </p:sp>
      <p:sp>
        <p:nvSpPr>
          <p:cNvPr id="4" name="TextBox 3">
            <a:extLst>
              <a:ext uri="{FF2B5EF4-FFF2-40B4-BE49-F238E27FC236}">
                <a16:creationId xmlns:a16="http://schemas.microsoft.com/office/drawing/2014/main" id="{644DF8AE-8B48-A2D8-A201-1E860C403F4B}"/>
              </a:ext>
            </a:extLst>
          </p:cNvPr>
          <p:cNvSpPr txBox="1"/>
          <p:nvPr/>
        </p:nvSpPr>
        <p:spPr>
          <a:xfrm>
            <a:off x="621174" y="1802274"/>
            <a:ext cx="5291917" cy="215716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defPPr>
              <a:defRPr lang="en-US"/>
            </a:defPPr>
            <a:lvl1pPr>
              <a:defRPr sz="1200">
                <a:solidFill>
                  <a:schemeClr val="tx1"/>
                </a:solidFill>
              </a:defRPr>
            </a:lvl1pPr>
          </a:lstStyle>
          <a:p>
            <a:r>
              <a:rPr lang="en-US" dirty="0">
                <a:solidFill>
                  <a:srgbClr val="0070C0"/>
                </a:solidFill>
              </a:rPr>
              <a:t>Satellites to understand our changing Earth.</a:t>
            </a:r>
          </a:p>
          <a:p>
            <a:endParaRPr lang="en-US" dirty="0">
              <a:solidFill>
                <a:srgbClr val="0070C0"/>
              </a:solidFill>
            </a:endParaRPr>
          </a:p>
          <a:p>
            <a:r>
              <a:rPr lang="en-US" dirty="0"/>
              <a:t>Earth observation satellites provide data on oceans, ice, land environments, and the atmosphere. They are useful for monitoring and protecting our environment and planet and for helping us better understand them.</a:t>
            </a:r>
          </a:p>
          <a:p>
            <a:endParaRPr lang="en-US" dirty="0"/>
          </a:p>
          <a:p>
            <a:r>
              <a:rPr lang="en-US" dirty="0"/>
              <a:t>More than 150 Earth observation satellites are currently in orbit. Their mission is to provide scientists with the essential data needed to detect environmental changes on Earth. Because more than 50% of climate variables can only be measured from Space, Earth observation satellites are a vital tool to monitor the effects of climate change on natural ecosystems.</a:t>
            </a:r>
          </a:p>
        </p:txBody>
      </p:sp>
      <p:grpSp>
        <p:nvGrpSpPr>
          <p:cNvPr id="11" name="Group 10">
            <a:extLst>
              <a:ext uri="{FF2B5EF4-FFF2-40B4-BE49-F238E27FC236}">
                <a16:creationId xmlns:a16="http://schemas.microsoft.com/office/drawing/2014/main" id="{D2452278-1B9E-BAC7-EF0D-98CC25918AE2}"/>
              </a:ext>
            </a:extLst>
          </p:cNvPr>
          <p:cNvGrpSpPr/>
          <p:nvPr/>
        </p:nvGrpSpPr>
        <p:grpSpPr>
          <a:xfrm>
            <a:off x="609600" y="4163495"/>
            <a:ext cx="5303492" cy="471622"/>
            <a:chOff x="609600" y="3429000"/>
            <a:chExt cx="5303492" cy="471622"/>
          </a:xfrm>
        </p:grpSpPr>
        <p:sp>
          <p:nvSpPr>
            <p:cNvPr id="6" name="Arrow: Pentagon 5">
              <a:extLst>
                <a:ext uri="{FF2B5EF4-FFF2-40B4-BE49-F238E27FC236}">
                  <a16:creationId xmlns:a16="http://schemas.microsoft.com/office/drawing/2014/main" id="{08D9893C-F56A-F5C4-2D41-D4B68D53D50B}"/>
                </a:ext>
              </a:extLst>
            </p:cNvPr>
            <p:cNvSpPr/>
            <p:nvPr/>
          </p:nvSpPr>
          <p:spPr>
            <a:xfrm>
              <a:off x="609600" y="3429000"/>
              <a:ext cx="1543354" cy="365760"/>
            </a:xfrm>
            <a:prstGeom prst="homePlate">
              <a:avLst>
                <a:gd name="adj" fmla="val 8622"/>
              </a:avLst>
            </a:prstGeom>
            <a:noFill/>
            <a:ln w="3175">
              <a:no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r>
                <a:rPr lang="en-US" sz="1200" dirty="0">
                  <a:solidFill>
                    <a:srgbClr val="0070C0"/>
                  </a:solidFill>
                </a:rPr>
                <a:t>Weather</a:t>
              </a:r>
            </a:p>
          </p:txBody>
        </p:sp>
        <p:sp>
          <p:nvSpPr>
            <p:cNvPr id="7" name="Rectangle 6">
              <a:extLst>
                <a:ext uri="{FF2B5EF4-FFF2-40B4-BE49-F238E27FC236}">
                  <a16:creationId xmlns:a16="http://schemas.microsoft.com/office/drawing/2014/main" id="{CFF78584-F711-BBA3-0156-205EAB38390B}"/>
                </a:ext>
              </a:extLst>
            </p:cNvPr>
            <p:cNvSpPr/>
            <p:nvPr/>
          </p:nvSpPr>
          <p:spPr>
            <a:xfrm>
              <a:off x="2211144" y="3429000"/>
              <a:ext cx="3701948" cy="47162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200" dirty="0">
                  <a:solidFill>
                    <a:schemeClr val="tx1"/>
                  </a:solidFill>
                </a:rPr>
                <a:t>A weather satellite is a type of satellite that is primarily used to monitor the weather and climate of the Earth.</a:t>
              </a:r>
            </a:p>
          </p:txBody>
        </p:sp>
      </p:grpSp>
      <p:grpSp>
        <p:nvGrpSpPr>
          <p:cNvPr id="13" name="Group 12">
            <a:extLst>
              <a:ext uri="{FF2B5EF4-FFF2-40B4-BE49-F238E27FC236}">
                <a16:creationId xmlns:a16="http://schemas.microsoft.com/office/drawing/2014/main" id="{E3999128-0ADB-865E-F731-D73737D93561}"/>
              </a:ext>
            </a:extLst>
          </p:cNvPr>
          <p:cNvGrpSpPr/>
          <p:nvPr/>
        </p:nvGrpSpPr>
        <p:grpSpPr>
          <a:xfrm>
            <a:off x="609600" y="5458423"/>
            <a:ext cx="5303492" cy="825601"/>
            <a:chOff x="609600" y="5247710"/>
            <a:chExt cx="5303492" cy="825601"/>
          </a:xfrm>
        </p:grpSpPr>
        <p:sp>
          <p:nvSpPr>
            <p:cNvPr id="5" name="Arrow: Pentagon 4">
              <a:extLst>
                <a:ext uri="{FF2B5EF4-FFF2-40B4-BE49-F238E27FC236}">
                  <a16:creationId xmlns:a16="http://schemas.microsoft.com/office/drawing/2014/main" id="{B2AC42F6-0B71-3CCF-DA84-153523B2362F}"/>
                </a:ext>
              </a:extLst>
            </p:cNvPr>
            <p:cNvSpPr/>
            <p:nvPr/>
          </p:nvSpPr>
          <p:spPr>
            <a:xfrm>
              <a:off x="609600" y="5247710"/>
              <a:ext cx="1543354" cy="365760"/>
            </a:xfrm>
            <a:prstGeom prst="homePlate">
              <a:avLst>
                <a:gd name="adj" fmla="val 8622"/>
              </a:avLst>
            </a:prstGeom>
            <a:noFill/>
            <a:ln w="3175">
              <a:no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r>
                <a:rPr lang="en-US" sz="1200" dirty="0">
                  <a:solidFill>
                    <a:srgbClr val="0070C0"/>
                  </a:solidFill>
                </a:rPr>
                <a:t>Environmental monitoring</a:t>
              </a:r>
            </a:p>
          </p:txBody>
        </p:sp>
        <p:sp>
          <p:nvSpPr>
            <p:cNvPr id="8" name="Rectangle 7">
              <a:extLst>
                <a:ext uri="{FF2B5EF4-FFF2-40B4-BE49-F238E27FC236}">
                  <a16:creationId xmlns:a16="http://schemas.microsoft.com/office/drawing/2014/main" id="{8A591791-352B-D0BB-A8FD-93B6261D51F9}"/>
                </a:ext>
              </a:extLst>
            </p:cNvPr>
            <p:cNvSpPr/>
            <p:nvPr/>
          </p:nvSpPr>
          <p:spPr>
            <a:xfrm>
              <a:off x="2211144" y="5247710"/>
              <a:ext cx="3701948" cy="82560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200" dirty="0">
                  <a:solidFill>
                    <a:schemeClr val="tx1"/>
                  </a:solidFill>
                </a:rPr>
                <a:t>Other environmental satellites can assist environmental monitoring by detecting changes in the Earth's vegetation, atmospheric trace gas content, sea state, ocean color, and ice fields.</a:t>
              </a:r>
            </a:p>
          </p:txBody>
        </p:sp>
      </p:grpSp>
      <p:grpSp>
        <p:nvGrpSpPr>
          <p:cNvPr id="12" name="Group 11">
            <a:extLst>
              <a:ext uri="{FF2B5EF4-FFF2-40B4-BE49-F238E27FC236}">
                <a16:creationId xmlns:a16="http://schemas.microsoft.com/office/drawing/2014/main" id="{976B48A1-CEF0-E277-38DB-E0470D3DF3AC}"/>
              </a:ext>
            </a:extLst>
          </p:cNvPr>
          <p:cNvGrpSpPr/>
          <p:nvPr/>
        </p:nvGrpSpPr>
        <p:grpSpPr>
          <a:xfrm>
            <a:off x="609600" y="4810959"/>
            <a:ext cx="5303492" cy="471622"/>
            <a:chOff x="609600" y="4079101"/>
            <a:chExt cx="5303492" cy="471622"/>
          </a:xfrm>
        </p:grpSpPr>
        <p:sp>
          <p:nvSpPr>
            <p:cNvPr id="9" name="Arrow: Pentagon 8">
              <a:extLst>
                <a:ext uri="{FF2B5EF4-FFF2-40B4-BE49-F238E27FC236}">
                  <a16:creationId xmlns:a16="http://schemas.microsoft.com/office/drawing/2014/main" id="{FD861DF3-1BD7-4946-26E0-2D7F02FECF75}"/>
                </a:ext>
              </a:extLst>
            </p:cNvPr>
            <p:cNvSpPr/>
            <p:nvPr/>
          </p:nvSpPr>
          <p:spPr>
            <a:xfrm>
              <a:off x="609600" y="4079101"/>
              <a:ext cx="1543354" cy="365760"/>
            </a:xfrm>
            <a:prstGeom prst="homePlate">
              <a:avLst>
                <a:gd name="adj" fmla="val 8622"/>
              </a:avLst>
            </a:prstGeom>
            <a:noFill/>
            <a:ln w="3175">
              <a:no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r>
                <a:rPr lang="en-US" sz="1200" dirty="0">
                  <a:solidFill>
                    <a:srgbClr val="0070C0"/>
                  </a:solidFill>
                </a:rPr>
                <a:t>Mapping</a:t>
              </a:r>
            </a:p>
          </p:txBody>
        </p:sp>
        <p:sp>
          <p:nvSpPr>
            <p:cNvPr id="10" name="Rectangle 9">
              <a:extLst>
                <a:ext uri="{FF2B5EF4-FFF2-40B4-BE49-F238E27FC236}">
                  <a16:creationId xmlns:a16="http://schemas.microsoft.com/office/drawing/2014/main" id="{EF1A6A6D-62A8-7A43-EA9B-AC4F84E80361}"/>
                </a:ext>
              </a:extLst>
            </p:cNvPr>
            <p:cNvSpPr/>
            <p:nvPr/>
          </p:nvSpPr>
          <p:spPr>
            <a:xfrm>
              <a:off x="2211144" y="4079101"/>
              <a:ext cx="3701948" cy="47162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200" dirty="0">
                  <a:solidFill>
                    <a:schemeClr val="tx1"/>
                  </a:solidFill>
                </a:rPr>
                <a:t>Terrain can be mapped from space with the use of satellites</a:t>
              </a:r>
            </a:p>
          </p:txBody>
        </p:sp>
      </p:grpSp>
      <p:pic>
        <p:nvPicPr>
          <p:cNvPr id="14" name="Picture 13" descr="A group of earths with different continents&#10;&#10;Description automatically generated">
            <a:extLst>
              <a:ext uri="{FF2B5EF4-FFF2-40B4-BE49-F238E27FC236}">
                <a16:creationId xmlns:a16="http://schemas.microsoft.com/office/drawing/2014/main" id="{5C366129-C36A-1C7A-05C5-F0157CF008F6}"/>
              </a:ext>
            </a:extLst>
          </p:cNvPr>
          <p:cNvPicPr>
            <a:picLocks noChangeAspect="1"/>
          </p:cNvPicPr>
          <p:nvPr/>
        </p:nvPicPr>
        <p:blipFill>
          <a:blip r:embed="rId2"/>
          <a:stretch>
            <a:fillRect/>
          </a:stretch>
        </p:blipFill>
        <p:spPr>
          <a:xfrm>
            <a:off x="6263741" y="1802274"/>
            <a:ext cx="5318659" cy="3311264"/>
          </a:xfrm>
          <a:prstGeom prst="rect">
            <a:avLst/>
          </a:prstGeom>
        </p:spPr>
      </p:pic>
      <p:sp>
        <p:nvSpPr>
          <p:cNvPr id="15" name="Rectangle 14">
            <a:extLst>
              <a:ext uri="{FF2B5EF4-FFF2-40B4-BE49-F238E27FC236}">
                <a16:creationId xmlns:a16="http://schemas.microsoft.com/office/drawing/2014/main" id="{CA98E702-CD3C-4834-66FC-1EC6A03F8FD1}"/>
              </a:ext>
            </a:extLst>
          </p:cNvPr>
          <p:cNvSpPr/>
          <p:nvPr/>
        </p:nvSpPr>
        <p:spPr>
          <a:xfrm>
            <a:off x="6263741" y="5113538"/>
            <a:ext cx="5318659" cy="33269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000" b="0" i="0" dirty="0">
                <a:solidFill>
                  <a:schemeClr val="tx1"/>
                </a:solidFill>
                <a:effectLst/>
              </a:rPr>
              <a:t>Credit: ESA </a:t>
            </a:r>
            <a:r>
              <a:rPr lang="en-US" sz="1000" dirty="0" err="1">
                <a:hlinkClick r:id="rId3"/>
              </a:rPr>
              <a:t>ESA</a:t>
            </a:r>
            <a:r>
              <a:rPr lang="en-US" sz="1000" dirty="0">
                <a:hlinkClick r:id="rId3"/>
              </a:rPr>
              <a:t> - Science key to taking the pulse of our planet</a:t>
            </a:r>
            <a:endParaRPr lang="en-US" sz="1000" dirty="0">
              <a:solidFill>
                <a:schemeClr val="tx1"/>
              </a:solidFill>
            </a:endParaRPr>
          </a:p>
        </p:txBody>
      </p:sp>
    </p:spTree>
    <p:extLst>
      <p:ext uri="{BB962C8B-B14F-4D97-AF65-F5344CB8AC3E}">
        <p14:creationId xmlns:p14="http://schemas.microsoft.com/office/powerpoint/2010/main" val="20908191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BF2165-F09F-841A-FFF5-74D325460D31}"/>
              </a:ext>
            </a:extLst>
          </p:cNvPr>
          <p:cNvSpPr>
            <a:spLocks noGrp="1"/>
          </p:cNvSpPr>
          <p:nvPr>
            <p:ph type="title"/>
          </p:nvPr>
        </p:nvSpPr>
        <p:spPr/>
        <p:txBody>
          <a:bodyPr/>
          <a:lstStyle/>
          <a:p>
            <a:r>
              <a:rPr lang="en-US" dirty="0"/>
              <a:t>A weather satellite or meteorological satellite is a type of Earth observation satellite that is primarily used to monitor the weather and climate of the Earth</a:t>
            </a:r>
          </a:p>
        </p:txBody>
      </p:sp>
      <p:sp>
        <p:nvSpPr>
          <p:cNvPr id="4" name="TextBox 3">
            <a:extLst>
              <a:ext uri="{FF2B5EF4-FFF2-40B4-BE49-F238E27FC236}">
                <a16:creationId xmlns:a16="http://schemas.microsoft.com/office/drawing/2014/main" id="{A7D28F53-A0E8-6FEE-873B-8ECBDABEAA31}"/>
              </a:ext>
            </a:extLst>
          </p:cNvPr>
          <p:cNvSpPr txBox="1"/>
          <p:nvPr/>
        </p:nvSpPr>
        <p:spPr>
          <a:xfrm>
            <a:off x="618478" y="1799578"/>
            <a:ext cx="1885025" cy="4334891"/>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defPPr>
              <a:defRPr lang="en-US"/>
            </a:defPPr>
            <a:lvl1pPr>
              <a:defRPr sz="1200">
                <a:solidFill>
                  <a:schemeClr val="tx1"/>
                </a:solidFill>
              </a:defRPr>
            </a:lvl1pPr>
          </a:lstStyle>
          <a:p>
            <a:r>
              <a:rPr lang="en-US" dirty="0">
                <a:solidFill>
                  <a:srgbClr val="0070C0"/>
                </a:solidFill>
              </a:rPr>
              <a:t>Weather and Meteorological Payloads:</a:t>
            </a:r>
          </a:p>
          <a:p>
            <a:endParaRPr lang="en-US" dirty="0">
              <a:solidFill>
                <a:srgbClr val="0070C0"/>
              </a:solidFill>
            </a:endParaRPr>
          </a:p>
          <a:p>
            <a:r>
              <a:rPr lang="en-US" dirty="0"/>
              <a:t>Weather satellites carry instruments to monitor and collect data about the Earth's weather and climate. Payloads typically include:</a:t>
            </a:r>
          </a:p>
          <a:p>
            <a:pPr marL="171450" indent="-171450">
              <a:buFont typeface="Wingdings" panose="05000000000000000000" pitchFamily="2" charset="2"/>
              <a:buChar char="§"/>
            </a:pPr>
            <a:r>
              <a:rPr lang="en-US" dirty="0"/>
              <a:t>radiometers, </a:t>
            </a:r>
          </a:p>
          <a:p>
            <a:pPr marL="171450" indent="-171450">
              <a:buFont typeface="Wingdings" panose="05000000000000000000" pitchFamily="2" charset="2"/>
              <a:buChar char="§"/>
            </a:pPr>
            <a:r>
              <a:rPr lang="en-US" dirty="0"/>
              <a:t>spectrometers, </a:t>
            </a:r>
          </a:p>
          <a:p>
            <a:pPr marL="171450" indent="-171450">
              <a:buFont typeface="Wingdings" panose="05000000000000000000" pitchFamily="2" charset="2"/>
              <a:buChar char="§"/>
            </a:pPr>
            <a:r>
              <a:rPr lang="en-US" dirty="0"/>
              <a:t>and other sensors for measuring atmospheric conditions, cloud cover, and temperature.</a:t>
            </a:r>
          </a:p>
        </p:txBody>
      </p:sp>
      <p:pic>
        <p:nvPicPr>
          <p:cNvPr id="6" name="Picture 5" descr="A large satellite in a room&#10;&#10;Description automatically generated with medium confidence">
            <a:extLst>
              <a:ext uri="{FF2B5EF4-FFF2-40B4-BE49-F238E27FC236}">
                <a16:creationId xmlns:a16="http://schemas.microsoft.com/office/drawing/2014/main" id="{CC2FC9D1-73CF-4F63-06BB-61C159FF5F69}"/>
              </a:ext>
            </a:extLst>
          </p:cNvPr>
          <p:cNvPicPr>
            <a:picLocks noChangeAspect="1"/>
          </p:cNvPicPr>
          <p:nvPr/>
        </p:nvPicPr>
        <p:blipFill>
          <a:blip r:embed="rId2"/>
          <a:stretch>
            <a:fillRect/>
          </a:stretch>
        </p:blipFill>
        <p:spPr>
          <a:xfrm>
            <a:off x="2743200" y="1790700"/>
            <a:ext cx="3082467" cy="4109956"/>
          </a:xfrm>
          <a:prstGeom prst="rect">
            <a:avLst/>
          </a:prstGeom>
        </p:spPr>
      </p:pic>
      <p:sp>
        <p:nvSpPr>
          <p:cNvPr id="7" name="Rectangle 6">
            <a:extLst>
              <a:ext uri="{FF2B5EF4-FFF2-40B4-BE49-F238E27FC236}">
                <a16:creationId xmlns:a16="http://schemas.microsoft.com/office/drawing/2014/main" id="{53979672-DB58-29C5-4760-8011CFE43DC3}"/>
              </a:ext>
            </a:extLst>
          </p:cNvPr>
          <p:cNvSpPr/>
          <p:nvPr/>
        </p:nvSpPr>
        <p:spPr>
          <a:xfrm>
            <a:off x="2743200" y="5900656"/>
            <a:ext cx="3082467" cy="33269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000" b="0" i="0" dirty="0" err="1">
                <a:solidFill>
                  <a:schemeClr val="tx1"/>
                </a:solidFill>
                <a:effectLst/>
              </a:rPr>
              <a:t>MetOp</a:t>
            </a:r>
            <a:r>
              <a:rPr lang="en-US" sz="1000" b="0" i="0" dirty="0">
                <a:solidFill>
                  <a:schemeClr val="tx1"/>
                </a:solidFill>
                <a:effectLst/>
              </a:rPr>
              <a:t>-A satellite </a:t>
            </a:r>
          </a:p>
          <a:p>
            <a:r>
              <a:rPr lang="en-US" sz="1000" b="0" i="0" dirty="0">
                <a:solidFill>
                  <a:schemeClr val="tx1"/>
                </a:solidFill>
                <a:effectLst/>
              </a:rPr>
              <a:t>Credit: ESA </a:t>
            </a:r>
            <a:r>
              <a:rPr lang="en-US" sz="1000" dirty="0" err="1">
                <a:hlinkClick r:id="rId3"/>
              </a:rPr>
              <a:t>ESA</a:t>
            </a:r>
            <a:r>
              <a:rPr lang="en-US" sz="1000" dirty="0">
                <a:hlinkClick r:id="rId3"/>
              </a:rPr>
              <a:t> - </a:t>
            </a:r>
            <a:r>
              <a:rPr lang="en-US" sz="1000" dirty="0" err="1">
                <a:hlinkClick r:id="rId3"/>
              </a:rPr>
              <a:t>MetOp</a:t>
            </a:r>
            <a:r>
              <a:rPr lang="en-US" sz="1000" dirty="0">
                <a:hlinkClick r:id="rId3"/>
              </a:rPr>
              <a:t>-A satellite</a:t>
            </a:r>
            <a:endParaRPr lang="en-US" sz="1000" dirty="0">
              <a:solidFill>
                <a:schemeClr val="tx1"/>
              </a:solidFill>
            </a:endParaRPr>
          </a:p>
        </p:txBody>
      </p:sp>
      <p:sp>
        <p:nvSpPr>
          <p:cNvPr id="3" name="TextBox 2">
            <a:extLst>
              <a:ext uri="{FF2B5EF4-FFF2-40B4-BE49-F238E27FC236}">
                <a16:creationId xmlns:a16="http://schemas.microsoft.com/office/drawing/2014/main" id="{CFE08CFF-3E8B-BA3B-D6E3-1170914B67CE}"/>
              </a:ext>
            </a:extLst>
          </p:cNvPr>
          <p:cNvSpPr txBox="1"/>
          <p:nvPr/>
        </p:nvSpPr>
        <p:spPr>
          <a:xfrm>
            <a:off x="6096000" y="1802274"/>
            <a:ext cx="5489366" cy="444612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defPPr>
              <a:defRPr lang="en-US"/>
            </a:defPPr>
            <a:lvl1pPr>
              <a:defRPr sz="1200">
                <a:solidFill>
                  <a:schemeClr val="tx1"/>
                </a:solidFill>
              </a:defRPr>
            </a:lvl1pPr>
          </a:lstStyle>
          <a:p>
            <a:r>
              <a:rPr lang="en-US" dirty="0"/>
              <a:t>The two different types of weather satellites are categorized according to their orbit around Earth:</a:t>
            </a:r>
          </a:p>
          <a:p>
            <a:pPr marL="171450" indent="-171450">
              <a:buFont typeface="Wingdings" panose="05000000000000000000" pitchFamily="2" charset="2"/>
              <a:buChar char="§"/>
            </a:pPr>
            <a:endParaRPr lang="en-US" dirty="0"/>
          </a:p>
          <a:p>
            <a:pPr marL="171450" indent="-171450">
              <a:buFont typeface="Wingdings" panose="05000000000000000000" pitchFamily="2" charset="2"/>
              <a:buChar char="§"/>
            </a:pPr>
            <a:r>
              <a:rPr lang="en-US" dirty="0"/>
              <a:t>Polar-Orbiting Satellites</a:t>
            </a:r>
          </a:p>
          <a:p>
            <a:r>
              <a:rPr lang="en-US" dirty="0"/>
              <a:t>Polar-orbiting weather satellites orbit the Earth around the North and South Poles. They get placed in a low orbit of around 850 km (530 miles) above the planet.</a:t>
            </a:r>
          </a:p>
          <a:p>
            <a:r>
              <a:rPr lang="en-US" dirty="0"/>
              <a:t>The low orbit allows a satellite to cover every location on Earth and image the same area twice a day. The ability to cover the entire planet frequently at low orbit allows polar-orbiting satellites to get a much more detailed look at the surface and atmosphere at any given time.</a:t>
            </a:r>
          </a:p>
          <a:p>
            <a:r>
              <a:rPr lang="en-US" dirty="0"/>
              <a:t>The latest generation of these satellites is especially well-equipped to measure specific aspects of weather like atmospheric temperatures, various cloud parameters, as well as, humidity fields.</a:t>
            </a:r>
          </a:p>
          <a:p>
            <a:pPr marL="171450" indent="-171450">
              <a:buFont typeface="Wingdings" panose="05000000000000000000" pitchFamily="2" charset="2"/>
              <a:buChar char="§"/>
            </a:pPr>
            <a:endParaRPr lang="en-US" dirty="0"/>
          </a:p>
          <a:p>
            <a:pPr marL="171450" indent="-171450">
              <a:buFont typeface="Wingdings" panose="05000000000000000000" pitchFamily="2" charset="2"/>
              <a:buChar char="§"/>
            </a:pPr>
            <a:r>
              <a:rPr lang="en-US" dirty="0"/>
              <a:t>Geostationary Satellites</a:t>
            </a:r>
          </a:p>
          <a:p>
            <a:r>
              <a:rPr lang="en-US" dirty="0"/>
              <a:t>Geostationary satellites orbit the Earth at altitudes of around 35 880 kilometers (22 300 miles), much higher than any polar-orbiting weather satellite. The vast distance from the planet's surface enables the satellites to take images of Earth's entire hemisphere at a time.</a:t>
            </a:r>
          </a:p>
          <a:p>
            <a:r>
              <a:rPr lang="en-US" dirty="0"/>
              <a:t>This ability helps meteorologists to get a global picture of atmospheric and surface conditions.</a:t>
            </a:r>
          </a:p>
          <a:p>
            <a:r>
              <a:rPr lang="en-US" dirty="0"/>
              <a:t>A geostationary satellite also orbits around the Equator at the same frequency the Earth rotates, which means the satellite always remains in one location above the planet.</a:t>
            </a:r>
          </a:p>
        </p:txBody>
      </p:sp>
    </p:spTree>
    <p:extLst>
      <p:ext uri="{BB962C8B-B14F-4D97-AF65-F5344CB8AC3E}">
        <p14:creationId xmlns:p14="http://schemas.microsoft.com/office/powerpoint/2010/main" val="32100150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5C3206-4EB4-0730-AC3F-AC5C2604D561}"/>
              </a:ext>
            </a:extLst>
          </p:cNvPr>
          <p:cNvSpPr>
            <a:spLocks noGrp="1"/>
          </p:cNvSpPr>
          <p:nvPr>
            <p:ph type="title"/>
          </p:nvPr>
        </p:nvSpPr>
        <p:spPr/>
        <p:txBody>
          <a:bodyPr/>
          <a:lstStyle/>
          <a:p>
            <a:r>
              <a:rPr lang="en-US" dirty="0" err="1"/>
              <a:t>MetOp</a:t>
            </a:r>
            <a:r>
              <a:rPr lang="en-US" dirty="0"/>
              <a:t>-A, Europe's first polar-orbiting satellite dedicated to operational meteorology</a:t>
            </a:r>
          </a:p>
        </p:txBody>
      </p:sp>
      <p:sp>
        <p:nvSpPr>
          <p:cNvPr id="3" name="TextBox 2">
            <a:extLst>
              <a:ext uri="{FF2B5EF4-FFF2-40B4-BE49-F238E27FC236}">
                <a16:creationId xmlns:a16="http://schemas.microsoft.com/office/drawing/2014/main" id="{27EBF580-33F1-12CB-F185-3495011B4180}"/>
              </a:ext>
            </a:extLst>
          </p:cNvPr>
          <p:cNvSpPr txBox="1"/>
          <p:nvPr/>
        </p:nvSpPr>
        <p:spPr>
          <a:xfrm>
            <a:off x="618478" y="1799578"/>
            <a:ext cx="1512163" cy="4334891"/>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defPPr>
              <a:defRPr lang="en-US"/>
            </a:defPPr>
            <a:lvl1pPr>
              <a:defRPr sz="1200">
                <a:solidFill>
                  <a:schemeClr val="tx1"/>
                </a:solidFill>
              </a:defRPr>
            </a:lvl1pPr>
          </a:lstStyle>
          <a:p>
            <a:r>
              <a:rPr lang="en-US" dirty="0" err="1">
                <a:solidFill>
                  <a:srgbClr val="0070C0"/>
                </a:solidFill>
              </a:rPr>
              <a:t>MetOp</a:t>
            </a:r>
            <a:r>
              <a:rPr lang="en-US" dirty="0">
                <a:solidFill>
                  <a:srgbClr val="0070C0"/>
                </a:solidFill>
              </a:rPr>
              <a:t>-A video</a:t>
            </a:r>
          </a:p>
          <a:p>
            <a:endParaRPr lang="en-US" dirty="0"/>
          </a:p>
          <a:p>
            <a:r>
              <a:rPr lang="en-US" dirty="0">
                <a:hlinkClick r:id="rId2"/>
              </a:rPr>
              <a:t>ESA - </a:t>
            </a:r>
            <a:r>
              <a:rPr lang="en-US" dirty="0" err="1">
                <a:hlinkClick r:id="rId2"/>
              </a:rPr>
              <a:t>MetOp</a:t>
            </a:r>
            <a:r>
              <a:rPr lang="en-US" dirty="0">
                <a:hlinkClick r:id="rId2"/>
              </a:rPr>
              <a:t>-A Satellite VNR June 2006</a:t>
            </a:r>
            <a:endParaRPr lang="en-US" dirty="0"/>
          </a:p>
          <a:p>
            <a:endParaRPr lang="en-US" dirty="0"/>
          </a:p>
          <a:p>
            <a:r>
              <a:rPr lang="en-US" dirty="0"/>
              <a:t>The video explains that </a:t>
            </a:r>
            <a:r>
              <a:rPr lang="en-US" dirty="0" err="1"/>
              <a:t>MetOp</a:t>
            </a:r>
            <a:r>
              <a:rPr lang="en-US" dirty="0"/>
              <a:t>-A represents the European contribution to a new cooperative venture with the United States (NOAA) to provide data that will be used to monitor our climate and improve weather forecasting.</a:t>
            </a:r>
          </a:p>
        </p:txBody>
      </p:sp>
      <p:pic>
        <p:nvPicPr>
          <p:cNvPr id="1026" name="Picture 2" descr="Solar array deployment">
            <a:extLst>
              <a:ext uri="{FF2B5EF4-FFF2-40B4-BE49-F238E27FC236}">
                <a16:creationId xmlns:a16="http://schemas.microsoft.com/office/drawing/2014/main" id="{F9E47B0D-B848-61EB-39F2-6CCA884BE86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75828" y="1799578"/>
            <a:ext cx="3006571" cy="225492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4E828A6A-9B40-EE83-B2D5-739FC7940E5F}"/>
              </a:ext>
            </a:extLst>
          </p:cNvPr>
          <p:cNvSpPr/>
          <p:nvPr/>
        </p:nvSpPr>
        <p:spPr>
          <a:xfrm>
            <a:off x="8575828" y="4163396"/>
            <a:ext cx="3006572" cy="53400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000" b="0" i="0" strike="noStrike" dirty="0">
                <a:solidFill>
                  <a:schemeClr val="tx1"/>
                </a:solidFill>
                <a:effectLst/>
                <a:latin typeface="Arial" panose="020B0604020202020204" pitchFamily="34" charset="0"/>
              </a:rPr>
              <a:t>Solar array </a:t>
            </a:r>
            <a:r>
              <a:rPr lang="en-US" sz="1000" b="0" i="0" strike="noStrike" dirty="0">
                <a:solidFill>
                  <a:schemeClr val="tx1"/>
                </a:solidFill>
                <a:effectLst/>
              </a:rPr>
              <a:t>deployment</a:t>
            </a:r>
          </a:p>
          <a:p>
            <a:r>
              <a:rPr lang="en-US" sz="1000" b="0" i="0" dirty="0">
                <a:solidFill>
                  <a:schemeClr val="tx1"/>
                </a:solidFill>
                <a:effectLst/>
              </a:rPr>
              <a:t>Credit: ESA </a:t>
            </a:r>
            <a:r>
              <a:rPr lang="en-US" sz="1000" dirty="0" err="1">
                <a:hlinkClick r:id="rId4"/>
              </a:rPr>
              <a:t>ESA</a:t>
            </a:r>
            <a:r>
              <a:rPr lang="en-US" sz="1000" dirty="0">
                <a:hlinkClick r:id="rId4"/>
              </a:rPr>
              <a:t> - Europe’s new </a:t>
            </a:r>
            <a:r>
              <a:rPr lang="en-US" sz="1000" dirty="0" err="1">
                <a:hlinkClick r:id="rId4"/>
              </a:rPr>
              <a:t>MetOp</a:t>
            </a:r>
            <a:r>
              <a:rPr lang="en-US" sz="1000" dirty="0">
                <a:hlinkClick r:id="rId4"/>
              </a:rPr>
              <a:t> weather satellite reaches polar orbit</a:t>
            </a:r>
            <a:endParaRPr lang="en-US" sz="1000" dirty="0">
              <a:solidFill>
                <a:schemeClr val="tx1"/>
              </a:solidFill>
            </a:endParaRPr>
          </a:p>
        </p:txBody>
      </p:sp>
      <p:sp>
        <p:nvSpPr>
          <p:cNvPr id="5" name="TextBox 4">
            <a:extLst>
              <a:ext uri="{FF2B5EF4-FFF2-40B4-BE49-F238E27FC236}">
                <a16:creationId xmlns:a16="http://schemas.microsoft.com/office/drawing/2014/main" id="{33B93FAF-248E-427D-0408-536C7F53D934}"/>
              </a:ext>
            </a:extLst>
          </p:cNvPr>
          <p:cNvSpPr txBox="1"/>
          <p:nvPr/>
        </p:nvSpPr>
        <p:spPr>
          <a:xfrm>
            <a:off x="2219417" y="1802274"/>
            <a:ext cx="6125593" cy="433219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defPPr>
              <a:defRPr lang="en-US"/>
            </a:defPPr>
            <a:lvl1pPr>
              <a:defRPr sz="1200">
                <a:solidFill>
                  <a:schemeClr val="tx1"/>
                </a:solidFill>
              </a:defRPr>
            </a:lvl1pPr>
          </a:lstStyle>
          <a:p>
            <a:r>
              <a:rPr lang="en-US" dirty="0"/>
              <a:t>The Meteorological Operational satellite </a:t>
            </a:r>
            <a:r>
              <a:rPr lang="en-US" dirty="0" err="1"/>
              <a:t>programme</a:t>
            </a:r>
            <a:r>
              <a:rPr lang="en-US" dirty="0"/>
              <a:t> (</a:t>
            </a:r>
            <a:r>
              <a:rPr lang="en-US" dirty="0" err="1"/>
              <a:t>MetOp</a:t>
            </a:r>
            <a:r>
              <a:rPr lang="en-US" dirty="0"/>
              <a:t>) is a European undertaking providing weather data services to monitor the climate and improve weather forecasts. It represents the European contribution to a new co-operative venture with the United States’ National Oceanic and Atmospheric Administration (NOAA).</a:t>
            </a:r>
          </a:p>
          <a:p>
            <a:endParaRPr lang="en-US" dirty="0"/>
          </a:p>
          <a:p>
            <a:r>
              <a:rPr lang="en-US" dirty="0" err="1"/>
              <a:t>MetOp</a:t>
            </a:r>
            <a:r>
              <a:rPr lang="en-US" dirty="0"/>
              <a:t> is a series of three satellites, forming the space segment of </a:t>
            </a:r>
            <a:r>
              <a:rPr lang="en-US" dirty="0" err="1"/>
              <a:t>Eumesat's</a:t>
            </a:r>
            <a:r>
              <a:rPr lang="en-US" dirty="0"/>
              <a:t> Polar System (EPS). Launched on 19 October 2006, </a:t>
            </a:r>
            <a:r>
              <a:rPr lang="en-US" dirty="0" err="1"/>
              <a:t>MetOp</a:t>
            </a:r>
            <a:r>
              <a:rPr lang="en-US" dirty="0"/>
              <a:t>-A, the first satellite in the series, replaced one of two satellite services operated by NOAA and is Europe’s first polar-orbiting satellite dedicated to operational meteorology. </a:t>
            </a:r>
            <a:r>
              <a:rPr lang="en-US" dirty="0" err="1"/>
              <a:t>MetOp</a:t>
            </a:r>
            <a:r>
              <a:rPr lang="en-US" dirty="0"/>
              <a:t>-B, the second in the series, was launched on 17 September 2012 and operates in tandem with </a:t>
            </a:r>
            <a:r>
              <a:rPr lang="en-US" dirty="0" err="1"/>
              <a:t>MetOp</a:t>
            </a:r>
            <a:r>
              <a:rPr lang="en-US" dirty="0"/>
              <a:t>-A, increasing the wealth of data even further. The third and final satellite, </a:t>
            </a:r>
            <a:r>
              <a:rPr lang="en-US" dirty="0" err="1"/>
              <a:t>MetOp</a:t>
            </a:r>
            <a:r>
              <a:rPr lang="en-US" dirty="0"/>
              <a:t>-C will be launched in 2018. </a:t>
            </a:r>
          </a:p>
          <a:p>
            <a:endParaRPr lang="en-US" dirty="0"/>
          </a:p>
          <a:p>
            <a:r>
              <a:rPr lang="en-US" dirty="0"/>
              <a:t>The </a:t>
            </a:r>
            <a:r>
              <a:rPr lang="en-US" dirty="0" err="1"/>
              <a:t>MetOp</a:t>
            </a:r>
            <a:r>
              <a:rPr lang="en-US" dirty="0"/>
              <a:t> Second Generation mission, or </a:t>
            </a:r>
            <a:r>
              <a:rPr lang="en-US" dirty="0" err="1"/>
              <a:t>MetOp</a:t>
            </a:r>
            <a:r>
              <a:rPr lang="en-US" dirty="0"/>
              <a:t>-SG for short, will follow-on from the first series of </a:t>
            </a:r>
            <a:r>
              <a:rPr lang="en-US" dirty="0" err="1"/>
              <a:t>MetOp</a:t>
            </a:r>
            <a:r>
              <a:rPr lang="en-US" dirty="0"/>
              <a:t> satellites, which currently provide meteorological observations from polar orbit, and which have had the biggest impact on the accuracy of numerical weather prediction.</a:t>
            </a:r>
          </a:p>
          <a:p>
            <a:r>
              <a:rPr lang="en-US" dirty="0"/>
              <a:t>The main reason why </a:t>
            </a:r>
            <a:r>
              <a:rPr lang="en-US" dirty="0" err="1"/>
              <a:t>MetOp</a:t>
            </a:r>
            <a:r>
              <a:rPr lang="en-US" dirty="0"/>
              <a:t> Second Generation has been designed to work as a pair is because the instruments needed are so large that it takes two satellites to accommodate them.</a:t>
            </a:r>
          </a:p>
          <a:p>
            <a:endParaRPr lang="en-US" dirty="0"/>
          </a:p>
          <a:p>
            <a:r>
              <a:rPr lang="en-US" dirty="0"/>
              <a:t>Each pair of satellites carries a total of ten instruments. The instruments are either significantly improved versions of those on the first generation or completely new, to provide measurements of unprecedented accuracy – not only for numerical weather prediction, but also for nowcasting at high latitudes, climate monitoring, atmospheric chemistry, oceanology, hydrology, and land applications.</a:t>
            </a:r>
          </a:p>
        </p:txBody>
      </p:sp>
    </p:spTree>
    <p:extLst>
      <p:ext uri="{BB962C8B-B14F-4D97-AF65-F5344CB8AC3E}">
        <p14:creationId xmlns:p14="http://schemas.microsoft.com/office/powerpoint/2010/main" val="11678815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F1D4C0-58B6-0E24-06A8-05201119EC90}"/>
              </a:ext>
            </a:extLst>
          </p:cNvPr>
          <p:cNvSpPr>
            <a:spLocks noGrp="1"/>
          </p:cNvSpPr>
          <p:nvPr>
            <p:ph type="title"/>
          </p:nvPr>
        </p:nvSpPr>
        <p:spPr/>
        <p:txBody>
          <a:bodyPr/>
          <a:lstStyle/>
          <a:p>
            <a:r>
              <a:rPr lang="en-US" dirty="0"/>
              <a:t>Satellites extract information from energy interacting with the Earth’s surface</a:t>
            </a:r>
          </a:p>
        </p:txBody>
      </p:sp>
      <p:sp>
        <p:nvSpPr>
          <p:cNvPr id="3" name="TextBox 2">
            <a:extLst>
              <a:ext uri="{FF2B5EF4-FFF2-40B4-BE49-F238E27FC236}">
                <a16:creationId xmlns:a16="http://schemas.microsoft.com/office/drawing/2014/main" id="{11F0B2A7-DCCC-822D-E3BA-72D76E4F4E5B}"/>
              </a:ext>
            </a:extLst>
          </p:cNvPr>
          <p:cNvSpPr txBox="1"/>
          <p:nvPr/>
        </p:nvSpPr>
        <p:spPr>
          <a:xfrm>
            <a:off x="621174" y="1802274"/>
            <a:ext cx="5329095" cy="104745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defPPr>
              <a:defRPr lang="en-US"/>
            </a:defPPr>
            <a:lvl1pPr>
              <a:defRPr sz="1200">
                <a:solidFill>
                  <a:schemeClr val="tx1"/>
                </a:solidFill>
              </a:defRPr>
            </a:lvl1pPr>
          </a:lstStyle>
          <a:p>
            <a:r>
              <a:rPr lang="en-US" dirty="0"/>
              <a:t>Remote sensing sensors measure the electromagnetic radiation from reflection, emission, and emission reflection.</a:t>
            </a:r>
          </a:p>
          <a:p>
            <a:r>
              <a:rPr lang="en-US" dirty="0"/>
              <a:t>Light acts as a wave that can be described by its wavelength and frequency, comprising the electromagnetic spectrum. Longer wavelengths contain less energy and shorter wavelengths contain more.</a:t>
            </a:r>
          </a:p>
          <a:p>
            <a:endParaRPr lang="en-US" dirty="0"/>
          </a:p>
          <a:p>
            <a:endParaRPr lang="en-US" dirty="0"/>
          </a:p>
        </p:txBody>
      </p:sp>
      <p:pic>
        <p:nvPicPr>
          <p:cNvPr id="2050" name="Picture 2" descr="commercialimagery_spectralcap_ems">
            <a:extLst>
              <a:ext uri="{FF2B5EF4-FFF2-40B4-BE49-F238E27FC236}">
                <a16:creationId xmlns:a16="http://schemas.microsoft.com/office/drawing/2014/main" id="{6B121301-2AD8-6281-93C6-384410FE691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5303" y="2941804"/>
            <a:ext cx="4754566" cy="2823023"/>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48A776FB-E77A-FC56-5277-041FD18116C7}"/>
              </a:ext>
            </a:extLst>
          </p:cNvPr>
          <p:cNvSpPr/>
          <p:nvPr/>
        </p:nvSpPr>
        <p:spPr>
          <a:xfrm>
            <a:off x="614609" y="5877014"/>
            <a:ext cx="5339788" cy="33587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000" dirty="0">
                <a:solidFill>
                  <a:schemeClr val="tx1"/>
                </a:solidFill>
              </a:rPr>
              <a:t>The electromagnetic spectrum</a:t>
            </a:r>
          </a:p>
          <a:p>
            <a:r>
              <a:rPr lang="en-US" sz="1000" dirty="0">
                <a:solidFill>
                  <a:schemeClr val="tx1"/>
                </a:solidFill>
              </a:rPr>
              <a:t>Source: </a:t>
            </a:r>
            <a:r>
              <a:rPr lang="en-US" sz="1000" dirty="0">
                <a:hlinkClick r:id="rId3"/>
              </a:rPr>
              <a:t>Introduction to Satellite Imagery – Polar Geospatial Center (umn.edu)</a:t>
            </a:r>
            <a:endParaRPr lang="en-US" sz="1000" dirty="0">
              <a:solidFill>
                <a:schemeClr val="tx1"/>
              </a:solidFill>
            </a:endParaRPr>
          </a:p>
        </p:txBody>
      </p:sp>
      <p:sp>
        <p:nvSpPr>
          <p:cNvPr id="5" name="TextBox 4">
            <a:extLst>
              <a:ext uri="{FF2B5EF4-FFF2-40B4-BE49-F238E27FC236}">
                <a16:creationId xmlns:a16="http://schemas.microsoft.com/office/drawing/2014/main" id="{700BA4DB-0F33-3F8D-76CC-A400F72CEF00}"/>
              </a:ext>
            </a:extLst>
          </p:cNvPr>
          <p:cNvSpPr txBox="1"/>
          <p:nvPr/>
        </p:nvSpPr>
        <p:spPr>
          <a:xfrm>
            <a:off x="6253305" y="1802274"/>
            <a:ext cx="5329095" cy="308932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defPPr>
              <a:defRPr lang="en-US"/>
            </a:defPPr>
            <a:lvl1pPr>
              <a:defRPr sz="1200">
                <a:solidFill>
                  <a:schemeClr val="tx1"/>
                </a:solidFill>
              </a:defRPr>
            </a:lvl1pPr>
          </a:lstStyle>
          <a:p>
            <a:r>
              <a:rPr lang="en-US" dirty="0"/>
              <a:t>Satellites in orbit observe the same point on earth in regular intervals, known as revisit times. These times vary depending on orbit, altitude, location, swath, etc. and are crucial for time-series analysis and detecting change.</a:t>
            </a:r>
          </a:p>
          <a:p>
            <a:endParaRPr lang="en-US" dirty="0"/>
          </a:p>
          <a:p>
            <a:r>
              <a:rPr lang="en-US" dirty="0"/>
              <a:t>Sensors are equipped with different imaging systems: whiskbroom (cross-track) scanners and </a:t>
            </a:r>
            <a:r>
              <a:rPr lang="en-US" dirty="0" err="1"/>
              <a:t>pushbroom</a:t>
            </a:r>
            <a:r>
              <a:rPr lang="en-US" dirty="0"/>
              <a:t> (along-track) scanners.</a:t>
            </a:r>
          </a:p>
          <a:p>
            <a:endParaRPr lang="en-US" dirty="0"/>
          </a:p>
          <a:p>
            <a:r>
              <a:rPr lang="en-US" dirty="0"/>
              <a:t>Whiskbroom scanners move in the direction of the orbital track while scanning across-track with a mirror. This results in a wide swath width and resolution varying with scan angle and can cause pixel distortion. Common whiskbroom scanners include Landsat MSS/TM/ETM+ and AVHRR.</a:t>
            </a:r>
          </a:p>
          <a:p>
            <a:endParaRPr lang="en-US" dirty="0"/>
          </a:p>
          <a:p>
            <a:r>
              <a:rPr lang="en-US" dirty="0" err="1"/>
              <a:t>Pushbroom</a:t>
            </a:r>
            <a:r>
              <a:rPr lang="en-US" dirty="0"/>
              <a:t> scanners move in the direction of the orbital track while scanning along-track without any mirror. This results in a narrower swath width and no pixel distortion. </a:t>
            </a:r>
            <a:r>
              <a:rPr lang="en-US" dirty="0" err="1"/>
              <a:t>Pushbroom</a:t>
            </a:r>
            <a:r>
              <a:rPr lang="en-US" dirty="0"/>
              <a:t> scanners are preferred for high spatial resolution sensors and include Landsat 8, </a:t>
            </a:r>
            <a:r>
              <a:rPr lang="en-US" dirty="0" err="1"/>
              <a:t>QuickBird</a:t>
            </a:r>
            <a:r>
              <a:rPr lang="en-US" dirty="0"/>
              <a:t>, and IKONOS.</a:t>
            </a:r>
          </a:p>
        </p:txBody>
      </p:sp>
    </p:spTree>
    <p:extLst>
      <p:ext uri="{BB962C8B-B14F-4D97-AF65-F5344CB8AC3E}">
        <p14:creationId xmlns:p14="http://schemas.microsoft.com/office/powerpoint/2010/main" val="14846159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F1D4C0-58B6-0E24-06A8-05201119EC90}"/>
              </a:ext>
            </a:extLst>
          </p:cNvPr>
          <p:cNvSpPr>
            <a:spLocks noGrp="1"/>
          </p:cNvSpPr>
          <p:nvPr>
            <p:ph type="title"/>
          </p:nvPr>
        </p:nvSpPr>
        <p:spPr/>
        <p:txBody>
          <a:bodyPr/>
          <a:lstStyle/>
          <a:p>
            <a:r>
              <a:rPr lang="en-US" dirty="0"/>
              <a:t>Sensors are equipped with different imaging systems: whiskbroom (cross-track) scanners and “</a:t>
            </a:r>
            <a:r>
              <a:rPr lang="en-US" dirty="0" err="1"/>
              <a:t>pushbroom</a:t>
            </a:r>
            <a:r>
              <a:rPr lang="en-US" dirty="0"/>
              <a:t>” (along-track) scanners</a:t>
            </a:r>
          </a:p>
        </p:txBody>
      </p:sp>
      <p:sp>
        <p:nvSpPr>
          <p:cNvPr id="4" name="Rectangle 3">
            <a:extLst>
              <a:ext uri="{FF2B5EF4-FFF2-40B4-BE49-F238E27FC236}">
                <a16:creationId xmlns:a16="http://schemas.microsoft.com/office/drawing/2014/main" id="{48A776FB-E77A-FC56-5277-041FD18116C7}"/>
              </a:ext>
            </a:extLst>
          </p:cNvPr>
          <p:cNvSpPr/>
          <p:nvPr/>
        </p:nvSpPr>
        <p:spPr>
          <a:xfrm>
            <a:off x="6466072" y="5024761"/>
            <a:ext cx="4887728" cy="878442"/>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000" dirty="0">
                <a:hlinkClick r:id="rId2"/>
              </a:rPr>
              <a:t>See video: NASA SVS | Landsat sensors: </a:t>
            </a:r>
            <a:r>
              <a:rPr lang="en-US" sz="1000" dirty="0" err="1">
                <a:hlinkClick r:id="rId2"/>
              </a:rPr>
              <a:t>pushbroom</a:t>
            </a:r>
            <a:r>
              <a:rPr lang="en-US" sz="1000" dirty="0">
                <a:hlinkClick r:id="rId2"/>
              </a:rPr>
              <a:t> vs whiskbroom</a:t>
            </a:r>
            <a:endParaRPr lang="en-US" sz="1000" dirty="0">
              <a:solidFill>
                <a:schemeClr val="tx1"/>
              </a:solidFill>
            </a:endParaRPr>
          </a:p>
        </p:txBody>
      </p:sp>
      <p:sp>
        <p:nvSpPr>
          <p:cNvPr id="5" name="TextBox 4">
            <a:extLst>
              <a:ext uri="{FF2B5EF4-FFF2-40B4-BE49-F238E27FC236}">
                <a16:creationId xmlns:a16="http://schemas.microsoft.com/office/drawing/2014/main" id="{700BA4DB-0F33-3F8D-76CC-A400F72CEF00}"/>
              </a:ext>
            </a:extLst>
          </p:cNvPr>
          <p:cNvSpPr txBox="1"/>
          <p:nvPr/>
        </p:nvSpPr>
        <p:spPr>
          <a:xfrm>
            <a:off x="624848" y="1802274"/>
            <a:ext cx="5329095" cy="308932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defPPr>
              <a:defRPr lang="en-US"/>
            </a:defPPr>
            <a:lvl1pPr>
              <a:defRPr sz="1200">
                <a:solidFill>
                  <a:schemeClr val="tx1"/>
                </a:solidFill>
              </a:defRPr>
            </a:lvl1pPr>
          </a:lstStyle>
          <a:p>
            <a:r>
              <a:rPr lang="en-US" dirty="0"/>
              <a:t>Satellites in orbit observe the same point on earth in regular intervals, known as revisit times. These times vary depending on orbit, altitude, location, swath, etc. and are crucial for time-series analysis and detecting change.</a:t>
            </a:r>
          </a:p>
          <a:p>
            <a:endParaRPr lang="en-US" dirty="0"/>
          </a:p>
          <a:p>
            <a:r>
              <a:rPr lang="en-US" dirty="0"/>
              <a:t>Whiskbroom scanners move in the direction of the orbital track while scanning across-track with a mirror. This results in a wide swath width and resolution varying with scan angle and can cause pixel distortion. Common whiskbroom scanners include Landsat MSS/TM/ETM+ and AVHRR.</a:t>
            </a:r>
          </a:p>
          <a:p>
            <a:endParaRPr lang="en-US" dirty="0"/>
          </a:p>
          <a:p>
            <a:r>
              <a:rPr lang="en-US" dirty="0"/>
              <a:t>“</a:t>
            </a:r>
            <a:r>
              <a:rPr lang="en-US" dirty="0" err="1"/>
              <a:t>Pushbroom</a:t>
            </a:r>
            <a:r>
              <a:rPr lang="en-US" dirty="0"/>
              <a:t>” scanners move in the direction of the orbital track while scanning along-track without any mirror. This results in a narrower swath width and no pixel distortion. “</a:t>
            </a:r>
            <a:r>
              <a:rPr lang="en-US" dirty="0" err="1"/>
              <a:t>Pushbroom</a:t>
            </a:r>
            <a:r>
              <a:rPr lang="en-US" dirty="0"/>
              <a:t>” scanners are preferred for high spatial resolution sensors and include Landsat 8, </a:t>
            </a:r>
            <a:r>
              <a:rPr lang="en-US" dirty="0" err="1"/>
              <a:t>QuickBird</a:t>
            </a:r>
            <a:r>
              <a:rPr lang="en-US" dirty="0"/>
              <a:t>, and IKONOS.</a:t>
            </a:r>
          </a:p>
        </p:txBody>
      </p:sp>
      <p:pic>
        <p:nvPicPr>
          <p:cNvPr id="10" name="Picture 9" descr="Diagram of a diagram of a sensor&#10;&#10;Description automatically generated">
            <a:extLst>
              <a:ext uri="{FF2B5EF4-FFF2-40B4-BE49-F238E27FC236}">
                <a16:creationId xmlns:a16="http://schemas.microsoft.com/office/drawing/2014/main" id="{E4E6C7B7-7D75-50EB-7D30-B96F2F49952B}"/>
              </a:ext>
            </a:extLst>
          </p:cNvPr>
          <p:cNvPicPr>
            <a:picLocks noChangeAspect="1"/>
          </p:cNvPicPr>
          <p:nvPr/>
        </p:nvPicPr>
        <p:blipFill>
          <a:blip r:embed="rId3"/>
          <a:stretch>
            <a:fillRect/>
          </a:stretch>
        </p:blipFill>
        <p:spPr>
          <a:xfrm>
            <a:off x="9024490" y="2106599"/>
            <a:ext cx="2329310" cy="2079548"/>
          </a:xfrm>
          <a:prstGeom prst="rect">
            <a:avLst/>
          </a:prstGeom>
        </p:spPr>
      </p:pic>
      <p:pic>
        <p:nvPicPr>
          <p:cNvPr id="12" name="Picture 11" descr="Diagram of a whiskroom sensor&#10;&#10;Description automatically generated">
            <a:extLst>
              <a:ext uri="{FF2B5EF4-FFF2-40B4-BE49-F238E27FC236}">
                <a16:creationId xmlns:a16="http://schemas.microsoft.com/office/drawing/2014/main" id="{EAC09A9A-F1D6-4CA1-E5AF-5D0AFE047F26}"/>
              </a:ext>
            </a:extLst>
          </p:cNvPr>
          <p:cNvPicPr>
            <a:picLocks noChangeAspect="1"/>
          </p:cNvPicPr>
          <p:nvPr/>
        </p:nvPicPr>
        <p:blipFill>
          <a:blip r:embed="rId4"/>
          <a:stretch>
            <a:fillRect/>
          </a:stretch>
        </p:blipFill>
        <p:spPr>
          <a:xfrm>
            <a:off x="6466072" y="2106599"/>
            <a:ext cx="2329477" cy="2076375"/>
          </a:xfrm>
          <a:prstGeom prst="rect">
            <a:avLst/>
          </a:prstGeom>
        </p:spPr>
      </p:pic>
      <p:sp>
        <p:nvSpPr>
          <p:cNvPr id="13" name="Rectangle 12">
            <a:extLst>
              <a:ext uri="{FF2B5EF4-FFF2-40B4-BE49-F238E27FC236}">
                <a16:creationId xmlns:a16="http://schemas.microsoft.com/office/drawing/2014/main" id="{10EADE3B-82D7-C58E-F52B-64DB1D00A5FA}"/>
              </a:ext>
            </a:extLst>
          </p:cNvPr>
          <p:cNvSpPr/>
          <p:nvPr/>
        </p:nvSpPr>
        <p:spPr>
          <a:xfrm>
            <a:off x="6466072" y="4271886"/>
            <a:ext cx="4887728" cy="33587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000" dirty="0">
                <a:solidFill>
                  <a:schemeClr val="tx1"/>
                </a:solidFill>
              </a:rPr>
              <a:t>Source: </a:t>
            </a:r>
            <a:r>
              <a:rPr lang="en-US" sz="1000" dirty="0">
                <a:hlinkClick r:id="rId5"/>
              </a:rPr>
              <a:t>Difference between Whiskbroom Sensor vs </a:t>
            </a:r>
            <a:r>
              <a:rPr lang="en-US" sz="1000" dirty="0" err="1">
                <a:hlinkClick r:id="rId5"/>
              </a:rPr>
              <a:t>Pushbroom</a:t>
            </a:r>
            <a:r>
              <a:rPr lang="en-US" sz="1000" dirty="0">
                <a:hlinkClick r:id="rId5"/>
              </a:rPr>
              <a:t> Sensor (rfwireless-world.com)</a:t>
            </a:r>
            <a:endParaRPr lang="en-US" sz="1000" dirty="0">
              <a:solidFill>
                <a:schemeClr val="tx1"/>
              </a:solidFill>
            </a:endParaRPr>
          </a:p>
        </p:txBody>
      </p:sp>
    </p:spTree>
    <p:extLst>
      <p:ext uri="{BB962C8B-B14F-4D97-AF65-F5344CB8AC3E}">
        <p14:creationId xmlns:p14="http://schemas.microsoft.com/office/powerpoint/2010/main" val="20346803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7A814A-8F25-4FFF-B9D9-2E9C81E5DEA2}"/>
              </a:ext>
            </a:extLst>
          </p:cNvPr>
          <p:cNvSpPr>
            <a:spLocks noGrp="1"/>
          </p:cNvSpPr>
          <p:nvPr>
            <p:ph type="title"/>
          </p:nvPr>
        </p:nvSpPr>
        <p:spPr/>
        <p:txBody>
          <a:bodyPr/>
          <a:lstStyle/>
          <a:p>
            <a:r>
              <a:rPr lang="en-US" dirty="0"/>
              <a:t>The </a:t>
            </a:r>
            <a:r>
              <a:rPr lang="en-US" dirty="0" err="1"/>
              <a:t>WorldView</a:t>
            </a:r>
            <a:r>
              <a:rPr lang="en-US" dirty="0"/>
              <a:t> Series consists of high-resolution commercial Earth imaging satellites</a:t>
            </a:r>
          </a:p>
        </p:txBody>
      </p:sp>
      <p:pic>
        <p:nvPicPr>
          <p:cNvPr id="4098" name="Picture 2" descr="WorldView Constellation infographic">
            <a:extLst>
              <a:ext uri="{FF2B5EF4-FFF2-40B4-BE49-F238E27FC236}">
                <a16:creationId xmlns:a16="http://schemas.microsoft.com/office/drawing/2014/main" id="{91C3D6F8-67A7-59E3-E9F5-D522A2E1492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790700"/>
            <a:ext cx="7284720" cy="446189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BE80A976-D6C8-9DCB-5F65-5426C5648E98}"/>
              </a:ext>
            </a:extLst>
          </p:cNvPr>
          <p:cNvSpPr/>
          <p:nvPr/>
        </p:nvSpPr>
        <p:spPr>
          <a:xfrm>
            <a:off x="7894320" y="5791201"/>
            <a:ext cx="3688080" cy="4572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000" b="0" i="0" dirty="0">
                <a:solidFill>
                  <a:schemeClr val="tx1"/>
                </a:solidFill>
                <a:effectLst/>
              </a:rPr>
              <a:t> Credit: ESA</a:t>
            </a:r>
          </a:p>
          <a:p>
            <a:r>
              <a:rPr lang="en-US" sz="1000" dirty="0">
                <a:solidFill>
                  <a:schemeClr val="tx1"/>
                </a:solidFill>
              </a:rPr>
              <a:t>Source: </a:t>
            </a:r>
            <a:r>
              <a:rPr lang="en-US" sz="1000" dirty="0">
                <a:solidFill>
                  <a:schemeClr val="tx1"/>
                </a:solidFill>
                <a:hlinkClick r:id="rId3">
                  <a:extLst>
                    <a:ext uri="{A12FA001-AC4F-418D-AE19-62706E023703}">
                      <ahyp:hlinkClr xmlns:ahyp="http://schemas.microsoft.com/office/drawing/2018/hyperlinkcolor" val="tx"/>
                    </a:ext>
                  </a:extLst>
                </a:hlinkClick>
              </a:rPr>
              <a:t>WorldView-3 Overview - Earth Online (esa.int)</a:t>
            </a:r>
            <a:endParaRPr lang="en-US" sz="1000" dirty="0">
              <a:solidFill>
                <a:schemeClr val="tx1"/>
              </a:solidFill>
            </a:endParaRPr>
          </a:p>
        </p:txBody>
      </p:sp>
      <p:sp>
        <p:nvSpPr>
          <p:cNvPr id="4" name="TextBox 3">
            <a:extLst>
              <a:ext uri="{FF2B5EF4-FFF2-40B4-BE49-F238E27FC236}">
                <a16:creationId xmlns:a16="http://schemas.microsoft.com/office/drawing/2014/main" id="{755974B2-B986-8295-7BBC-EF0BB1F93357}"/>
              </a:ext>
            </a:extLst>
          </p:cNvPr>
          <p:cNvSpPr txBox="1"/>
          <p:nvPr/>
        </p:nvSpPr>
        <p:spPr>
          <a:xfrm>
            <a:off x="8044404" y="1811152"/>
            <a:ext cx="3546353" cy="339745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defPPr>
              <a:defRPr lang="en-US"/>
            </a:defPPr>
            <a:lvl1pPr>
              <a:defRPr sz="1200">
                <a:solidFill>
                  <a:schemeClr val="tx1"/>
                </a:solidFill>
              </a:defRPr>
            </a:lvl1pPr>
          </a:lstStyle>
          <a:p>
            <a:r>
              <a:rPr lang="en-US" dirty="0"/>
              <a:t>Owned by Maxar, the first three satellites in the series are currently operational, and they have been supplying imagery since 2007.</a:t>
            </a:r>
          </a:p>
          <a:p>
            <a:endParaRPr lang="en-US" dirty="0"/>
          </a:p>
          <a:p>
            <a:pPr marL="171450" indent="-171450">
              <a:buFont typeface="Wingdings" panose="05000000000000000000" pitchFamily="2" charset="2"/>
              <a:buChar char="§"/>
            </a:pPr>
            <a:r>
              <a:rPr lang="en-US" dirty="0"/>
              <a:t>WorldView-1 launched in 2007, it was the world's first 50 cm resolution commercial imaging satellite</a:t>
            </a:r>
          </a:p>
          <a:p>
            <a:pPr marL="171450" indent="-171450">
              <a:buFont typeface="Wingdings" panose="05000000000000000000" pitchFamily="2" charset="2"/>
              <a:buChar char="§"/>
            </a:pPr>
            <a:r>
              <a:rPr lang="en-US" dirty="0"/>
              <a:t>WorldView-2 launched in 2009, as a follow-on spacecraft to WorldView-1. It was the first high resolution 8-band multispectral commercial satellite.</a:t>
            </a:r>
          </a:p>
          <a:p>
            <a:pPr marL="171450" indent="-171450">
              <a:buFont typeface="Wingdings" panose="05000000000000000000" pitchFamily="2" charset="2"/>
              <a:buChar char="§"/>
            </a:pPr>
            <a:r>
              <a:rPr lang="en-US" dirty="0"/>
              <a:t>WorldView-3 launched in 2014, it is very similar to WorldView-2 but positioned in a lower orbit</a:t>
            </a:r>
          </a:p>
          <a:p>
            <a:pPr marL="171450" indent="-171450">
              <a:buFont typeface="Wingdings" panose="05000000000000000000" pitchFamily="2" charset="2"/>
              <a:buChar char="§"/>
            </a:pPr>
            <a:r>
              <a:rPr lang="en-US" dirty="0"/>
              <a:t>WorldView-4 launched in 2016, and provided 31 cm panchromatic imagery and 1.23 m multispectral imagery</a:t>
            </a:r>
          </a:p>
          <a:p>
            <a:endParaRPr lang="en-US" dirty="0"/>
          </a:p>
          <a:p>
            <a:r>
              <a:rPr lang="en-US" dirty="0"/>
              <a:t>In addition, Maxar's GeoEye-1 satellite, launched in 2008, is part of the wider </a:t>
            </a:r>
            <a:r>
              <a:rPr lang="en-US" dirty="0" err="1"/>
              <a:t>WorldView</a:t>
            </a:r>
            <a:r>
              <a:rPr lang="en-US" dirty="0"/>
              <a:t> constellation.</a:t>
            </a:r>
          </a:p>
        </p:txBody>
      </p:sp>
    </p:spTree>
    <p:extLst>
      <p:ext uri="{BB962C8B-B14F-4D97-AF65-F5344CB8AC3E}">
        <p14:creationId xmlns:p14="http://schemas.microsoft.com/office/powerpoint/2010/main" val="29448331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54613CBA-902A-7BC5-76B8-774C174BB81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4667250" y="1804941"/>
            <a:ext cx="2857500" cy="1826026"/>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0F7E0466-7300-C4F5-BD31-04E1E75A890A}"/>
              </a:ext>
            </a:extLst>
          </p:cNvPr>
          <p:cNvSpPr>
            <a:spLocks noGrp="1"/>
          </p:cNvSpPr>
          <p:nvPr>
            <p:ph type="title"/>
          </p:nvPr>
        </p:nvSpPr>
        <p:spPr/>
        <p:txBody>
          <a:bodyPr>
            <a:normAutofit fontScale="90000"/>
          </a:bodyPr>
          <a:lstStyle/>
          <a:p>
            <a:r>
              <a:rPr lang="en-US" dirty="0"/>
              <a:t>Copernicus is the European Union's flagship Earth observation initiative, designed to provide valuable information services to citizens and organizations across the EU</a:t>
            </a:r>
          </a:p>
        </p:txBody>
      </p:sp>
      <p:sp>
        <p:nvSpPr>
          <p:cNvPr id="3" name="TextBox 2">
            <a:extLst>
              <a:ext uri="{FF2B5EF4-FFF2-40B4-BE49-F238E27FC236}">
                <a16:creationId xmlns:a16="http://schemas.microsoft.com/office/drawing/2014/main" id="{8878D842-BF03-28ED-0531-D5578B3994E8}"/>
              </a:ext>
            </a:extLst>
          </p:cNvPr>
          <p:cNvSpPr txBox="1"/>
          <p:nvPr/>
        </p:nvSpPr>
        <p:spPr>
          <a:xfrm>
            <a:off x="621439" y="1802275"/>
            <a:ext cx="3897295" cy="1549664"/>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defPPr>
              <a:defRPr lang="en-US"/>
            </a:defPPr>
            <a:lvl1pPr>
              <a:defRPr sz="1200">
                <a:solidFill>
                  <a:schemeClr val="tx1"/>
                </a:solidFill>
              </a:defRPr>
            </a:lvl1pPr>
          </a:lstStyle>
          <a:p>
            <a:r>
              <a:rPr lang="en-US" dirty="0"/>
              <a:t>The European Commission manages the Copernicus </a:t>
            </a:r>
            <a:r>
              <a:rPr lang="en-US" dirty="0" err="1"/>
              <a:t>Programme</a:t>
            </a:r>
            <a:r>
              <a:rPr lang="en-US" dirty="0"/>
              <a:t>. It is implemented in partnership with the Member States, the European Space Agency (ESA), the European </a:t>
            </a:r>
            <a:r>
              <a:rPr lang="en-US" dirty="0" err="1"/>
              <a:t>Organisation</a:t>
            </a:r>
            <a:r>
              <a:rPr lang="en-US" dirty="0"/>
              <a:t> for the Exploitation of Meteorological Satellites (EUMETSAT), the European Centre for Medium-Range Weather Forecasts (ECMWF), EU Agencies and Mercator </a:t>
            </a:r>
            <a:r>
              <a:rPr lang="en-US" dirty="0" err="1"/>
              <a:t>Océan</a:t>
            </a:r>
            <a:r>
              <a:rPr lang="en-US" dirty="0"/>
              <a:t>, the European Environment Agency (EEA), the Joint Research Center (JRC).</a:t>
            </a:r>
          </a:p>
        </p:txBody>
      </p:sp>
      <p:sp>
        <p:nvSpPr>
          <p:cNvPr id="4" name="TextBox 3">
            <a:extLst>
              <a:ext uri="{FF2B5EF4-FFF2-40B4-BE49-F238E27FC236}">
                <a16:creationId xmlns:a16="http://schemas.microsoft.com/office/drawing/2014/main" id="{E4522291-4A95-A556-39B1-A2E676AC4665}"/>
              </a:ext>
            </a:extLst>
          </p:cNvPr>
          <p:cNvSpPr txBox="1"/>
          <p:nvPr/>
        </p:nvSpPr>
        <p:spPr>
          <a:xfrm>
            <a:off x="7691022" y="1802274"/>
            <a:ext cx="3897295" cy="444612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defPPr>
              <a:defRPr lang="en-US"/>
            </a:defPPr>
            <a:lvl1pPr>
              <a:defRPr sz="1200">
                <a:solidFill>
                  <a:schemeClr val="tx1"/>
                </a:solidFill>
              </a:defRPr>
            </a:lvl1pPr>
          </a:lstStyle>
          <a:p>
            <a:r>
              <a:rPr lang="en-US" dirty="0"/>
              <a:t>Copernicus Satellites:</a:t>
            </a:r>
          </a:p>
          <a:p>
            <a:pPr marL="171450" indent="-171450">
              <a:buFont typeface="Wingdings" panose="05000000000000000000" pitchFamily="2" charset="2"/>
              <a:buChar char="§"/>
            </a:pPr>
            <a:r>
              <a:rPr lang="en-US" dirty="0"/>
              <a:t>Sentinel-1 provides all-weather, day and night radar imagery for land and ocean services.</a:t>
            </a:r>
          </a:p>
          <a:p>
            <a:pPr marL="171450" indent="-171450">
              <a:buFont typeface="Wingdings" panose="05000000000000000000" pitchFamily="2" charset="2"/>
              <a:buChar char="§"/>
            </a:pPr>
            <a:r>
              <a:rPr lang="en-US" dirty="0"/>
              <a:t>Sentinel-2 provides high-resolution optical imagery for land services. It provides for example, imagery of vegetation, soil and water cover, inland waterways and coastal areas. Sentinel-2 also delivers information for emergency services.</a:t>
            </a:r>
          </a:p>
          <a:p>
            <a:pPr marL="171450" indent="-171450">
              <a:buFont typeface="Wingdings" panose="05000000000000000000" pitchFamily="2" charset="2"/>
              <a:buChar char="§"/>
            </a:pPr>
            <a:r>
              <a:rPr lang="en-US" dirty="0"/>
              <a:t>Sentinel-3 provides high-accuracy optical, radar and altimetry data for marine and land services. It measures variables such as sea-surface topography, sea- and land-surface temperature, ocean color and land color with high-end accuracy and reliability.</a:t>
            </a:r>
          </a:p>
          <a:p>
            <a:pPr marL="171450" indent="-171450">
              <a:buFont typeface="Wingdings" panose="05000000000000000000" pitchFamily="2" charset="2"/>
              <a:buChar char="§"/>
            </a:pPr>
            <a:r>
              <a:rPr lang="en-US" dirty="0"/>
              <a:t>Sentinel-4 will provide data for atmospheric composition monitoring. Its objective is to monitor key air quality trace gases and aerosols over Europe at </a:t>
            </a:r>
            <a:r>
              <a:rPr lang="en-US" dirty="0" err="1"/>
              <a:t>hight</a:t>
            </a:r>
            <a:r>
              <a:rPr lang="en-US" dirty="0"/>
              <a:t> spatial resolution with a fast (hourly) revisit time. Sentinel-5 will also be dedicated to atmospheric composition monitoring.</a:t>
            </a:r>
          </a:p>
          <a:p>
            <a:pPr marL="171450" indent="-171450">
              <a:buFont typeface="Wingdings" panose="05000000000000000000" pitchFamily="2" charset="2"/>
              <a:buChar char="§"/>
            </a:pPr>
            <a:r>
              <a:rPr lang="en-US" dirty="0"/>
              <a:t>Sentinel-5 Precursor is a satellite mission launched on 13 October 2017. </a:t>
            </a:r>
          </a:p>
          <a:p>
            <a:pPr marL="171450" indent="-171450">
              <a:buFont typeface="Wingdings" panose="05000000000000000000" pitchFamily="2" charset="2"/>
              <a:buChar char="§"/>
            </a:pPr>
            <a:r>
              <a:rPr lang="en-US" dirty="0"/>
              <a:t>Sentinel-6 provides high accuracy altimetry for measuring global sea-surface height, primarily for operational oceanography and for climate studies.</a:t>
            </a:r>
          </a:p>
        </p:txBody>
      </p:sp>
      <p:sp>
        <p:nvSpPr>
          <p:cNvPr id="5" name="TextBox 4">
            <a:extLst>
              <a:ext uri="{FF2B5EF4-FFF2-40B4-BE49-F238E27FC236}">
                <a16:creationId xmlns:a16="http://schemas.microsoft.com/office/drawing/2014/main" id="{71A34A9D-7888-722A-1595-C1914FCAD7E3}"/>
              </a:ext>
            </a:extLst>
          </p:cNvPr>
          <p:cNvSpPr txBox="1"/>
          <p:nvPr/>
        </p:nvSpPr>
        <p:spPr>
          <a:xfrm>
            <a:off x="618925" y="3351939"/>
            <a:ext cx="3897295" cy="289646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defPPr>
              <a:defRPr lang="en-US"/>
            </a:defPPr>
            <a:lvl1pPr>
              <a:defRPr sz="1200">
                <a:solidFill>
                  <a:schemeClr val="tx1"/>
                </a:solidFill>
              </a:defRPr>
            </a:lvl1pPr>
          </a:lstStyle>
          <a:p>
            <a:r>
              <a:rPr lang="en-US" dirty="0"/>
              <a:t>Copernicus supports a variety of applications in several non-space domains, which potentially impact businesses and organizations in day-to-day activities and operations.</a:t>
            </a:r>
          </a:p>
          <a:p>
            <a:pPr marL="171450" indent="-171450">
              <a:buFont typeface="Wingdings" panose="05000000000000000000" pitchFamily="2" charset="2"/>
              <a:buChar char="§"/>
            </a:pPr>
            <a:r>
              <a:rPr lang="en-US" dirty="0"/>
              <a:t>Agriculture</a:t>
            </a:r>
          </a:p>
          <a:p>
            <a:pPr marL="171450" indent="-171450">
              <a:buFont typeface="Wingdings" panose="05000000000000000000" pitchFamily="2" charset="2"/>
              <a:buChar char="§"/>
            </a:pPr>
            <a:r>
              <a:rPr lang="en-US" dirty="0"/>
              <a:t>Blue Economy</a:t>
            </a:r>
          </a:p>
          <a:p>
            <a:pPr marL="171450" indent="-171450">
              <a:buFont typeface="Wingdings" panose="05000000000000000000" pitchFamily="2" charset="2"/>
              <a:buChar char="§"/>
            </a:pPr>
            <a:r>
              <a:rPr lang="en-US" dirty="0"/>
              <a:t>Climate Change and Environment</a:t>
            </a:r>
          </a:p>
          <a:p>
            <a:pPr marL="171450" indent="-171450">
              <a:buFont typeface="Wingdings" panose="05000000000000000000" pitchFamily="2" charset="2"/>
              <a:buChar char="§"/>
            </a:pPr>
            <a:r>
              <a:rPr lang="en-US" dirty="0"/>
              <a:t>Development and Cooperation</a:t>
            </a:r>
          </a:p>
          <a:p>
            <a:pPr marL="171450" indent="-171450">
              <a:buFont typeface="Wingdings" panose="05000000000000000000" pitchFamily="2" charset="2"/>
              <a:buChar char="§"/>
            </a:pPr>
            <a:r>
              <a:rPr lang="en-US" dirty="0"/>
              <a:t>Energy and Natural Resources</a:t>
            </a:r>
          </a:p>
          <a:p>
            <a:pPr marL="171450" indent="-171450">
              <a:buFont typeface="Wingdings" panose="05000000000000000000" pitchFamily="2" charset="2"/>
              <a:buChar char="§"/>
            </a:pPr>
            <a:r>
              <a:rPr lang="en-US" dirty="0"/>
              <a:t>Forestry</a:t>
            </a:r>
          </a:p>
          <a:p>
            <a:pPr marL="171450" indent="-171450">
              <a:buFont typeface="Wingdings" panose="05000000000000000000" pitchFamily="2" charset="2"/>
              <a:buChar char="§"/>
            </a:pPr>
            <a:r>
              <a:rPr lang="en-US" dirty="0"/>
              <a:t>Health</a:t>
            </a:r>
          </a:p>
          <a:p>
            <a:pPr marL="171450" indent="-171450">
              <a:buFont typeface="Wingdings" panose="05000000000000000000" pitchFamily="2" charset="2"/>
              <a:buChar char="§"/>
            </a:pPr>
            <a:r>
              <a:rPr lang="en-US" dirty="0"/>
              <a:t>Insurance and Disaster Management</a:t>
            </a:r>
          </a:p>
          <a:p>
            <a:pPr marL="171450" indent="-171450">
              <a:buFont typeface="Wingdings" panose="05000000000000000000" pitchFamily="2" charset="2"/>
              <a:buChar char="§"/>
            </a:pPr>
            <a:r>
              <a:rPr lang="en-US" dirty="0"/>
              <a:t>Security and </a:t>
            </a:r>
            <a:r>
              <a:rPr lang="en-US" dirty="0" err="1"/>
              <a:t>Defence</a:t>
            </a:r>
            <a:endParaRPr lang="en-US" dirty="0"/>
          </a:p>
          <a:p>
            <a:pPr marL="171450" indent="-171450">
              <a:buFont typeface="Wingdings" panose="05000000000000000000" pitchFamily="2" charset="2"/>
              <a:buChar char="§"/>
            </a:pPr>
            <a:r>
              <a:rPr lang="en-US" dirty="0"/>
              <a:t>Tourism</a:t>
            </a:r>
          </a:p>
          <a:p>
            <a:pPr marL="171450" indent="-171450">
              <a:buFont typeface="Wingdings" panose="05000000000000000000" pitchFamily="2" charset="2"/>
              <a:buChar char="§"/>
            </a:pPr>
            <a:r>
              <a:rPr lang="en-US" dirty="0"/>
              <a:t>Transport</a:t>
            </a:r>
          </a:p>
          <a:p>
            <a:pPr marL="171450" indent="-171450">
              <a:buFont typeface="Wingdings" panose="05000000000000000000" pitchFamily="2" charset="2"/>
              <a:buChar char="§"/>
            </a:pPr>
            <a:r>
              <a:rPr lang="en-US" dirty="0"/>
              <a:t>Urban Planning</a:t>
            </a:r>
          </a:p>
        </p:txBody>
      </p:sp>
      <p:pic>
        <p:nvPicPr>
          <p:cNvPr id="7" name="Picture 6">
            <a:extLst>
              <a:ext uri="{FF2B5EF4-FFF2-40B4-BE49-F238E27FC236}">
                <a16:creationId xmlns:a16="http://schemas.microsoft.com/office/drawing/2014/main" id="{B045F940-55FC-DE24-402A-2E8600D618B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674871" y="4077629"/>
            <a:ext cx="2857500" cy="1826026"/>
          </a:xfrm>
          <a:prstGeom prst="rect">
            <a:avLst/>
          </a:prstGeom>
        </p:spPr>
      </p:pic>
      <p:sp>
        <p:nvSpPr>
          <p:cNvPr id="8" name="Rectangle 7">
            <a:extLst>
              <a:ext uri="{FF2B5EF4-FFF2-40B4-BE49-F238E27FC236}">
                <a16:creationId xmlns:a16="http://schemas.microsoft.com/office/drawing/2014/main" id="{50546017-869F-FDCD-C083-61D6CD18E46A}"/>
              </a:ext>
            </a:extLst>
          </p:cNvPr>
          <p:cNvSpPr/>
          <p:nvPr/>
        </p:nvSpPr>
        <p:spPr>
          <a:xfrm>
            <a:off x="4678978" y="5877021"/>
            <a:ext cx="2853393" cy="46903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000" dirty="0">
                <a:solidFill>
                  <a:schemeClr val="tx1"/>
                </a:solidFill>
              </a:rPr>
              <a:t>Copernicus Sentinel-6</a:t>
            </a:r>
          </a:p>
          <a:p>
            <a:r>
              <a:rPr lang="en-US" sz="1000" dirty="0">
                <a:solidFill>
                  <a:schemeClr val="tx1"/>
                </a:solidFill>
              </a:rPr>
              <a:t>Source: </a:t>
            </a:r>
            <a:r>
              <a:rPr lang="en-US" sz="1000" dirty="0">
                <a:hlinkClick r:id="rId4"/>
              </a:rPr>
              <a:t>Discover our satellites | Copernicus</a:t>
            </a:r>
            <a:endParaRPr lang="en-US" sz="1000" dirty="0">
              <a:solidFill>
                <a:schemeClr val="tx1"/>
              </a:solidFill>
            </a:endParaRPr>
          </a:p>
        </p:txBody>
      </p:sp>
      <p:sp>
        <p:nvSpPr>
          <p:cNvPr id="9" name="Rectangle 8">
            <a:extLst>
              <a:ext uri="{FF2B5EF4-FFF2-40B4-BE49-F238E27FC236}">
                <a16:creationId xmlns:a16="http://schemas.microsoft.com/office/drawing/2014/main" id="{2AAFF66B-F8E9-3794-BB96-28FB7372A0F2}"/>
              </a:ext>
            </a:extLst>
          </p:cNvPr>
          <p:cNvSpPr/>
          <p:nvPr/>
        </p:nvSpPr>
        <p:spPr>
          <a:xfrm>
            <a:off x="4678978" y="3552430"/>
            <a:ext cx="2853393" cy="46903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000" dirty="0">
                <a:solidFill>
                  <a:schemeClr val="tx1"/>
                </a:solidFill>
              </a:rPr>
              <a:t>Copernicus Sentinel-1</a:t>
            </a:r>
          </a:p>
          <a:p>
            <a:r>
              <a:rPr lang="en-US" sz="1000" dirty="0">
                <a:solidFill>
                  <a:schemeClr val="tx1"/>
                </a:solidFill>
              </a:rPr>
              <a:t>Source: </a:t>
            </a:r>
            <a:r>
              <a:rPr lang="en-US" sz="1000" dirty="0">
                <a:hlinkClick r:id="rId4"/>
              </a:rPr>
              <a:t>Discover our satellites | Copernicus</a:t>
            </a:r>
            <a:endParaRPr lang="en-US" sz="1000" dirty="0">
              <a:solidFill>
                <a:schemeClr val="tx1"/>
              </a:solidFill>
            </a:endParaRPr>
          </a:p>
        </p:txBody>
      </p:sp>
    </p:spTree>
    <p:extLst>
      <p:ext uri="{BB962C8B-B14F-4D97-AF65-F5344CB8AC3E}">
        <p14:creationId xmlns:p14="http://schemas.microsoft.com/office/powerpoint/2010/main" val="41735039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atellite in space&#10;&#10;Description automatically generated">
            <a:extLst>
              <a:ext uri="{FF2B5EF4-FFF2-40B4-BE49-F238E27FC236}">
                <a16:creationId xmlns:a16="http://schemas.microsoft.com/office/drawing/2014/main" id="{7244BE50-B976-C5B2-475D-460136722723}"/>
              </a:ext>
            </a:extLst>
          </p:cNvPr>
          <p:cNvPicPr>
            <a:picLocks noChangeAspect="1"/>
          </p:cNvPicPr>
          <p:nvPr/>
        </p:nvPicPr>
        <p:blipFill>
          <a:blip r:embed="rId2"/>
          <a:stretch>
            <a:fillRect/>
          </a:stretch>
        </p:blipFill>
        <p:spPr>
          <a:xfrm>
            <a:off x="-1161143" y="0"/>
            <a:ext cx="14514286" cy="6858000"/>
          </a:xfrm>
          <a:prstGeom prst="rect">
            <a:avLst/>
          </a:prstGeom>
        </p:spPr>
      </p:pic>
      <p:sp>
        <p:nvSpPr>
          <p:cNvPr id="2" name="Title 1"/>
          <p:cNvSpPr>
            <a:spLocks noGrp="1"/>
          </p:cNvSpPr>
          <p:nvPr>
            <p:ph type="title"/>
          </p:nvPr>
        </p:nvSpPr>
        <p:spPr>
          <a:xfrm>
            <a:off x="1078706" y="3304381"/>
            <a:ext cx="8636795" cy="2014537"/>
          </a:xfrm>
        </p:spPr>
        <p:txBody>
          <a:bodyPr>
            <a:normAutofit/>
          </a:bodyPr>
          <a:lstStyle/>
          <a:p>
            <a:r>
              <a:rPr lang="en-US" dirty="0">
                <a:latin typeface="Stolzl" panose="00000500000000000000" pitchFamily="50" charset="-18"/>
              </a:rPr>
              <a:t>Military surveillance</a:t>
            </a:r>
          </a:p>
        </p:txBody>
      </p:sp>
      <p:sp>
        <p:nvSpPr>
          <p:cNvPr id="3" name="Rectangle 2">
            <a:extLst>
              <a:ext uri="{FF2B5EF4-FFF2-40B4-BE49-F238E27FC236}">
                <a16:creationId xmlns:a16="http://schemas.microsoft.com/office/drawing/2014/main" id="{CA136D31-9DD8-0EBC-C2EC-E6E923F79FB7}"/>
              </a:ext>
            </a:extLst>
          </p:cNvPr>
          <p:cNvSpPr/>
          <p:nvPr/>
        </p:nvSpPr>
        <p:spPr>
          <a:xfrm>
            <a:off x="6096000" y="6259346"/>
            <a:ext cx="5486400" cy="30147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r"/>
            <a:r>
              <a:rPr lang="en-US" sz="1000" b="0" i="0" dirty="0">
                <a:solidFill>
                  <a:schemeClr val="bg1"/>
                </a:solidFill>
                <a:effectLst/>
              </a:rPr>
              <a:t>Imag</a:t>
            </a:r>
            <a:r>
              <a:rPr lang="en-US" sz="1000" dirty="0">
                <a:solidFill>
                  <a:schemeClr val="bg1"/>
                </a:solidFill>
              </a:rPr>
              <a:t>e credit: ESA</a:t>
            </a:r>
          </a:p>
        </p:txBody>
      </p:sp>
    </p:spTree>
    <p:extLst>
      <p:ext uri="{BB962C8B-B14F-4D97-AF65-F5344CB8AC3E}">
        <p14:creationId xmlns:p14="http://schemas.microsoft.com/office/powerpoint/2010/main" val="31783404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A6C01A-E83E-C8CE-728E-027FAD2EFD0B}"/>
              </a:ext>
            </a:extLst>
          </p:cNvPr>
          <p:cNvSpPr>
            <a:spLocks noGrp="1"/>
          </p:cNvSpPr>
          <p:nvPr>
            <p:ph type="title"/>
          </p:nvPr>
        </p:nvSpPr>
        <p:spPr/>
        <p:txBody>
          <a:bodyPr>
            <a:normAutofit/>
          </a:bodyPr>
          <a:lstStyle/>
          <a:p>
            <a:r>
              <a:rPr lang="en-US" dirty="0"/>
              <a:t>Military satellites are an essential component of modern warfare, providing crucial intelligence, communication, and surveillance capabilities to military forces</a:t>
            </a:r>
          </a:p>
        </p:txBody>
      </p:sp>
      <p:sp>
        <p:nvSpPr>
          <p:cNvPr id="5" name="TextBox 4">
            <a:extLst>
              <a:ext uri="{FF2B5EF4-FFF2-40B4-BE49-F238E27FC236}">
                <a16:creationId xmlns:a16="http://schemas.microsoft.com/office/drawing/2014/main" id="{9B1FCE4D-AD3F-594A-43E5-713D11B7B799}"/>
              </a:ext>
            </a:extLst>
          </p:cNvPr>
          <p:cNvSpPr txBox="1"/>
          <p:nvPr/>
        </p:nvSpPr>
        <p:spPr>
          <a:xfrm>
            <a:off x="623657" y="1798206"/>
            <a:ext cx="10958743" cy="62841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defPPr>
              <a:defRPr lang="en-US"/>
            </a:defPPr>
            <a:lvl1pPr>
              <a:defRPr sz="1200">
                <a:solidFill>
                  <a:schemeClr val="tx1"/>
                </a:solidFill>
              </a:defRPr>
            </a:lvl1pPr>
          </a:lstStyle>
          <a:p>
            <a:r>
              <a:rPr lang="en-US" dirty="0"/>
              <a:t>These are just a few examples of the types of military satellites and their functions. The specific capabilities and technologies of military satellites can vary widely depending on their purpose and the needs of the military forces using them.</a:t>
            </a:r>
          </a:p>
          <a:p>
            <a:r>
              <a:rPr lang="en-US" dirty="0"/>
              <a:t>There are several types of military satellites, each with its specific functions. Here are some of the most common types:</a:t>
            </a:r>
          </a:p>
        </p:txBody>
      </p:sp>
      <p:grpSp>
        <p:nvGrpSpPr>
          <p:cNvPr id="6" name="Group 5">
            <a:extLst>
              <a:ext uri="{FF2B5EF4-FFF2-40B4-BE49-F238E27FC236}">
                <a16:creationId xmlns:a16="http://schemas.microsoft.com/office/drawing/2014/main" id="{8A492788-372D-4775-95E7-6DF87DCD47D9}"/>
              </a:ext>
            </a:extLst>
          </p:cNvPr>
          <p:cNvGrpSpPr/>
          <p:nvPr/>
        </p:nvGrpSpPr>
        <p:grpSpPr>
          <a:xfrm>
            <a:off x="609600" y="2488768"/>
            <a:ext cx="5303492" cy="954022"/>
            <a:chOff x="609600" y="3429000"/>
            <a:chExt cx="5303492" cy="954022"/>
          </a:xfrm>
        </p:grpSpPr>
        <p:sp>
          <p:nvSpPr>
            <p:cNvPr id="7" name="Arrow: Pentagon 6">
              <a:extLst>
                <a:ext uri="{FF2B5EF4-FFF2-40B4-BE49-F238E27FC236}">
                  <a16:creationId xmlns:a16="http://schemas.microsoft.com/office/drawing/2014/main" id="{78A382BB-B6B6-6CCC-5F87-98648B139526}"/>
                </a:ext>
              </a:extLst>
            </p:cNvPr>
            <p:cNvSpPr/>
            <p:nvPr/>
          </p:nvSpPr>
          <p:spPr>
            <a:xfrm>
              <a:off x="609600" y="3429000"/>
              <a:ext cx="1543354" cy="365760"/>
            </a:xfrm>
            <a:prstGeom prst="homePlate">
              <a:avLst>
                <a:gd name="adj" fmla="val 8622"/>
              </a:avLst>
            </a:prstGeom>
            <a:noFill/>
            <a:ln w="3175">
              <a:noFill/>
            </a:ln>
          </p:spPr>
          <p:style>
            <a:lnRef idx="2">
              <a:schemeClr val="accent1">
                <a:shade val="15000"/>
              </a:schemeClr>
            </a:lnRef>
            <a:fillRef idx="1">
              <a:schemeClr val="accent1"/>
            </a:fillRef>
            <a:effectRef idx="0">
              <a:schemeClr val="accent1"/>
            </a:effectRef>
            <a:fontRef idx="minor">
              <a:schemeClr val="lt1"/>
            </a:fontRef>
          </p:style>
          <p:txBody>
            <a:bodyPr vert="horz" rtlCol="0" anchor="t"/>
            <a:lstStyle/>
            <a:p>
              <a:r>
                <a:rPr lang="en-US" sz="1200" dirty="0">
                  <a:solidFill>
                    <a:srgbClr val="0070C0"/>
                  </a:solidFill>
                </a:rPr>
                <a:t>Reconnaissance satellites:</a:t>
              </a:r>
            </a:p>
          </p:txBody>
        </p:sp>
        <p:sp>
          <p:nvSpPr>
            <p:cNvPr id="8" name="Rectangle 7">
              <a:extLst>
                <a:ext uri="{FF2B5EF4-FFF2-40B4-BE49-F238E27FC236}">
                  <a16:creationId xmlns:a16="http://schemas.microsoft.com/office/drawing/2014/main" id="{868042FA-70E3-3770-0BF5-4602DCCFB8D3}"/>
                </a:ext>
              </a:extLst>
            </p:cNvPr>
            <p:cNvSpPr/>
            <p:nvPr/>
          </p:nvSpPr>
          <p:spPr>
            <a:xfrm>
              <a:off x="2211144" y="3429000"/>
              <a:ext cx="3701948" cy="95402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200" dirty="0">
                  <a:solidFill>
                    <a:schemeClr val="tx1"/>
                  </a:solidFill>
                </a:rPr>
                <a:t>These satellites are used for intelligence gathering and surveillance purposes. They can capture high-resolution images of the Earth's surface, providing military forces with information on potential targets, enemy movements, and other critical data.</a:t>
              </a:r>
            </a:p>
          </p:txBody>
        </p:sp>
      </p:grpSp>
      <p:grpSp>
        <p:nvGrpSpPr>
          <p:cNvPr id="9" name="Group 8">
            <a:extLst>
              <a:ext uri="{FF2B5EF4-FFF2-40B4-BE49-F238E27FC236}">
                <a16:creationId xmlns:a16="http://schemas.microsoft.com/office/drawing/2014/main" id="{A7578E4F-2A0D-7E6F-890B-A608CFF9BE3F}"/>
              </a:ext>
            </a:extLst>
          </p:cNvPr>
          <p:cNvGrpSpPr/>
          <p:nvPr/>
        </p:nvGrpSpPr>
        <p:grpSpPr>
          <a:xfrm>
            <a:off x="609600" y="4769117"/>
            <a:ext cx="5303492" cy="904038"/>
            <a:chOff x="609600" y="5247710"/>
            <a:chExt cx="5303492" cy="904038"/>
          </a:xfrm>
        </p:grpSpPr>
        <p:sp>
          <p:nvSpPr>
            <p:cNvPr id="10" name="Arrow: Pentagon 9">
              <a:extLst>
                <a:ext uri="{FF2B5EF4-FFF2-40B4-BE49-F238E27FC236}">
                  <a16:creationId xmlns:a16="http://schemas.microsoft.com/office/drawing/2014/main" id="{346CB996-997A-203E-20DF-FD7EA3549188}"/>
                </a:ext>
              </a:extLst>
            </p:cNvPr>
            <p:cNvSpPr/>
            <p:nvPr/>
          </p:nvSpPr>
          <p:spPr>
            <a:xfrm>
              <a:off x="609600" y="5247710"/>
              <a:ext cx="1543354" cy="365760"/>
            </a:xfrm>
            <a:prstGeom prst="homePlate">
              <a:avLst>
                <a:gd name="adj" fmla="val 8622"/>
              </a:avLst>
            </a:prstGeom>
            <a:noFill/>
            <a:ln w="3175">
              <a:noFill/>
            </a:ln>
          </p:spPr>
          <p:style>
            <a:lnRef idx="2">
              <a:schemeClr val="accent1">
                <a:shade val="15000"/>
              </a:schemeClr>
            </a:lnRef>
            <a:fillRef idx="1">
              <a:schemeClr val="accent1"/>
            </a:fillRef>
            <a:effectRef idx="0">
              <a:schemeClr val="accent1"/>
            </a:effectRef>
            <a:fontRef idx="minor">
              <a:schemeClr val="lt1"/>
            </a:fontRef>
          </p:style>
          <p:txBody>
            <a:bodyPr vert="horz" rtlCol="0" anchor="t"/>
            <a:lstStyle/>
            <a:p>
              <a:r>
                <a:rPr lang="en-US" sz="1200" dirty="0">
                  <a:solidFill>
                    <a:srgbClr val="0070C0"/>
                  </a:solidFill>
                </a:rPr>
                <a:t>Navigation satellites: </a:t>
              </a:r>
            </a:p>
          </p:txBody>
        </p:sp>
        <p:sp>
          <p:nvSpPr>
            <p:cNvPr id="11" name="Rectangle 10">
              <a:extLst>
                <a:ext uri="{FF2B5EF4-FFF2-40B4-BE49-F238E27FC236}">
                  <a16:creationId xmlns:a16="http://schemas.microsoft.com/office/drawing/2014/main" id="{0B2AABC0-5F81-85CC-38C9-7416FD7296C2}"/>
                </a:ext>
              </a:extLst>
            </p:cNvPr>
            <p:cNvSpPr/>
            <p:nvPr/>
          </p:nvSpPr>
          <p:spPr>
            <a:xfrm>
              <a:off x="2211144" y="5247710"/>
              <a:ext cx="3701948" cy="90403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200" dirty="0">
                  <a:solidFill>
                    <a:schemeClr val="tx1"/>
                  </a:solidFill>
                </a:rPr>
                <a:t>These satellites provide positioning and navigation data to military forces on the ground and in the air. They allow military forces to navigate precisely and accurately, even in remote or hostile environments.</a:t>
              </a:r>
            </a:p>
          </p:txBody>
        </p:sp>
      </p:grpSp>
      <p:grpSp>
        <p:nvGrpSpPr>
          <p:cNvPr id="12" name="Group 11">
            <a:extLst>
              <a:ext uri="{FF2B5EF4-FFF2-40B4-BE49-F238E27FC236}">
                <a16:creationId xmlns:a16="http://schemas.microsoft.com/office/drawing/2014/main" id="{2D13DE62-032C-5B30-1BA3-94988F9E0CE8}"/>
              </a:ext>
            </a:extLst>
          </p:cNvPr>
          <p:cNvGrpSpPr/>
          <p:nvPr/>
        </p:nvGrpSpPr>
        <p:grpSpPr>
          <a:xfrm>
            <a:off x="609600" y="3626053"/>
            <a:ext cx="5303492" cy="959801"/>
            <a:chOff x="609600" y="4079100"/>
            <a:chExt cx="5303492" cy="959801"/>
          </a:xfrm>
        </p:grpSpPr>
        <p:sp>
          <p:nvSpPr>
            <p:cNvPr id="13" name="Arrow: Pentagon 12">
              <a:extLst>
                <a:ext uri="{FF2B5EF4-FFF2-40B4-BE49-F238E27FC236}">
                  <a16:creationId xmlns:a16="http://schemas.microsoft.com/office/drawing/2014/main" id="{A00A5818-0B54-5E7C-5BBA-1DA3CA869A97}"/>
                </a:ext>
              </a:extLst>
            </p:cNvPr>
            <p:cNvSpPr/>
            <p:nvPr/>
          </p:nvSpPr>
          <p:spPr>
            <a:xfrm>
              <a:off x="609600" y="4079101"/>
              <a:ext cx="1543354" cy="365760"/>
            </a:xfrm>
            <a:prstGeom prst="homePlate">
              <a:avLst>
                <a:gd name="adj" fmla="val 8622"/>
              </a:avLst>
            </a:prstGeom>
            <a:noFill/>
            <a:ln w="3175">
              <a:noFill/>
            </a:ln>
          </p:spPr>
          <p:style>
            <a:lnRef idx="2">
              <a:schemeClr val="accent1">
                <a:shade val="15000"/>
              </a:schemeClr>
            </a:lnRef>
            <a:fillRef idx="1">
              <a:schemeClr val="accent1"/>
            </a:fillRef>
            <a:effectRef idx="0">
              <a:schemeClr val="accent1"/>
            </a:effectRef>
            <a:fontRef idx="minor">
              <a:schemeClr val="lt1"/>
            </a:fontRef>
          </p:style>
          <p:txBody>
            <a:bodyPr vert="horz" rtlCol="0" anchor="t"/>
            <a:lstStyle/>
            <a:p>
              <a:r>
                <a:rPr lang="en-US" sz="1200" dirty="0">
                  <a:solidFill>
                    <a:srgbClr val="0070C0"/>
                  </a:solidFill>
                </a:rPr>
                <a:t>Communication satellites:</a:t>
              </a:r>
            </a:p>
          </p:txBody>
        </p:sp>
        <p:sp>
          <p:nvSpPr>
            <p:cNvPr id="14" name="Rectangle 13">
              <a:extLst>
                <a:ext uri="{FF2B5EF4-FFF2-40B4-BE49-F238E27FC236}">
                  <a16:creationId xmlns:a16="http://schemas.microsoft.com/office/drawing/2014/main" id="{121DE8FA-1C45-2632-003E-5F56EF5EF6CF}"/>
                </a:ext>
              </a:extLst>
            </p:cNvPr>
            <p:cNvSpPr/>
            <p:nvPr/>
          </p:nvSpPr>
          <p:spPr>
            <a:xfrm>
              <a:off x="2211144" y="4079100"/>
              <a:ext cx="3701948" cy="95980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200" dirty="0">
                  <a:solidFill>
                    <a:schemeClr val="tx1"/>
                  </a:solidFill>
                </a:rPr>
                <a:t>Communication satellites provide secure and reliable links between military forces and their headquarters. They can transmit voice, data, and video signals over long distances, allowing military forces to communicate effectively in real time.</a:t>
              </a:r>
            </a:p>
          </p:txBody>
        </p:sp>
      </p:grpSp>
      <p:grpSp>
        <p:nvGrpSpPr>
          <p:cNvPr id="15" name="Group 14">
            <a:extLst>
              <a:ext uri="{FF2B5EF4-FFF2-40B4-BE49-F238E27FC236}">
                <a16:creationId xmlns:a16="http://schemas.microsoft.com/office/drawing/2014/main" id="{45225C1B-04C4-1DF4-C719-1EF42FE916F0}"/>
              </a:ext>
            </a:extLst>
          </p:cNvPr>
          <p:cNvGrpSpPr/>
          <p:nvPr/>
        </p:nvGrpSpPr>
        <p:grpSpPr>
          <a:xfrm>
            <a:off x="6211410" y="3502826"/>
            <a:ext cx="5303492" cy="954022"/>
            <a:chOff x="609600" y="3429000"/>
            <a:chExt cx="5303492" cy="954022"/>
          </a:xfrm>
        </p:grpSpPr>
        <p:sp>
          <p:nvSpPr>
            <p:cNvPr id="16" name="Arrow: Pentagon 15">
              <a:extLst>
                <a:ext uri="{FF2B5EF4-FFF2-40B4-BE49-F238E27FC236}">
                  <a16:creationId xmlns:a16="http://schemas.microsoft.com/office/drawing/2014/main" id="{90940DE5-594D-004D-0229-4F86152EDB19}"/>
                </a:ext>
              </a:extLst>
            </p:cNvPr>
            <p:cNvSpPr/>
            <p:nvPr/>
          </p:nvSpPr>
          <p:spPr>
            <a:xfrm>
              <a:off x="609600" y="3429000"/>
              <a:ext cx="1543354" cy="365760"/>
            </a:xfrm>
            <a:prstGeom prst="homePlate">
              <a:avLst>
                <a:gd name="adj" fmla="val 8622"/>
              </a:avLst>
            </a:prstGeom>
            <a:noFill/>
            <a:ln w="3175">
              <a:noFill/>
            </a:ln>
          </p:spPr>
          <p:style>
            <a:lnRef idx="2">
              <a:schemeClr val="accent1">
                <a:shade val="15000"/>
              </a:schemeClr>
            </a:lnRef>
            <a:fillRef idx="1">
              <a:schemeClr val="accent1"/>
            </a:fillRef>
            <a:effectRef idx="0">
              <a:schemeClr val="accent1"/>
            </a:effectRef>
            <a:fontRef idx="minor">
              <a:schemeClr val="lt1"/>
            </a:fontRef>
          </p:style>
          <p:txBody>
            <a:bodyPr vert="horz" rtlCol="0" anchor="t"/>
            <a:lstStyle/>
            <a:p>
              <a:r>
                <a:rPr lang="en-US" sz="1200" dirty="0">
                  <a:solidFill>
                    <a:srgbClr val="0070C0"/>
                  </a:solidFill>
                </a:rPr>
                <a:t>Electronic Intelligence (ELINT) satellites: </a:t>
              </a:r>
            </a:p>
          </p:txBody>
        </p:sp>
        <p:sp>
          <p:nvSpPr>
            <p:cNvPr id="17" name="Rectangle 16">
              <a:extLst>
                <a:ext uri="{FF2B5EF4-FFF2-40B4-BE49-F238E27FC236}">
                  <a16:creationId xmlns:a16="http://schemas.microsoft.com/office/drawing/2014/main" id="{DC68915A-5FC9-8AA7-5E38-F0C051CF4D72}"/>
                </a:ext>
              </a:extLst>
            </p:cNvPr>
            <p:cNvSpPr/>
            <p:nvPr/>
          </p:nvSpPr>
          <p:spPr>
            <a:xfrm>
              <a:off x="2211144" y="3429000"/>
              <a:ext cx="3701948" cy="95402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200" dirty="0">
                  <a:solidFill>
                    <a:schemeClr val="tx1"/>
                  </a:solidFill>
                </a:rPr>
                <a:t>These satellites detect and analyze electronic signals, including radar emissions and other types of electromagnetic radiation. They provide valuable intelligence on the location and capabilities of enemy forces and equipment.</a:t>
              </a:r>
            </a:p>
          </p:txBody>
        </p:sp>
      </p:grpSp>
      <p:grpSp>
        <p:nvGrpSpPr>
          <p:cNvPr id="18" name="Group 17">
            <a:extLst>
              <a:ext uri="{FF2B5EF4-FFF2-40B4-BE49-F238E27FC236}">
                <a16:creationId xmlns:a16="http://schemas.microsoft.com/office/drawing/2014/main" id="{EC62B6DB-E9E8-499C-329D-4DA02DD645E7}"/>
              </a:ext>
            </a:extLst>
          </p:cNvPr>
          <p:cNvGrpSpPr/>
          <p:nvPr/>
        </p:nvGrpSpPr>
        <p:grpSpPr>
          <a:xfrm>
            <a:off x="6211410" y="5292900"/>
            <a:ext cx="5303492" cy="955500"/>
            <a:chOff x="609600" y="5247710"/>
            <a:chExt cx="5303492" cy="955500"/>
          </a:xfrm>
        </p:grpSpPr>
        <p:sp>
          <p:nvSpPr>
            <p:cNvPr id="19" name="Arrow: Pentagon 18">
              <a:extLst>
                <a:ext uri="{FF2B5EF4-FFF2-40B4-BE49-F238E27FC236}">
                  <a16:creationId xmlns:a16="http://schemas.microsoft.com/office/drawing/2014/main" id="{A6E3A0F5-5D71-F428-4EC7-30151AF87A3E}"/>
                </a:ext>
              </a:extLst>
            </p:cNvPr>
            <p:cNvSpPr/>
            <p:nvPr/>
          </p:nvSpPr>
          <p:spPr>
            <a:xfrm>
              <a:off x="609600" y="5247710"/>
              <a:ext cx="1543354" cy="365760"/>
            </a:xfrm>
            <a:prstGeom prst="homePlate">
              <a:avLst>
                <a:gd name="adj" fmla="val 8622"/>
              </a:avLst>
            </a:prstGeom>
            <a:noFill/>
            <a:ln w="3175">
              <a:noFill/>
            </a:ln>
          </p:spPr>
          <p:style>
            <a:lnRef idx="2">
              <a:schemeClr val="accent1">
                <a:shade val="15000"/>
              </a:schemeClr>
            </a:lnRef>
            <a:fillRef idx="1">
              <a:schemeClr val="accent1"/>
            </a:fillRef>
            <a:effectRef idx="0">
              <a:schemeClr val="accent1"/>
            </a:effectRef>
            <a:fontRef idx="minor">
              <a:schemeClr val="lt1"/>
            </a:fontRef>
          </p:style>
          <p:txBody>
            <a:bodyPr vert="horz" rtlCol="0" anchor="t"/>
            <a:lstStyle/>
            <a:p>
              <a:r>
                <a:rPr lang="en-US" sz="1200" dirty="0">
                  <a:solidFill>
                    <a:srgbClr val="0070C0"/>
                  </a:solidFill>
                </a:rPr>
                <a:t>Anti-satellite weapons: </a:t>
              </a:r>
            </a:p>
          </p:txBody>
        </p:sp>
        <p:sp>
          <p:nvSpPr>
            <p:cNvPr id="20" name="Rectangle 19">
              <a:extLst>
                <a:ext uri="{FF2B5EF4-FFF2-40B4-BE49-F238E27FC236}">
                  <a16:creationId xmlns:a16="http://schemas.microsoft.com/office/drawing/2014/main" id="{C4D14C89-7803-BB7A-6E01-4A0841652414}"/>
                </a:ext>
              </a:extLst>
            </p:cNvPr>
            <p:cNvSpPr/>
            <p:nvPr/>
          </p:nvSpPr>
          <p:spPr>
            <a:xfrm>
              <a:off x="2211144" y="5247710"/>
              <a:ext cx="3701948" cy="955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200" dirty="0">
                  <a:solidFill>
                    <a:schemeClr val="tx1"/>
                  </a:solidFill>
                </a:rPr>
                <a:t>These are not technically satellites themselves but are weapons designed to destroy or disable enemy satellites. They can be used to disrupt enemy communications or to prevent them from gathering intelligence.</a:t>
              </a:r>
            </a:p>
          </p:txBody>
        </p:sp>
      </p:grpSp>
      <p:grpSp>
        <p:nvGrpSpPr>
          <p:cNvPr id="21" name="Group 20">
            <a:extLst>
              <a:ext uri="{FF2B5EF4-FFF2-40B4-BE49-F238E27FC236}">
                <a16:creationId xmlns:a16="http://schemas.microsoft.com/office/drawing/2014/main" id="{72284AF8-D102-9C2C-5FEA-79EC3505931C}"/>
              </a:ext>
            </a:extLst>
          </p:cNvPr>
          <p:cNvGrpSpPr/>
          <p:nvPr/>
        </p:nvGrpSpPr>
        <p:grpSpPr>
          <a:xfrm>
            <a:off x="6211410" y="4530674"/>
            <a:ext cx="5303492" cy="688400"/>
            <a:chOff x="609600" y="4079101"/>
            <a:chExt cx="5303492" cy="688400"/>
          </a:xfrm>
        </p:grpSpPr>
        <p:sp>
          <p:nvSpPr>
            <p:cNvPr id="22" name="Arrow: Pentagon 21">
              <a:extLst>
                <a:ext uri="{FF2B5EF4-FFF2-40B4-BE49-F238E27FC236}">
                  <a16:creationId xmlns:a16="http://schemas.microsoft.com/office/drawing/2014/main" id="{59B7C1DC-2EBF-FC57-4943-DE1D43317ACD}"/>
                </a:ext>
              </a:extLst>
            </p:cNvPr>
            <p:cNvSpPr/>
            <p:nvPr/>
          </p:nvSpPr>
          <p:spPr>
            <a:xfrm>
              <a:off x="609600" y="4079101"/>
              <a:ext cx="1543354" cy="365760"/>
            </a:xfrm>
            <a:prstGeom prst="homePlate">
              <a:avLst>
                <a:gd name="adj" fmla="val 8622"/>
              </a:avLst>
            </a:prstGeom>
            <a:noFill/>
            <a:ln w="3175">
              <a:noFill/>
            </a:ln>
          </p:spPr>
          <p:style>
            <a:lnRef idx="2">
              <a:schemeClr val="accent1">
                <a:shade val="15000"/>
              </a:schemeClr>
            </a:lnRef>
            <a:fillRef idx="1">
              <a:schemeClr val="accent1"/>
            </a:fillRef>
            <a:effectRef idx="0">
              <a:schemeClr val="accent1"/>
            </a:effectRef>
            <a:fontRef idx="minor">
              <a:schemeClr val="lt1"/>
            </a:fontRef>
          </p:style>
          <p:txBody>
            <a:bodyPr vert="horz" rtlCol="0" anchor="t"/>
            <a:lstStyle/>
            <a:p>
              <a:r>
                <a:rPr lang="en-US" sz="1200" dirty="0">
                  <a:solidFill>
                    <a:srgbClr val="0070C0"/>
                  </a:solidFill>
                </a:rPr>
                <a:t>Missile warning satellites: </a:t>
              </a:r>
            </a:p>
          </p:txBody>
        </p:sp>
        <p:sp>
          <p:nvSpPr>
            <p:cNvPr id="23" name="Rectangle 22">
              <a:extLst>
                <a:ext uri="{FF2B5EF4-FFF2-40B4-BE49-F238E27FC236}">
                  <a16:creationId xmlns:a16="http://schemas.microsoft.com/office/drawing/2014/main" id="{7D314A0E-096E-EB27-8C0B-2A0BFBF22CB1}"/>
                </a:ext>
              </a:extLst>
            </p:cNvPr>
            <p:cNvSpPr/>
            <p:nvPr/>
          </p:nvSpPr>
          <p:spPr>
            <a:xfrm>
              <a:off x="2211144" y="4079101"/>
              <a:ext cx="3701948" cy="688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200" dirty="0">
                  <a:solidFill>
                    <a:schemeClr val="tx1"/>
                  </a:solidFill>
                </a:rPr>
                <a:t>These satellites detect and track ballistic missile launches. They provide early warning of missile attacks, allowing military forces to take defensive measures.</a:t>
              </a:r>
            </a:p>
          </p:txBody>
        </p:sp>
      </p:grpSp>
      <p:grpSp>
        <p:nvGrpSpPr>
          <p:cNvPr id="24" name="Group 23">
            <a:extLst>
              <a:ext uri="{FF2B5EF4-FFF2-40B4-BE49-F238E27FC236}">
                <a16:creationId xmlns:a16="http://schemas.microsoft.com/office/drawing/2014/main" id="{DAD07477-EF18-9298-4280-4AE7A348874B}"/>
              </a:ext>
            </a:extLst>
          </p:cNvPr>
          <p:cNvGrpSpPr/>
          <p:nvPr/>
        </p:nvGrpSpPr>
        <p:grpSpPr>
          <a:xfrm>
            <a:off x="6211410" y="2488768"/>
            <a:ext cx="5303492" cy="940232"/>
            <a:chOff x="609600" y="3429000"/>
            <a:chExt cx="5303492" cy="940232"/>
          </a:xfrm>
        </p:grpSpPr>
        <p:sp>
          <p:nvSpPr>
            <p:cNvPr id="25" name="Arrow: Pentagon 24">
              <a:extLst>
                <a:ext uri="{FF2B5EF4-FFF2-40B4-BE49-F238E27FC236}">
                  <a16:creationId xmlns:a16="http://schemas.microsoft.com/office/drawing/2014/main" id="{CAF522A8-1281-9821-778F-2C61D92C6E45}"/>
                </a:ext>
              </a:extLst>
            </p:cNvPr>
            <p:cNvSpPr/>
            <p:nvPr/>
          </p:nvSpPr>
          <p:spPr>
            <a:xfrm>
              <a:off x="609600" y="3429000"/>
              <a:ext cx="1543354" cy="365760"/>
            </a:xfrm>
            <a:prstGeom prst="homePlate">
              <a:avLst>
                <a:gd name="adj" fmla="val 8622"/>
              </a:avLst>
            </a:prstGeom>
            <a:noFill/>
            <a:ln w="3175">
              <a:noFill/>
            </a:ln>
          </p:spPr>
          <p:style>
            <a:lnRef idx="2">
              <a:schemeClr val="accent1">
                <a:shade val="15000"/>
              </a:schemeClr>
            </a:lnRef>
            <a:fillRef idx="1">
              <a:schemeClr val="accent1"/>
            </a:fillRef>
            <a:effectRef idx="0">
              <a:schemeClr val="accent1"/>
            </a:effectRef>
            <a:fontRef idx="minor">
              <a:schemeClr val="lt1"/>
            </a:fontRef>
          </p:style>
          <p:txBody>
            <a:bodyPr vert="horz" rtlCol="0" anchor="t"/>
            <a:lstStyle/>
            <a:p>
              <a:r>
                <a:rPr lang="en-US" sz="1200" dirty="0">
                  <a:solidFill>
                    <a:srgbClr val="0070C0"/>
                  </a:solidFill>
                </a:rPr>
                <a:t>Weather satellites: </a:t>
              </a:r>
            </a:p>
          </p:txBody>
        </p:sp>
        <p:sp>
          <p:nvSpPr>
            <p:cNvPr id="26" name="Rectangle 25">
              <a:extLst>
                <a:ext uri="{FF2B5EF4-FFF2-40B4-BE49-F238E27FC236}">
                  <a16:creationId xmlns:a16="http://schemas.microsoft.com/office/drawing/2014/main" id="{8C1ABC4F-043B-B3C7-E225-2C6B7B3287F0}"/>
                </a:ext>
              </a:extLst>
            </p:cNvPr>
            <p:cNvSpPr/>
            <p:nvPr/>
          </p:nvSpPr>
          <p:spPr>
            <a:xfrm>
              <a:off x="2211144" y="3429000"/>
              <a:ext cx="3701948" cy="9402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200" dirty="0">
                  <a:solidFill>
                    <a:schemeClr val="tx1"/>
                  </a:solidFill>
                </a:rPr>
                <a:t>These satellites monitor weather patterns and conditions worldwide. They can provide information on storms, precipitation, and other weather events, allowing military forces to plan their operations accordingly.</a:t>
              </a:r>
            </a:p>
          </p:txBody>
        </p:sp>
      </p:grpSp>
    </p:spTree>
    <p:extLst>
      <p:ext uri="{BB962C8B-B14F-4D97-AF65-F5344CB8AC3E}">
        <p14:creationId xmlns:p14="http://schemas.microsoft.com/office/powerpoint/2010/main" val="10874076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8706" y="3304381"/>
            <a:ext cx="8636795" cy="2014537"/>
          </a:xfrm>
        </p:spPr>
        <p:txBody>
          <a:bodyPr>
            <a:normAutofit/>
          </a:bodyPr>
          <a:lstStyle/>
          <a:p>
            <a:r>
              <a:rPr lang="en-US" dirty="0">
                <a:latin typeface="Stolzl" panose="00000500000000000000" pitchFamily="50" charset="-18"/>
              </a:rPr>
              <a:t>05 Application</a:t>
            </a:r>
          </a:p>
        </p:txBody>
      </p:sp>
    </p:spTree>
    <p:extLst>
      <p:ext uri="{BB962C8B-B14F-4D97-AF65-F5344CB8AC3E}">
        <p14:creationId xmlns:p14="http://schemas.microsoft.com/office/powerpoint/2010/main" val="13476906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86B10A-A678-DBB9-EC1E-2CBC4A45C8EC}"/>
              </a:ext>
            </a:extLst>
          </p:cNvPr>
          <p:cNvSpPr>
            <a:spLocks noGrp="1"/>
          </p:cNvSpPr>
          <p:nvPr>
            <p:ph type="title"/>
          </p:nvPr>
        </p:nvSpPr>
        <p:spPr/>
        <p:txBody>
          <a:bodyPr/>
          <a:lstStyle/>
          <a:p>
            <a:r>
              <a:rPr lang="en-US" dirty="0"/>
              <a:t>is intelligence gathered using electronic </a:t>
            </a:r>
            <a:r>
              <a:rPr lang="en-US" dirty="0" err="1"/>
              <a:t>sensorsElectronic</a:t>
            </a:r>
            <a:r>
              <a:rPr lang="en-US" dirty="0"/>
              <a:t> intelligence (ELINT)</a:t>
            </a:r>
          </a:p>
        </p:txBody>
      </p:sp>
      <p:sp>
        <p:nvSpPr>
          <p:cNvPr id="3" name="Rectangle 2">
            <a:extLst>
              <a:ext uri="{FF2B5EF4-FFF2-40B4-BE49-F238E27FC236}">
                <a16:creationId xmlns:a16="http://schemas.microsoft.com/office/drawing/2014/main" id="{F96DEC58-B0F4-018A-E1F9-54C8BE6FE28A}"/>
              </a:ext>
            </a:extLst>
          </p:cNvPr>
          <p:cNvSpPr/>
          <p:nvPr/>
        </p:nvSpPr>
        <p:spPr>
          <a:xfrm>
            <a:off x="622045" y="1799578"/>
            <a:ext cx="3701948" cy="4448822"/>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200" dirty="0">
                <a:solidFill>
                  <a:srgbClr val="0070C0"/>
                </a:solidFill>
              </a:rPr>
              <a:t>First ELINT satellites</a:t>
            </a:r>
          </a:p>
          <a:p>
            <a:endParaRPr lang="en-US" sz="1200" dirty="0">
              <a:solidFill>
                <a:schemeClr val="tx1"/>
              </a:solidFill>
            </a:endParaRPr>
          </a:p>
          <a:p>
            <a:r>
              <a:rPr lang="en-US" sz="1200" dirty="0">
                <a:solidFill>
                  <a:schemeClr val="tx1"/>
                </a:solidFill>
              </a:rPr>
              <a:t>The history of Electronic Intelligence (ELINT) satellites dates back to the early days of the Cold War.</a:t>
            </a:r>
          </a:p>
          <a:p>
            <a:r>
              <a:rPr lang="en-US" sz="1200" dirty="0">
                <a:solidFill>
                  <a:schemeClr val="tx1"/>
                </a:solidFill>
              </a:rPr>
              <a:t>The need for gathering intelligence about the adversary’s electronic emissions became increasingly crucial. The concept of using satellites to intercept and analyze these signals was born out of this necessity.</a:t>
            </a:r>
          </a:p>
          <a:p>
            <a:r>
              <a:rPr lang="en-US" sz="1200" dirty="0">
                <a:solidFill>
                  <a:schemeClr val="tx1"/>
                </a:solidFill>
              </a:rPr>
              <a:t>The United States was the first nation to develop and launch ELINT satellites. In 1960, the U.S. Navy launched the first operational ELINT satellite, known as GRAB (Galactic Radiation and Background). GRAB was designed to detect and record Soviet radar signals, providing valuable insights into the USSR’s air defense capabilities.</a:t>
            </a:r>
          </a:p>
          <a:p>
            <a:r>
              <a:rPr lang="en-US" sz="1200" dirty="0">
                <a:solidFill>
                  <a:schemeClr val="tx1"/>
                </a:solidFill>
              </a:rPr>
              <a:t>The first Soviet ELINT satellites, known as </a:t>
            </a:r>
            <a:r>
              <a:rPr lang="en-US" sz="1200" dirty="0" err="1">
                <a:solidFill>
                  <a:schemeClr val="tx1"/>
                </a:solidFill>
              </a:rPr>
              <a:t>Tselina</a:t>
            </a:r>
            <a:r>
              <a:rPr lang="en-US" sz="1200" dirty="0">
                <a:solidFill>
                  <a:schemeClr val="tx1"/>
                </a:solidFill>
              </a:rPr>
              <a:t>-O, were launched in 1967. These smaller satellites were designed to make low-sensitivity measurements of electronic signals. In parallel, the Soviets developed the more complex </a:t>
            </a:r>
            <a:r>
              <a:rPr lang="en-US" sz="1200" dirty="0" err="1">
                <a:solidFill>
                  <a:schemeClr val="tx1"/>
                </a:solidFill>
              </a:rPr>
              <a:t>Tselina</a:t>
            </a:r>
            <a:r>
              <a:rPr lang="en-US" sz="1200" dirty="0">
                <a:solidFill>
                  <a:schemeClr val="tx1"/>
                </a:solidFill>
              </a:rPr>
              <a:t>-D satellites, which were capable of precise measurements and location determination of targets of interest.</a:t>
            </a:r>
          </a:p>
        </p:txBody>
      </p:sp>
      <p:sp>
        <p:nvSpPr>
          <p:cNvPr id="4" name="Rectangle 3">
            <a:extLst>
              <a:ext uri="{FF2B5EF4-FFF2-40B4-BE49-F238E27FC236}">
                <a16:creationId xmlns:a16="http://schemas.microsoft.com/office/drawing/2014/main" id="{9D7F7D49-561E-F8C9-A01B-863D20D37ED0}"/>
              </a:ext>
            </a:extLst>
          </p:cNvPr>
          <p:cNvSpPr/>
          <p:nvPr/>
        </p:nvSpPr>
        <p:spPr>
          <a:xfrm>
            <a:off x="4643626" y="5610686"/>
            <a:ext cx="6938774" cy="64073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200" dirty="0">
                <a:solidFill>
                  <a:schemeClr val="tx1"/>
                </a:solidFill>
              </a:rPr>
              <a:t>ELINT also helps nations implement countermeasures to withstand electronic threats like jamming and cyberattacks. In the long term, ELINT is invaluable to understand an adversary nation's electronic capabilities and accordingly determine what measures are required to either withstand or overtake them.</a:t>
            </a:r>
          </a:p>
        </p:txBody>
      </p:sp>
      <p:grpSp>
        <p:nvGrpSpPr>
          <p:cNvPr id="5" name="Group 4">
            <a:extLst>
              <a:ext uri="{FF2B5EF4-FFF2-40B4-BE49-F238E27FC236}">
                <a16:creationId xmlns:a16="http://schemas.microsoft.com/office/drawing/2014/main" id="{7AD49CCB-CCD8-5986-9E87-3D275AFFE220}"/>
              </a:ext>
            </a:extLst>
          </p:cNvPr>
          <p:cNvGrpSpPr/>
          <p:nvPr/>
        </p:nvGrpSpPr>
        <p:grpSpPr>
          <a:xfrm>
            <a:off x="4643626" y="2279668"/>
            <a:ext cx="6938774" cy="822955"/>
            <a:chOff x="609600" y="3429000"/>
            <a:chExt cx="6938774" cy="822955"/>
          </a:xfrm>
        </p:grpSpPr>
        <p:sp>
          <p:nvSpPr>
            <p:cNvPr id="6" name="Arrow: Pentagon 5">
              <a:extLst>
                <a:ext uri="{FF2B5EF4-FFF2-40B4-BE49-F238E27FC236}">
                  <a16:creationId xmlns:a16="http://schemas.microsoft.com/office/drawing/2014/main" id="{55B499D6-61F3-6B50-9BBB-5CBFE7E86D07}"/>
                </a:ext>
              </a:extLst>
            </p:cNvPr>
            <p:cNvSpPr/>
            <p:nvPr/>
          </p:nvSpPr>
          <p:spPr>
            <a:xfrm>
              <a:off x="609600" y="3429000"/>
              <a:ext cx="1543354" cy="365760"/>
            </a:xfrm>
            <a:prstGeom prst="homePlate">
              <a:avLst>
                <a:gd name="adj" fmla="val 8622"/>
              </a:avLst>
            </a:prstGeom>
            <a:noFill/>
            <a:ln w="3175">
              <a:noFill/>
            </a:ln>
          </p:spPr>
          <p:style>
            <a:lnRef idx="2">
              <a:schemeClr val="accent1">
                <a:shade val="15000"/>
              </a:schemeClr>
            </a:lnRef>
            <a:fillRef idx="1">
              <a:schemeClr val="accent1"/>
            </a:fillRef>
            <a:effectRef idx="0">
              <a:schemeClr val="accent1"/>
            </a:effectRef>
            <a:fontRef idx="minor">
              <a:schemeClr val="lt1"/>
            </a:fontRef>
          </p:style>
          <p:txBody>
            <a:bodyPr vert="horz" rtlCol="0" anchor="t"/>
            <a:lstStyle/>
            <a:p>
              <a:r>
                <a:rPr lang="en-US" sz="1200" dirty="0" err="1">
                  <a:solidFill>
                    <a:srgbClr val="0070C0"/>
                  </a:solidFill>
                </a:rPr>
                <a:t>TechELINT</a:t>
              </a:r>
              <a:endParaRPr lang="en-US" sz="1200" dirty="0">
                <a:solidFill>
                  <a:srgbClr val="0070C0"/>
                </a:solidFill>
              </a:endParaRPr>
            </a:p>
          </p:txBody>
        </p:sp>
        <p:sp>
          <p:nvSpPr>
            <p:cNvPr id="7" name="Rectangle 6">
              <a:extLst>
                <a:ext uri="{FF2B5EF4-FFF2-40B4-BE49-F238E27FC236}">
                  <a16:creationId xmlns:a16="http://schemas.microsoft.com/office/drawing/2014/main" id="{C556EF09-8D4B-46BF-F4C6-2430FDBFBF5F}"/>
                </a:ext>
              </a:extLst>
            </p:cNvPr>
            <p:cNvSpPr/>
            <p:nvPr/>
          </p:nvSpPr>
          <p:spPr>
            <a:xfrm>
              <a:off x="2211144" y="3429000"/>
              <a:ext cx="5337230" cy="82295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200" dirty="0" err="1">
                  <a:solidFill>
                    <a:schemeClr val="tx1"/>
                  </a:solidFill>
                </a:rPr>
                <a:t>TechELINT</a:t>
              </a:r>
              <a:r>
                <a:rPr lang="en-US" sz="1200" dirty="0">
                  <a:solidFill>
                    <a:schemeClr val="tx1"/>
                  </a:solidFill>
                </a:rPr>
                <a:t> refers to the technical aspects of electronic intelligence, including a signal's structure, operational modes and emission characteristics. The emitter functions associated with certain systems, such as radars, beacons and jammers, are also considered </a:t>
              </a:r>
              <a:r>
                <a:rPr lang="en-US" sz="1200" dirty="0" err="1">
                  <a:solidFill>
                    <a:schemeClr val="tx1"/>
                  </a:solidFill>
                </a:rPr>
                <a:t>TechELINT</a:t>
              </a:r>
              <a:r>
                <a:rPr lang="en-US" sz="1200" dirty="0">
                  <a:solidFill>
                    <a:schemeClr val="tx1"/>
                  </a:solidFill>
                </a:rPr>
                <a:t>.</a:t>
              </a:r>
            </a:p>
          </p:txBody>
        </p:sp>
      </p:grpSp>
      <p:grpSp>
        <p:nvGrpSpPr>
          <p:cNvPr id="8" name="Group 7">
            <a:extLst>
              <a:ext uri="{FF2B5EF4-FFF2-40B4-BE49-F238E27FC236}">
                <a16:creationId xmlns:a16="http://schemas.microsoft.com/office/drawing/2014/main" id="{4DD2928C-F3B6-C0E7-6821-2C045E7DF349}"/>
              </a:ext>
            </a:extLst>
          </p:cNvPr>
          <p:cNvGrpSpPr/>
          <p:nvPr/>
        </p:nvGrpSpPr>
        <p:grpSpPr>
          <a:xfrm>
            <a:off x="4643626" y="4125011"/>
            <a:ext cx="6938774" cy="1396899"/>
            <a:chOff x="609600" y="5247709"/>
            <a:chExt cx="6938774" cy="1396899"/>
          </a:xfrm>
        </p:grpSpPr>
        <p:sp>
          <p:nvSpPr>
            <p:cNvPr id="9" name="Arrow: Pentagon 8">
              <a:extLst>
                <a:ext uri="{FF2B5EF4-FFF2-40B4-BE49-F238E27FC236}">
                  <a16:creationId xmlns:a16="http://schemas.microsoft.com/office/drawing/2014/main" id="{31EE579A-E809-EACD-5A32-4F9797435EB9}"/>
                </a:ext>
              </a:extLst>
            </p:cNvPr>
            <p:cNvSpPr/>
            <p:nvPr/>
          </p:nvSpPr>
          <p:spPr>
            <a:xfrm>
              <a:off x="609600" y="5247710"/>
              <a:ext cx="1543354" cy="365760"/>
            </a:xfrm>
            <a:prstGeom prst="homePlate">
              <a:avLst>
                <a:gd name="adj" fmla="val 8622"/>
              </a:avLst>
            </a:prstGeom>
            <a:noFill/>
            <a:ln w="3175">
              <a:noFill/>
            </a:ln>
          </p:spPr>
          <p:style>
            <a:lnRef idx="2">
              <a:schemeClr val="accent1">
                <a:shade val="15000"/>
              </a:schemeClr>
            </a:lnRef>
            <a:fillRef idx="1">
              <a:schemeClr val="accent1"/>
            </a:fillRef>
            <a:effectRef idx="0">
              <a:schemeClr val="accent1"/>
            </a:effectRef>
            <a:fontRef idx="minor">
              <a:schemeClr val="lt1"/>
            </a:fontRef>
          </p:style>
          <p:txBody>
            <a:bodyPr vert="horz" rtlCol="0" anchor="t"/>
            <a:lstStyle/>
            <a:p>
              <a:r>
                <a:rPr lang="en-US" sz="1200" dirty="0">
                  <a:solidFill>
                    <a:srgbClr val="0070C0"/>
                  </a:solidFill>
                </a:rPr>
                <a:t>TELINT</a:t>
              </a:r>
            </a:p>
          </p:txBody>
        </p:sp>
        <p:sp>
          <p:nvSpPr>
            <p:cNvPr id="10" name="Rectangle 9">
              <a:extLst>
                <a:ext uri="{FF2B5EF4-FFF2-40B4-BE49-F238E27FC236}">
                  <a16:creationId xmlns:a16="http://schemas.microsoft.com/office/drawing/2014/main" id="{9487205A-57BC-8CD4-64FC-857274474E38}"/>
                </a:ext>
              </a:extLst>
            </p:cNvPr>
            <p:cNvSpPr/>
            <p:nvPr/>
          </p:nvSpPr>
          <p:spPr>
            <a:xfrm>
              <a:off x="2211144" y="5247709"/>
              <a:ext cx="5337230" cy="139689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200" dirty="0">
                  <a:solidFill>
                    <a:schemeClr val="tx1"/>
                  </a:solidFill>
                </a:rPr>
                <a:t>TELINT, also spelled as </a:t>
              </a:r>
              <a:r>
                <a:rPr lang="en-US" sz="1200" dirty="0" err="1">
                  <a:solidFill>
                    <a:schemeClr val="tx1"/>
                  </a:solidFill>
                </a:rPr>
                <a:t>TelELINT</a:t>
              </a:r>
              <a:r>
                <a:rPr lang="en-US" sz="1200" dirty="0">
                  <a:solidFill>
                    <a:schemeClr val="tx1"/>
                  </a:solidFill>
                </a:rPr>
                <a:t> and more commonly known as Foreign Instrumentation Signals Intelligence or FISINT, is telemetry signals intelligence that provides insights into a foreign country's missiles, space vehicles and remote-controlled systems. Intercepting, processing and analyzing TELINT enables countries to capture performance and operational information about these systems, aiding in the development of measures to counter the potential threat posed by those systems.</a:t>
              </a:r>
            </a:p>
          </p:txBody>
        </p:sp>
      </p:grpSp>
      <p:grpSp>
        <p:nvGrpSpPr>
          <p:cNvPr id="11" name="Group 10">
            <a:extLst>
              <a:ext uri="{FF2B5EF4-FFF2-40B4-BE49-F238E27FC236}">
                <a16:creationId xmlns:a16="http://schemas.microsoft.com/office/drawing/2014/main" id="{8AC92488-9943-C3C3-5B19-A466A89B5DC6}"/>
              </a:ext>
            </a:extLst>
          </p:cNvPr>
          <p:cNvGrpSpPr/>
          <p:nvPr/>
        </p:nvGrpSpPr>
        <p:grpSpPr>
          <a:xfrm>
            <a:off x="4643626" y="3369206"/>
            <a:ext cx="6938772" cy="489221"/>
            <a:chOff x="609600" y="4079100"/>
            <a:chExt cx="6938772" cy="489221"/>
          </a:xfrm>
        </p:grpSpPr>
        <p:sp>
          <p:nvSpPr>
            <p:cNvPr id="12" name="Arrow: Pentagon 11">
              <a:extLst>
                <a:ext uri="{FF2B5EF4-FFF2-40B4-BE49-F238E27FC236}">
                  <a16:creationId xmlns:a16="http://schemas.microsoft.com/office/drawing/2014/main" id="{7E9B2A01-2797-FEA5-0276-1DBF8ED80001}"/>
                </a:ext>
              </a:extLst>
            </p:cNvPr>
            <p:cNvSpPr/>
            <p:nvPr/>
          </p:nvSpPr>
          <p:spPr>
            <a:xfrm>
              <a:off x="609600" y="4079101"/>
              <a:ext cx="1543354" cy="365760"/>
            </a:xfrm>
            <a:prstGeom prst="homePlate">
              <a:avLst>
                <a:gd name="adj" fmla="val 8622"/>
              </a:avLst>
            </a:prstGeom>
            <a:noFill/>
            <a:ln w="3175">
              <a:noFill/>
            </a:ln>
          </p:spPr>
          <p:style>
            <a:lnRef idx="2">
              <a:schemeClr val="accent1">
                <a:shade val="15000"/>
              </a:schemeClr>
            </a:lnRef>
            <a:fillRef idx="1">
              <a:schemeClr val="accent1"/>
            </a:fillRef>
            <a:effectRef idx="0">
              <a:schemeClr val="accent1"/>
            </a:effectRef>
            <a:fontRef idx="minor">
              <a:schemeClr val="lt1"/>
            </a:fontRef>
          </p:style>
          <p:txBody>
            <a:bodyPr vert="horz" rtlCol="0" anchor="t"/>
            <a:lstStyle/>
            <a:p>
              <a:r>
                <a:rPr lang="en-US" sz="1200" dirty="0" err="1">
                  <a:solidFill>
                    <a:srgbClr val="0070C0"/>
                  </a:solidFill>
                </a:rPr>
                <a:t>OpELINT</a:t>
              </a:r>
              <a:endParaRPr lang="en-US" sz="1200" dirty="0">
                <a:solidFill>
                  <a:srgbClr val="0070C0"/>
                </a:solidFill>
              </a:endParaRPr>
            </a:p>
          </p:txBody>
        </p:sp>
        <p:sp>
          <p:nvSpPr>
            <p:cNvPr id="13" name="Rectangle 12">
              <a:extLst>
                <a:ext uri="{FF2B5EF4-FFF2-40B4-BE49-F238E27FC236}">
                  <a16:creationId xmlns:a16="http://schemas.microsoft.com/office/drawing/2014/main" id="{0F631EF0-4A84-E1E3-4ADF-441374D60A29}"/>
                </a:ext>
              </a:extLst>
            </p:cNvPr>
            <p:cNvSpPr/>
            <p:nvPr/>
          </p:nvSpPr>
          <p:spPr>
            <a:xfrm>
              <a:off x="2211143" y="4079100"/>
              <a:ext cx="5337229" cy="4892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200" dirty="0">
                  <a:solidFill>
                    <a:schemeClr val="tx1"/>
                  </a:solidFill>
                </a:rPr>
                <a:t>Operational ELINT or </a:t>
              </a:r>
              <a:r>
                <a:rPr lang="en-US" sz="1200" dirty="0" err="1">
                  <a:solidFill>
                    <a:schemeClr val="tx1"/>
                  </a:solidFill>
                </a:rPr>
                <a:t>OpELINT</a:t>
              </a:r>
              <a:r>
                <a:rPr lang="en-US" sz="1200" dirty="0">
                  <a:solidFill>
                    <a:schemeClr val="tx1"/>
                  </a:solidFill>
                </a:rPr>
                <a:t> focuses on gathering the operational patterns of specific ELINT target systems.</a:t>
              </a:r>
            </a:p>
          </p:txBody>
        </p:sp>
      </p:grpSp>
      <p:sp>
        <p:nvSpPr>
          <p:cNvPr id="14" name="Rectangle 13">
            <a:extLst>
              <a:ext uri="{FF2B5EF4-FFF2-40B4-BE49-F238E27FC236}">
                <a16:creationId xmlns:a16="http://schemas.microsoft.com/office/drawing/2014/main" id="{66503A01-DFBC-A22A-31A7-BE50B0A6C4BB}"/>
              </a:ext>
            </a:extLst>
          </p:cNvPr>
          <p:cNvSpPr/>
          <p:nvPr/>
        </p:nvSpPr>
        <p:spPr>
          <a:xfrm>
            <a:off x="4643626" y="1799576"/>
            <a:ext cx="6938774" cy="30309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200" dirty="0">
                <a:solidFill>
                  <a:schemeClr val="tx1"/>
                </a:solidFill>
              </a:rPr>
              <a:t>ELINT is mainly of three types:</a:t>
            </a:r>
          </a:p>
        </p:txBody>
      </p:sp>
    </p:spTree>
    <p:extLst>
      <p:ext uri="{BB962C8B-B14F-4D97-AF65-F5344CB8AC3E}">
        <p14:creationId xmlns:p14="http://schemas.microsoft.com/office/powerpoint/2010/main" val="14234477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B346A9-F07A-FFF9-2FA1-D5B1B174A3B7}"/>
              </a:ext>
            </a:extLst>
          </p:cNvPr>
          <p:cNvSpPr>
            <a:spLocks noGrp="1"/>
          </p:cNvSpPr>
          <p:nvPr>
            <p:ph type="title"/>
          </p:nvPr>
        </p:nvSpPr>
        <p:spPr/>
        <p:txBody>
          <a:bodyPr/>
          <a:lstStyle/>
          <a:p>
            <a:r>
              <a:rPr lang="en-US" dirty="0"/>
              <a:t>ELINT relies on a range of techniques and tools to gather and analyze electronic signals</a:t>
            </a:r>
          </a:p>
        </p:txBody>
      </p:sp>
      <p:grpSp>
        <p:nvGrpSpPr>
          <p:cNvPr id="3" name="Group 2">
            <a:extLst>
              <a:ext uri="{FF2B5EF4-FFF2-40B4-BE49-F238E27FC236}">
                <a16:creationId xmlns:a16="http://schemas.microsoft.com/office/drawing/2014/main" id="{3389EB2A-0F85-BD9F-7009-51C6C0B51F82}"/>
              </a:ext>
            </a:extLst>
          </p:cNvPr>
          <p:cNvGrpSpPr/>
          <p:nvPr/>
        </p:nvGrpSpPr>
        <p:grpSpPr>
          <a:xfrm>
            <a:off x="630911" y="2279668"/>
            <a:ext cx="5299372" cy="507921"/>
            <a:chOff x="609600" y="3429000"/>
            <a:chExt cx="5299372" cy="507921"/>
          </a:xfrm>
        </p:grpSpPr>
        <p:sp>
          <p:nvSpPr>
            <p:cNvPr id="4" name="Arrow: Pentagon 3">
              <a:extLst>
                <a:ext uri="{FF2B5EF4-FFF2-40B4-BE49-F238E27FC236}">
                  <a16:creationId xmlns:a16="http://schemas.microsoft.com/office/drawing/2014/main" id="{F56C274A-3E8C-9EF3-33CD-6FCB31AF6642}"/>
                </a:ext>
              </a:extLst>
            </p:cNvPr>
            <p:cNvSpPr/>
            <p:nvPr/>
          </p:nvSpPr>
          <p:spPr>
            <a:xfrm>
              <a:off x="609600" y="3429000"/>
              <a:ext cx="1543354" cy="365760"/>
            </a:xfrm>
            <a:prstGeom prst="homePlate">
              <a:avLst>
                <a:gd name="adj" fmla="val 8622"/>
              </a:avLst>
            </a:prstGeom>
            <a:noFill/>
            <a:ln w="3175">
              <a:noFill/>
            </a:ln>
          </p:spPr>
          <p:style>
            <a:lnRef idx="2">
              <a:schemeClr val="accent1">
                <a:shade val="15000"/>
              </a:schemeClr>
            </a:lnRef>
            <a:fillRef idx="1">
              <a:schemeClr val="accent1"/>
            </a:fillRef>
            <a:effectRef idx="0">
              <a:schemeClr val="accent1"/>
            </a:effectRef>
            <a:fontRef idx="minor">
              <a:schemeClr val="lt1"/>
            </a:fontRef>
          </p:style>
          <p:txBody>
            <a:bodyPr vert="horz" rtlCol="0" anchor="t"/>
            <a:lstStyle/>
            <a:p>
              <a:r>
                <a:rPr lang="en-US" sz="1200" dirty="0">
                  <a:solidFill>
                    <a:srgbClr val="0070C0"/>
                  </a:solidFill>
                </a:rPr>
                <a:t>Signal Intercept: </a:t>
              </a:r>
            </a:p>
          </p:txBody>
        </p:sp>
        <p:sp>
          <p:nvSpPr>
            <p:cNvPr id="5" name="Rectangle 4">
              <a:extLst>
                <a:ext uri="{FF2B5EF4-FFF2-40B4-BE49-F238E27FC236}">
                  <a16:creationId xmlns:a16="http://schemas.microsoft.com/office/drawing/2014/main" id="{33AAB214-CD70-5468-84FC-C9CBD9BB1FE1}"/>
                </a:ext>
              </a:extLst>
            </p:cNvPr>
            <p:cNvSpPr/>
            <p:nvPr/>
          </p:nvSpPr>
          <p:spPr>
            <a:xfrm>
              <a:off x="2211144" y="3429001"/>
              <a:ext cx="3697828" cy="50792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200" dirty="0">
                  <a:solidFill>
                    <a:schemeClr val="tx1"/>
                  </a:solidFill>
                </a:rPr>
                <a:t>Intercepting electronic signals through various means, such as antennas, satellites, or specialized equipment.</a:t>
              </a:r>
            </a:p>
          </p:txBody>
        </p:sp>
      </p:grpSp>
      <p:grpSp>
        <p:nvGrpSpPr>
          <p:cNvPr id="6" name="Group 5">
            <a:extLst>
              <a:ext uri="{FF2B5EF4-FFF2-40B4-BE49-F238E27FC236}">
                <a16:creationId xmlns:a16="http://schemas.microsoft.com/office/drawing/2014/main" id="{D3DD697D-2953-E3E6-4497-78CDA2155465}"/>
              </a:ext>
            </a:extLst>
          </p:cNvPr>
          <p:cNvGrpSpPr/>
          <p:nvPr/>
        </p:nvGrpSpPr>
        <p:grpSpPr>
          <a:xfrm>
            <a:off x="630911" y="3771197"/>
            <a:ext cx="5299373" cy="822955"/>
            <a:chOff x="609600" y="5247709"/>
            <a:chExt cx="5299373" cy="822955"/>
          </a:xfrm>
        </p:grpSpPr>
        <p:sp>
          <p:nvSpPr>
            <p:cNvPr id="7" name="Arrow: Pentagon 6">
              <a:extLst>
                <a:ext uri="{FF2B5EF4-FFF2-40B4-BE49-F238E27FC236}">
                  <a16:creationId xmlns:a16="http://schemas.microsoft.com/office/drawing/2014/main" id="{812E04BE-4A21-9FE6-5501-D0C5DFD4A8B2}"/>
                </a:ext>
              </a:extLst>
            </p:cNvPr>
            <p:cNvSpPr/>
            <p:nvPr/>
          </p:nvSpPr>
          <p:spPr>
            <a:xfrm>
              <a:off x="609600" y="5247710"/>
              <a:ext cx="1543354" cy="365760"/>
            </a:xfrm>
            <a:prstGeom prst="homePlate">
              <a:avLst>
                <a:gd name="adj" fmla="val 8622"/>
              </a:avLst>
            </a:prstGeom>
            <a:noFill/>
            <a:ln w="3175">
              <a:noFill/>
            </a:ln>
          </p:spPr>
          <p:style>
            <a:lnRef idx="2">
              <a:schemeClr val="accent1">
                <a:shade val="15000"/>
              </a:schemeClr>
            </a:lnRef>
            <a:fillRef idx="1">
              <a:schemeClr val="accent1"/>
            </a:fillRef>
            <a:effectRef idx="0">
              <a:schemeClr val="accent1"/>
            </a:effectRef>
            <a:fontRef idx="minor">
              <a:schemeClr val="lt1"/>
            </a:fontRef>
          </p:style>
          <p:txBody>
            <a:bodyPr vert="horz" rtlCol="0" anchor="t"/>
            <a:lstStyle/>
            <a:p>
              <a:r>
                <a:rPr lang="en-US" sz="1200" dirty="0">
                  <a:solidFill>
                    <a:srgbClr val="0070C0"/>
                  </a:solidFill>
                </a:rPr>
                <a:t>Traffic Analysis: </a:t>
              </a:r>
            </a:p>
          </p:txBody>
        </p:sp>
        <p:sp>
          <p:nvSpPr>
            <p:cNvPr id="8" name="Rectangle 7">
              <a:extLst>
                <a:ext uri="{FF2B5EF4-FFF2-40B4-BE49-F238E27FC236}">
                  <a16:creationId xmlns:a16="http://schemas.microsoft.com/office/drawing/2014/main" id="{A18433ED-F46E-4871-C21C-BD6BE28BA12B}"/>
                </a:ext>
              </a:extLst>
            </p:cNvPr>
            <p:cNvSpPr/>
            <p:nvPr/>
          </p:nvSpPr>
          <p:spPr>
            <a:xfrm>
              <a:off x="2211145" y="5247709"/>
              <a:ext cx="3697828" cy="82295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200" dirty="0">
                  <a:solidFill>
                    <a:schemeClr val="tx1"/>
                  </a:solidFill>
                </a:rPr>
                <a:t>Analyzing patterns and characteristics of network traffic to identify anomalies or suspicious activities. This includes analyzing protocols, packet headers, and payload content.</a:t>
              </a:r>
            </a:p>
          </p:txBody>
        </p:sp>
      </p:grpSp>
      <p:grpSp>
        <p:nvGrpSpPr>
          <p:cNvPr id="9" name="Group 8">
            <a:extLst>
              <a:ext uri="{FF2B5EF4-FFF2-40B4-BE49-F238E27FC236}">
                <a16:creationId xmlns:a16="http://schemas.microsoft.com/office/drawing/2014/main" id="{3FD2504F-BA76-A36A-29F0-BD5D126E6B6C}"/>
              </a:ext>
            </a:extLst>
          </p:cNvPr>
          <p:cNvGrpSpPr/>
          <p:nvPr/>
        </p:nvGrpSpPr>
        <p:grpSpPr>
          <a:xfrm>
            <a:off x="630911" y="2948765"/>
            <a:ext cx="5299372" cy="661256"/>
            <a:chOff x="609600" y="4079100"/>
            <a:chExt cx="5299372" cy="661256"/>
          </a:xfrm>
        </p:grpSpPr>
        <p:sp>
          <p:nvSpPr>
            <p:cNvPr id="10" name="Arrow: Pentagon 9">
              <a:extLst>
                <a:ext uri="{FF2B5EF4-FFF2-40B4-BE49-F238E27FC236}">
                  <a16:creationId xmlns:a16="http://schemas.microsoft.com/office/drawing/2014/main" id="{5FC55623-C105-2618-FAF7-7859A6608950}"/>
                </a:ext>
              </a:extLst>
            </p:cNvPr>
            <p:cNvSpPr/>
            <p:nvPr/>
          </p:nvSpPr>
          <p:spPr>
            <a:xfrm>
              <a:off x="609600" y="4079101"/>
              <a:ext cx="1543354" cy="365760"/>
            </a:xfrm>
            <a:prstGeom prst="homePlate">
              <a:avLst>
                <a:gd name="adj" fmla="val 8622"/>
              </a:avLst>
            </a:prstGeom>
            <a:noFill/>
            <a:ln w="3175">
              <a:noFill/>
            </a:ln>
          </p:spPr>
          <p:style>
            <a:lnRef idx="2">
              <a:schemeClr val="accent1">
                <a:shade val="15000"/>
              </a:schemeClr>
            </a:lnRef>
            <a:fillRef idx="1">
              <a:schemeClr val="accent1"/>
            </a:fillRef>
            <a:effectRef idx="0">
              <a:schemeClr val="accent1"/>
            </a:effectRef>
            <a:fontRef idx="minor">
              <a:schemeClr val="lt1"/>
            </a:fontRef>
          </p:style>
          <p:txBody>
            <a:bodyPr vert="horz" rtlCol="0" anchor="t"/>
            <a:lstStyle/>
            <a:p>
              <a:r>
                <a:rPr lang="en-US" sz="1200" dirty="0">
                  <a:solidFill>
                    <a:srgbClr val="0070C0"/>
                  </a:solidFill>
                </a:rPr>
                <a:t>Signal Analysis: </a:t>
              </a:r>
            </a:p>
          </p:txBody>
        </p:sp>
        <p:sp>
          <p:nvSpPr>
            <p:cNvPr id="11" name="Rectangle 10">
              <a:extLst>
                <a:ext uri="{FF2B5EF4-FFF2-40B4-BE49-F238E27FC236}">
                  <a16:creationId xmlns:a16="http://schemas.microsoft.com/office/drawing/2014/main" id="{BC7432D1-D72B-1F8C-EA72-BEE093D8EBC4}"/>
                </a:ext>
              </a:extLst>
            </p:cNvPr>
            <p:cNvSpPr/>
            <p:nvPr/>
          </p:nvSpPr>
          <p:spPr>
            <a:xfrm>
              <a:off x="2211144" y="4079100"/>
              <a:ext cx="3697828" cy="66125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200" dirty="0">
                  <a:solidFill>
                    <a:schemeClr val="tx1"/>
                  </a:solidFill>
                </a:rPr>
                <a:t>Analyzing intercepted signals to extract valuable information, such as the type of communication system, Encryption techniques used, or potential vulnerabilities.</a:t>
              </a:r>
            </a:p>
          </p:txBody>
        </p:sp>
      </p:grpSp>
      <p:sp>
        <p:nvSpPr>
          <p:cNvPr id="12" name="Rectangle 11">
            <a:extLst>
              <a:ext uri="{FF2B5EF4-FFF2-40B4-BE49-F238E27FC236}">
                <a16:creationId xmlns:a16="http://schemas.microsoft.com/office/drawing/2014/main" id="{296395A8-8944-050E-EE13-4F84DF9D1E77}"/>
              </a:ext>
            </a:extLst>
          </p:cNvPr>
          <p:cNvSpPr/>
          <p:nvPr/>
        </p:nvSpPr>
        <p:spPr>
          <a:xfrm>
            <a:off x="630911" y="1799576"/>
            <a:ext cx="6938774" cy="30309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200" dirty="0">
                <a:solidFill>
                  <a:schemeClr val="tx1"/>
                </a:solidFill>
              </a:rPr>
              <a:t>Some of the commonly used techniques include:</a:t>
            </a:r>
          </a:p>
        </p:txBody>
      </p:sp>
      <p:grpSp>
        <p:nvGrpSpPr>
          <p:cNvPr id="13" name="Group 12">
            <a:extLst>
              <a:ext uri="{FF2B5EF4-FFF2-40B4-BE49-F238E27FC236}">
                <a16:creationId xmlns:a16="http://schemas.microsoft.com/office/drawing/2014/main" id="{5298C9E7-9637-5889-6C1E-DFCB41C870DF}"/>
              </a:ext>
            </a:extLst>
          </p:cNvPr>
          <p:cNvGrpSpPr/>
          <p:nvPr/>
        </p:nvGrpSpPr>
        <p:grpSpPr>
          <a:xfrm>
            <a:off x="609600" y="4755329"/>
            <a:ext cx="5299373" cy="661256"/>
            <a:chOff x="609600" y="5247710"/>
            <a:chExt cx="5299373" cy="661256"/>
          </a:xfrm>
        </p:grpSpPr>
        <p:sp>
          <p:nvSpPr>
            <p:cNvPr id="14" name="Arrow: Pentagon 13">
              <a:extLst>
                <a:ext uri="{FF2B5EF4-FFF2-40B4-BE49-F238E27FC236}">
                  <a16:creationId xmlns:a16="http://schemas.microsoft.com/office/drawing/2014/main" id="{A0087BCB-2B9D-D84E-F3A9-BC6FB3D5B9A5}"/>
                </a:ext>
              </a:extLst>
            </p:cNvPr>
            <p:cNvSpPr/>
            <p:nvPr/>
          </p:nvSpPr>
          <p:spPr>
            <a:xfrm>
              <a:off x="609600" y="5247710"/>
              <a:ext cx="1543354" cy="365760"/>
            </a:xfrm>
            <a:prstGeom prst="homePlate">
              <a:avLst>
                <a:gd name="adj" fmla="val 8622"/>
              </a:avLst>
            </a:prstGeom>
            <a:noFill/>
            <a:ln w="3175">
              <a:noFill/>
            </a:ln>
          </p:spPr>
          <p:style>
            <a:lnRef idx="2">
              <a:schemeClr val="accent1">
                <a:shade val="15000"/>
              </a:schemeClr>
            </a:lnRef>
            <a:fillRef idx="1">
              <a:schemeClr val="accent1"/>
            </a:fillRef>
            <a:effectRef idx="0">
              <a:schemeClr val="accent1"/>
            </a:effectRef>
            <a:fontRef idx="minor">
              <a:schemeClr val="lt1"/>
            </a:fontRef>
          </p:style>
          <p:txBody>
            <a:bodyPr vert="horz" rtlCol="0" anchor="t"/>
            <a:lstStyle/>
            <a:p>
              <a:r>
                <a:rPr lang="en-US" sz="1200" dirty="0">
                  <a:solidFill>
                    <a:srgbClr val="0070C0"/>
                  </a:solidFill>
                </a:rPr>
                <a:t>Pattern Recognition: </a:t>
              </a:r>
            </a:p>
          </p:txBody>
        </p:sp>
        <p:sp>
          <p:nvSpPr>
            <p:cNvPr id="15" name="Rectangle 14">
              <a:extLst>
                <a:ext uri="{FF2B5EF4-FFF2-40B4-BE49-F238E27FC236}">
                  <a16:creationId xmlns:a16="http://schemas.microsoft.com/office/drawing/2014/main" id="{4738DD48-C1DA-A460-AA2E-951A2E746918}"/>
                </a:ext>
              </a:extLst>
            </p:cNvPr>
            <p:cNvSpPr/>
            <p:nvPr/>
          </p:nvSpPr>
          <p:spPr>
            <a:xfrm>
              <a:off x="2211145" y="5247710"/>
              <a:ext cx="3697828" cy="66125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200" dirty="0">
                  <a:solidFill>
                    <a:schemeClr val="tx1"/>
                  </a:solidFill>
                </a:rPr>
                <a:t>Applying machine learning and data Analytics techniques to identify patterns in electronic signals and detect potential threats or vulnerabilities.</a:t>
              </a:r>
            </a:p>
          </p:txBody>
        </p:sp>
      </p:grpSp>
    </p:spTree>
    <p:extLst>
      <p:ext uri="{BB962C8B-B14F-4D97-AF65-F5344CB8AC3E}">
        <p14:creationId xmlns:p14="http://schemas.microsoft.com/office/powerpoint/2010/main" val="22477640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5D69CA-8A5F-F750-FECF-FEA62B611792}"/>
              </a:ext>
            </a:extLst>
          </p:cNvPr>
          <p:cNvSpPr>
            <a:spLocks noGrp="1"/>
          </p:cNvSpPr>
          <p:nvPr>
            <p:ph type="title"/>
          </p:nvPr>
        </p:nvSpPr>
        <p:spPr/>
        <p:txBody>
          <a:bodyPr/>
          <a:lstStyle/>
          <a:p>
            <a:r>
              <a:rPr lang="en-US" dirty="0"/>
              <a:t>Even though Russia was the first country to put a satellite into space, the United States has the most military satellites in space today</a:t>
            </a:r>
          </a:p>
        </p:txBody>
      </p:sp>
      <p:graphicFrame>
        <p:nvGraphicFramePr>
          <p:cNvPr id="3" name="Table 2">
            <a:extLst>
              <a:ext uri="{FF2B5EF4-FFF2-40B4-BE49-F238E27FC236}">
                <a16:creationId xmlns:a16="http://schemas.microsoft.com/office/drawing/2014/main" id="{6A31B2BC-9F72-D385-CD7B-97D905737FDB}"/>
              </a:ext>
            </a:extLst>
          </p:cNvPr>
          <p:cNvGraphicFramePr>
            <a:graphicFrameLocks noGrp="1"/>
          </p:cNvGraphicFramePr>
          <p:nvPr>
            <p:extLst>
              <p:ext uri="{D42A27DB-BD31-4B8C-83A1-F6EECF244321}">
                <p14:modId xmlns:p14="http://schemas.microsoft.com/office/powerpoint/2010/main" val="1688196039"/>
              </p:ext>
            </p:extLst>
          </p:nvPr>
        </p:nvGraphicFramePr>
        <p:xfrm>
          <a:off x="4400374" y="1790700"/>
          <a:ext cx="3376474" cy="3473755"/>
        </p:xfrm>
        <a:graphic>
          <a:graphicData uri="http://schemas.openxmlformats.org/drawingml/2006/table">
            <a:tbl>
              <a:tblPr>
                <a:tableStyleId>{69C7853C-536D-4A76-A0AE-DD22124D55A5}</a:tableStyleId>
              </a:tblPr>
              <a:tblGrid>
                <a:gridCol w="1688237">
                  <a:extLst>
                    <a:ext uri="{9D8B030D-6E8A-4147-A177-3AD203B41FA5}">
                      <a16:colId xmlns:a16="http://schemas.microsoft.com/office/drawing/2014/main" val="1025926458"/>
                    </a:ext>
                  </a:extLst>
                </a:gridCol>
                <a:gridCol w="1688237">
                  <a:extLst>
                    <a:ext uri="{9D8B030D-6E8A-4147-A177-3AD203B41FA5}">
                      <a16:colId xmlns:a16="http://schemas.microsoft.com/office/drawing/2014/main" val="27679385"/>
                    </a:ext>
                  </a:extLst>
                </a:gridCol>
              </a:tblGrid>
              <a:tr h="309923">
                <a:tc>
                  <a:txBody>
                    <a:bodyPr/>
                    <a:lstStyle/>
                    <a:p>
                      <a:pPr fontAlgn="b"/>
                      <a:r>
                        <a:rPr lang="en-US" sz="1200" b="0" dirty="0">
                          <a:solidFill>
                            <a:schemeClr val="bg1"/>
                          </a:solidFill>
                          <a:effectLst/>
                          <a:latin typeface="+mn-lt"/>
                        </a:rPr>
                        <a:t>Country</a:t>
                      </a:r>
                    </a:p>
                  </a:txBody>
                  <a:tcPr marL="87027" marR="87027" marT="43513" marB="43513" anchor="b">
                    <a:solidFill>
                      <a:srgbClr val="0070C0"/>
                    </a:solidFill>
                  </a:tcPr>
                </a:tc>
                <a:tc>
                  <a:txBody>
                    <a:bodyPr/>
                    <a:lstStyle/>
                    <a:p>
                      <a:pPr fontAlgn="b"/>
                      <a:r>
                        <a:rPr lang="en-US" sz="1200" b="0" dirty="0">
                          <a:solidFill>
                            <a:schemeClr val="bg1"/>
                          </a:solidFill>
                          <a:effectLst/>
                          <a:latin typeface="+mn-lt"/>
                        </a:rPr>
                        <a:t># Military Satellites</a:t>
                      </a:r>
                    </a:p>
                  </a:txBody>
                  <a:tcPr marL="87027" marR="87027" marT="43513" marB="43513" anchor="b">
                    <a:solidFill>
                      <a:srgbClr val="0070C0"/>
                    </a:solidFill>
                  </a:tcPr>
                </a:tc>
                <a:extLst>
                  <a:ext uri="{0D108BD9-81ED-4DB2-BD59-A6C34878D82A}">
                    <a16:rowId xmlns:a16="http://schemas.microsoft.com/office/drawing/2014/main" val="2096396210"/>
                  </a:ext>
                </a:extLst>
              </a:tr>
              <a:tr h="294310">
                <a:tc>
                  <a:txBody>
                    <a:bodyPr/>
                    <a:lstStyle/>
                    <a:p>
                      <a:pPr fontAlgn="base"/>
                      <a:r>
                        <a:rPr lang="en-US" sz="1200" b="0" u="none" strike="noStrike" dirty="0">
                          <a:effectLst/>
                          <a:latin typeface="+mn-lt"/>
                        </a:rPr>
                        <a:t>United States</a:t>
                      </a:r>
                      <a:endParaRPr lang="en-US" sz="1200" dirty="0">
                        <a:effectLst/>
                        <a:latin typeface="+mn-lt"/>
                      </a:endParaRPr>
                    </a:p>
                  </a:txBody>
                  <a:tcPr marL="87027" marR="87027" marT="43513" marB="43513" anchor="ctr"/>
                </a:tc>
                <a:tc>
                  <a:txBody>
                    <a:bodyPr/>
                    <a:lstStyle/>
                    <a:p>
                      <a:pPr fontAlgn="base"/>
                      <a:r>
                        <a:rPr lang="en-US" sz="1200">
                          <a:effectLst/>
                          <a:latin typeface="+mn-lt"/>
                        </a:rPr>
                        <a:t>239</a:t>
                      </a:r>
                    </a:p>
                  </a:txBody>
                  <a:tcPr marL="87027" marR="87027" marT="43513" marB="43513" anchor="ctr"/>
                </a:tc>
                <a:extLst>
                  <a:ext uri="{0D108BD9-81ED-4DB2-BD59-A6C34878D82A}">
                    <a16:rowId xmlns:a16="http://schemas.microsoft.com/office/drawing/2014/main" val="3580279584"/>
                  </a:ext>
                </a:extLst>
              </a:tr>
              <a:tr h="294310">
                <a:tc>
                  <a:txBody>
                    <a:bodyPr/>
                    <a:lstStyle/>
                    <a:p>
                      <a:pPr fontAlgn="base"/>
                      <a:r>
                        <a:rPr lang="en-US" sz="1200" b="0" u="none" strike="noStrike" dirty="0">
                          <a:effectLst/>
                          <a:latin typeface="+mn-lt"/>
                        </a:rPr>
                        <a:t>China</a:t>
                      </a:r>
                      <a:endParaRPr lang="en-US" sz="1200" dirty="0">
                        <a:effectLst/>
                        <a:latin typeface="+mn-lt"/>
                      </a:endParaRPr>
                    </a:p>
                  </a:txBody>
                  <a:tcPr marL="87027" marR="87027" marT="43513" marB="43513" anchor="ctr"/>
                </a:tc>
                <a:tc>
                  <a:txBody>
                    <a:bodyPr/>
                    <a:lstStyle/>
                    <a:p>
                      <a:pPr fontAlgn="base"/>
                      <a:r>
                        <a:rPr lang="en-US" sz="1200">
                          <a:effectLst/>
                          <a:latin typeface="+mn-lt"/>
                        </a:rPr>
                        <a:t>140</a:t>
                      </a:r>
                    </a:p>
                  </a:txBody>
                  <a:tcPr marL="87027" marR="87027" marT="43513" marB="43513" anchor="ctr"/>
                </a:tc>
                <a:extLst>
                  <a:ext uri="{0D108BD9-81ED-4DB2-BD59-A6C34878D82A}">
                    <a16:rowId xmlns:a16="http://schemas.microsoft.com/office/drawing/2014/main" val="1413244445"/>
                  </a:ext>
                </a:extLst>
              </a:tr>
              <a:tr h="294310">
                <a:tc>
                  <a:txBody>
                    <a:bodyPr/>
                    <a:lstStyle/>
                    <a:p>
                      <a:pPr fontAlgn="base"/>
                      <a:r>
                        <a:rPr lang="en-US" sz="1200" b="0" u="none" strike="noStrike" dirty="0">
                          <a:effectLst/>
                          <a:latin typeface="+mn-lt"/>
                        </a:rPr>
                        <a:t>Russia</a:t>
                      </a:r>
                      <a:endParaRPr lang="en-US" sz="1200" dirty="0">
                        <a:effectLst/>
                        <a:latin typeface="+mn-lt"/>
                      </a:endParaRPr>
                    </a:p>
                  </a:txBody>
                  <a:tcPr marL="87027" marR="87027" marT="43513" marB="43513" anchor="ctr"/>
                </a:tc>
                <a:tc>
                  <a:txBody>
                    <a:bodyPr/>
                    <a:lstStyle/>
                    <a:p>
                      <a:pPr fontAlgn="base"/>
                      <a:r>
                        <a:rPr lang="en-US" sz="1200">
                          <a:effectLst/>
                          <a:latin typeface="+mn-lt"/>
                        </a:rPr>
                        <a:t>105</a:t>
                      </a:r>
                    </a:p>
                  </a:txBody>
                  <a:tcPr marL="87027" marR="87027" marT="43513" marB="43513" anchor="ctr"/>
                </a:tc>
                <a:extLst>
                  <a:ext uri="{0D108BD9-81ED-4DB2-BD59-A6C34878D82A}">
                    <a16:rowId xmlns:a16="http://schemas.microsoft.com/office/drawing/2014/main" val="3702765965"/>
                  </a:ext>
                </a:extLst>
              </a:tr>
              <a:tr h="294310">
                <a:tc>
                  <a:txBody>
                    <a:bodyPr/>
                    <a:lstStyle/>
                    <a:p>
                      <a:pPr fontAlgn="base"/>
                      <a:r>
                        <a:rPr lang="en-US" sz="1200" b="0" u="none" strike="noStrike" dirty="0">
                          <a:effectLst/>
                          <a:latin typeface="+mn-lt"/>
                        </a:rPr>
                        <a:t>France</a:t>
                      </a:r>
                      <a:endParaRPr lang="en-US" sz="1200" dirty="0">
                        <a:effectLst/>
                        <a:latin typeface="+mn-lt"/>
                      </a:endParaRPr>
                    </a:p>
                  </a:txBody>
                  <a:tcPr marL="87027" marR="87027" marT="43513" marB="43513" anchor="ctr"/>
                </a:tc>
                <a:tc>
                  <a:txBody>
                    <a:bodyPr/>
                    <a:lstStyle/>
                    <a:p>
                      <a:pPr fontAlgn="base"/>
                      <a:r>
                        <a:rPr lang="en-US" sz="1200">
                          <a:effectLst/>
                          <a:latin typeface="+mn-lt"/>
                        </a:rPr>
                        <a:t>18</a:t>
                      </a:r>
                    </a:p>
                  </a:txBody>
                  <a:tcPr marL="87027" marR="87027" marT="43513" marB="43513" anchor="ctr"/>
                </a:tc>
                <a:extLst>
                  <a:ext uri="{0D108BD9-81ED-4DB2-BD59-A6C34878D82A}">
                    <a16:rowId xmlns:a16="http://schemas.microsoft.com/office/drawing/2014/main" val="4204504435"/>
                  </a:ext>
                </a:extLst>
              </a:tr>
              <a:tr h="294310">
                <a:tc>
                  <a:txBody>
                    <a:bodyPr/>
                    <a:lstStyle/>
                    <a:p>
                      <a:pPr fontAlgn="base"/>
                      <a:r>
                        <a:rPr lang="en-US" sz="1200" b="0" u="none" strike="noStrike" dirty="0">
                          <a:effectLst/>
                          <a:latin typeface="+mn-lt"/>
                        </a:rPr>
                        <a:t>Italy</a:t>
                      </a:r>
                      <a:endParaRPr lang="en-US" sz="1200" dirty="0">
                        <a:effectLst/>
                        <a:latin typeface="+mn-lt"/>
                      </a:endParaRPr>
                    </a:p>
                  </a:txBody>
                  <a:tcPr marL="87027" marR="87027" marT="43513" marB="43513" anchor="ctr"/>
                </a:tc>
                <a:tc>
                  <a:txBody>
                    <a:bodyPr/>
                    <a:lstStyle/>
                    <a:p>
                      <a:pPr fontAlgn="base"/>
                      <a:r>
                        <a:rPr lang="en-US" sz="1200">
                          <a:effectLst/>
                          <a:latin typeface="+mn-lt"/>
                        </a:rPr>
                        <a:t>13</a:t>
                      </a:r>
                    </a:p>
                  </a:txBody>
                  <a:tcPr marL="87027" marR="87027" marT="43513" marB="43513" anchor="ctr"/>
                </a:tc>
                <a:extLst>
                  <a:ext uri="{0D108BD9-81ED-4DB2-BD59-A6C34878D82A}">
                    <a16:rowId xmlns:a16="http://schemas.microsoft.com/office/drawing/2014/main" val="4015363953"/>
                  </a:ext>
                </a:extLst>
              </a:tr>
              <a:tr h="294310">
                <a:tc>
                  <a:txBody>
                    <a:bodyPr/>
                    <a:lstStyle/>
                    <a:p>
                      <a:pPr fontAlgn="base"/>
                      <a:r>
                        <a:rPr lang="en-US" sz="1200" b="0" u="none" strike="noStrike" dirty="0">
                          <a:effectLst/>
                          <a:latin typeface="+mn-lt"/>
                        </a:rPr>
                        <a:t>Israel</a:t>
                      </a:r>
                      <a:endParaRPr lang="en-US" sz="1200" dirty="0">
                        <a:effectLst/>
                        <a:latin typeface="+mn-lt"/>
                      </a:endParaRPr>
                    </a:p>
                  </a:txBody>
                  <a:tcPr marL="87027" marR="87027" marT="43513" marB="43513" anchor="ctr"/>
                </a:tc>
                <a:tc>
                  <a:txBody>
                    <a:bodyPr/>
                    <a:lstStyle/>
                    <a:p>
                      <a:pPr fontAlgn="base"/>
                      <a:r>
                        <a:rPr lang="en-US" sz="1200">
                          <a:effectLst/>
                          <a:latin typeface="+mn-lt"/>
                        </a:rPr>
                        <a:t>11</a:t>
                      </a:r>
                    </a:p>
                  </a:txBody>
                  <a:tcPr marL="87027" marR="87027" marT="43513" marB="43513" anchor="ctr"/>
                </a:tc>
                <a:extLst>
                  <a:ext uri="{0D108BD9-81ED-4DB2-BD59-A6C34878D82A}">
                    <a16:rowId xmlns:a16="http://schemas.microsoft.com/office/drawing/2014/main" val="3348320437"/>
                  </a:ext>
                </a:extLst>
              </a:tr>
              <a:tr h="294310">
                <a:tc>
                  <a:txBody>
                    <a:bodyPr/>
                    <a:lstStyle/>
                    <a:p>
                      <a:pPr fontAlgn="base"/>
                      <a:r>
                        <a:rPr lang="en-US" sz="1200" b="0" u="none" strike="noStrike" dirty="0">
                          <a:effectLst/>
                          <a:latin typeface="+mn-lt"/>
                        </a:rPr>
                        <a:t>India</a:t>
                      </a:r>
                      <a:endParaRPr lang="en-US" sz="1200" dirty="0">
                        <a:effectLst/>
                        <a:latin typeface="+mn-lt"/>
                      </a:endParaRPr>
                    </a:p>
                  </a:txBody>
                  <a:tcPr marL="87027" marR="87027" marT="43513" marB="43513" anchor="ctr"/>
                </a:tc>
                <a:tc>
                  <a:txBody>
                    <a:bodyPr/>
                    <a:lstStyle/>
                    <a:p>
                      <a:pPr fontAlgn="base"/>
                      <a:r>
                        <a:rPr lang="en-US" sz="1200">
                          <a:effectLst/>
                          <a:latin typeface="+mn-lt"/>
                        </a:rPr>
                        <a:t>9</a:t>
                      </a:r>
                    </a:p>
                  </a:txBody>
                  <a:tcPr marL="87027" marR="87027" marT="43513" marB="43513" anchor="ctr"/>
                </a:tc>
                <a:extLst>
                  <a:ext uri="{0D108BD9-81ED-4DB2-BD59-A6C34878D82A}">
                    <a16:rowId xmlns:a16="http://schemas.microsoft.com/office/drawing/2014/main" val="2957541115"/>
                  </a:ext>
                </a:extLst>
              </a:tr>
              <a:tr h="294310">
                <a:tc>
                  <a:txBody>
                    <a:bodyPr/>
                    <a:lstStyle/>
                    <a:p>
                      <a:pPr fontAlgn="base"/>
                      <a:r>
                        <a:rPr lang="en-US" sz="1200" b="0" u="none" strike="noStrike" dirty="0">
                          <a:effectLst/>
                          <a:latin typeface="+mn-lt"/>
                        </a:rPr>
                        <a:t>Germany</a:t>
                      </a:r>
                      <a:endParaRPr lang="en-US" sz="1200" dirty="0">
                        <a:effectLst/>
                        <a:latin typeface="+mn-lt"/>
                      </a:endParaRPr>
                    </a:p>
                  </a:txBody>
                  <a:tcPr marL="87027" marR="87027" marT="43513" marB="43513" anchor="ctr"/>
                </a:tc>
                <a:tc>
                  <a:txBody>
                    <a:bodyPr/>
                    <a:lstStyle/>
                    <a:p>
                      <a:pPr fontAlgn="base"/>
                      <a:r>
                        <a:rPr lang="en-US" sz="1200">
                          <a:effectLst/>
                          <a:latin typeface="+mn-lt"/>
                        </a:rPr>
                        <a:t>7</a:t>
                      </a:r>
                    </a:p>
                  </a:txBody>
                  <a:tcPr marL="87027" marR="87027" marT="43513" marB="43513" anchor="ctr"/>
                </a:tc>
                <a:extLst>
                  <a:ext uri="{0D108BD9-81ED-4DB2-BD59-A6C34878D82A}">
                    <a16:rowId xmlns:a16="http://schemas.microsoft.com/office/drawing/2014/main" val="179736760"/>
                  </a:ext>
                </a:extLst>
              </a:tr>
              <a:tr h="515042">
                <a:tc>
                  <a:txBody>
                    <a:bodyPr/>
                    <a:lstStyle/>
                    <a:p>
                      <a:pPr fontAlgn="base"/>
                      <a:r>
                        <a:rPr lang="en-US" sz="1200" b="0" u="none" strike="noStrike" dirty="0">
                          <a:effectLst/>
                          <a:latin typeface="+mn-lt"/>
                        </a:rPr>
                        <a:t>United Kingdom</a:t>
                      </a:r>
                      <a:endParaRPr lang="en-US" sz="1200" dirty="0">
                        <a:effectLst/>
                        <a:latin typeface="+mn-lt"/>
                      </a:endParaRPr>
                    </a:p>
                  </a:txBody>
                  <a:tcPr marL="87027" marR="87027" marT="43513" marB="43513" anchor="ctr"/>
                </a:tc>
                <a:tc>
                  <a:txBody>
                    <a:bodyPr/>
                    <a:lstStyle/>
                    <a:p>
                      <a:pPr fontAlgn="base"/>
                      <a:r>
                        <a:rPr lang="en-US" sz="1200">
                          <a:effectLst/>
                          <a:latin typeface="+mn-lt"/>
                        </a:rPr>
                        <a:t>6</a:t>
                      </a:r>
                    </a:p>
                  </a:txBody>
                  <a:tcPr marL="87027" marR="87027" marT="43513" marB="43513" anchor="ctr"/>
                </a:tc>
                <a:extLst>
                  <a:ext uri="{0D108BD9-81ED-4DB2-BD59-A6C34878D82A}">
                    <a16:rowId xmlns:a16="http://schemas.microsoft.com/office/drawing/2014/main" val="3218699038"/>
                  </a:ext>
                </a:extLst>
              </a:tr>
              <a:tr h="294310">
                <a:tc>
                  <a:txBody>
                    <a:bodyPr/>
                    <a:lstStyle/>
                    <a:p>
                      <a:pPr fontAlgn="base"/>
                      <a:r>
                        <a:rPr lang="en-US" sz="1200" b="0" u="none" strike="noStrike" dirty="0">
                          <a:effectLst/>
                          <a:latin typeface="+mn-lt"/>
                        </a:rPr>
                        <a:t>Spain</a:t>
                      </a:r>
                      <a:endParaRPr lang="en-US" sz="1200" dirty="0">
                        <a:effectLst/>
                        <a:latin typeface="+mn-lt"/>
                      </a:endParaRPr>
                    </a:p>
                  </a:txBody>
                  <a:tcPr marL="87027" marR="87027" marT="43513" marB="43513" anchor="ctr"/>
                </a:tc>
                <a:tc>
                  <a:txBody>
                    <a:bodyPr/>
                    <a:lstStyle/>
                    <a:p>
                      <a:pPr fontAlgn="base"/>
                      <a:r>
                        <a:rPr lang="en-US" sz="1200" dirty="0">
                          <a:effectLst/>
                          <a:latin typeface="+mn-lt"/>
                        </a:rPr>
                        <a:t>6</a:t>
                      </a:r>
                    </a:p>
                  </a:txBody>
                  <a:tcPr marL="87027" marR="87027" marT="43513" marB="43513" anchor="ctr"/>
                </a:tc>
                <a:extLst>
                  <a:ext uri="{0D108BD9-81ED-4DB2-BD59-A6C34878D82A}">
                    <a16:rowId xmlns:a16="http://schemas.microsoft.com/office/drawing/2014/main" val="3031582581"/>
                  </a:ext>
                </a:extLst>
              </a:tr>
            </a:tbl>
          </a:graphicData>
        </a:graphic>
      </p:graphicFrame>
      <p:sp>
        <p:nvSpPr>
          <p:cNvPr id="4" name="Rectangle 3">
            <a:extLst>
              <a:ext uri="{FF2B5EF4-FFF2-40B4-BE49-F238E27FC236}">
                <a16:creationId xmlns:a16="http://schemas.microsoft.com/office/drawing/2014/main" id="{ED59152C-125C-2465-B04C-D1A125952386}"/>
              </a:ext>
            </a:extLst>
          </p:cNvPr>
          <p:cNvSpPr/>
          <p:nvPr/>
        </p:nvSpPr>
        <p:spPr>
          <a:xfrm>
            <a:off x="4400374" y="5385183"/>
            <a:ext cx="3376474" cy="4572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000" dirty="0">
                <a:solidFill>
                  <a:schemeClr val="tx1"/>
                </a:solidFill>
              </a:rPr>
              <a:t>Top 10 countries. In total 31 county has military satellite. </a:t>
            </a:r>
          </a:p>
          <a:p>
            <a:r>
              <a:rPr lang="en-US" sz="1000" dirty="0">
                <a:solidFill>
                  <a:schemeClr val="tx1"/>
                </a:solidFill>
              </a:rPr>
              <a:t>Source: </a:t>
            </a:r>
            <a:r>
              <a:rPr lang="en-US" sz="1000" dirty="0">
                <a:hlinkClick r:id="rId2"/>
              </a:rPr>
              <a:t>Military Satellites by Country 2024 (worldpopulationreview.com)</a:t>
            </a:r>
            <a:endParaRPr lang="en-US" sz="1000" dirty="0">
              <a:solidFill>
                <a:schemeClr val="tx1"/>
              </a:solidFill>
            </a:endParaRPr>
          </a:p>
        </p:txBody>
      </p:sp>
    </p:spTree>
    <p:extLst>
      <p:ext uri="{BB962C8B-B14F-4D97-AF65-F5344CB8AC3E}">
        <p14:creationId xmlns:p14="http://schemas.microsoft.com/office/powerpoint/2010/main" val="32298383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atellite in space with earth in the background&#10;&#10;Description automatically generated">
            <a:extLst>
              <a:ext uri="{FF2B5EF4-FFF2-40B4-BE49-F238E27FC236}">
                <a16:creationId xmlns:a16="http://schemas.microsoft.com/office/drawing/2014/main" id="{E21A470F-53C4-940D-C711-9B5D434A6901}"/>
              </a:ext>
            </a:extLst>
          </p:cNvPr>
          <p:cNvPicPr>
            <a:picLocks noChangeAspect="1"/>
          </p:cNvPicPr>
          <p:nvPr/>
        </p:nvPicPr>
        <p:blipFill>
          <a:blip r:embed="rId2"/>
          <a:stretch>
            <a:fillRect/>
          </a:stretch>
        </p:blipFill>
        <p:spPr>
          <a:xfrm>
            <a:off x="0" y="0"/>
            <a:ext cx="12192000" cy="6858000"/>
          </a:xfrm>
          <a:prstGeom prst="rect">
            <a:avLst/>
          </a:prstGeom>
        </p:spPr>
      </p:pic>
      <p:sp>
        <p:nvSpPr>
          <p:cNvPr id="2" name="Title 1"/>
          <p:cNvSpPr>
            <a:spLocks noGrp="1"/>
          </p:cNvSpPr>
          <p:nvPr>
            <p:ph type="title"/>
          </p:nvPr>
        </p:nvSpPr>
        <p:spPr>
          <a:xfrm>
            <a:off x="1078706" y="3304381"/>
            <a:ext cx="8636795" cy="2014537"/>
          </a:xfrm>
        </p:spPr>
        <p:txBody>
          <a:bodyPr>
            <a:normAutofit/>
          </a:bodyPr>
          <a:lstStyle/>
          <a:p>
            <a:r>
              <a:rPr lang="en-US" dirty="0">
                <a:latin typeface="Stolzl" panose="00000500000000000000" pitchFamily="50" charset="-18"/>
              </a:rPr>
              <a:t>Communication</a:t>
            </a:r>
          </a:p>
        </p:txBody>
      </p:sp>
      <p:sp>
        <p:nvSpPr>
          <p:cNvPr id="3" name="Rectangle 2">
            <a:extLst>
              <a:ext uri="{FF2B5EF4-FFF2-40B4-BE49-F238E27FC236}">
                <a16:creationId xmlns:a16="http://schemas.microsoft.com/office/drawing/2014/main" id="{2B280C5A-CB53-8A3F-E928-8204A8F0A510}"/>
              </a:ext>
            </a:extLst>
          </p:cNvPr>
          <p:cNvSpPr/>
          <p:nvPr/>
        </p:nvSpPr>
        <p:spPr>
          <a:xfrm>
            <a:off x="6096000" y="6259346"/>
            <a:ext cx="5486400" cy="30147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r"/>
            <a:r>
              <a:rPr lang="en-US" sz="1000" b="0" i="0" dirty="0">
                <a:solidFill>
                  <a:schemeClr val="bg1"/>
                </a:solidFill>
                <a:effectLst/>
              </a:rPr>
              <a:t>Imag</a:t>
            </a:r>
            <a:r>
              <a:rPr lang="en-US" sz="1000" dirty="0">
                <a:solidFill>
                  <a:schemeClr val="bg1"/>
                </a:solidFill>
              </a:rPr>
              <a:t>e credit: ESA</a:t>
            </a:r>
          </a:p>
        </p:txBody>
      </p:sp>
    </p:spTree>
    <p:extLst>
      <p:ext uri="{BB962C8B-B14F-4D97-AF65-F5344CB8AC3E}">
        <p14:creationId xmlns:p14="http://schemas.microsoft.com/office/powerpoint/2010/main" val="32718829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79E322-7AD6-5C6E-4784-D29B90A27FA5}"/>
              </a:ext>
            </a:extLst>
          </p:cNvPr>
          <p:cNvSpPr>
            <a:spLocks noGrp="1"/>
          </p:cNvSpPr>
          <p:nvPr>
            <p:ph type="title"/>
          </p:nvPr>
        </p:nvSpPr>
        <p:spPr/>
        <p:txBody>
          <a:bodyPr>
            <a:normAutofit/>
          </a:bodyPr>
          <a:lstStyle/>
          <a:p>
            <a:r>
              <a:rPr lang="en-US" dirty="0"/>
              <a:t>Satellite communications enables voice and data communication services across the globe</a:t>
            </a:r>
          </a:p>
        </p:txBody>
      </p:sp>
      <p:sp>
        <p:nvSpPr>
          <p:cNvPr id="2" name="Rectangle 1">
            <a:extLst>
              <a:ext uri="{FF2B5EF4-FFF2-40B4-BE49-F238E27FC236}">
                <a16:creationId xmlns:a16="http://schemas.microsoft.com/office/drawing/2014/main" id="{21F576EC-D120-17DE-51BA-972DF8604E9B}"/>
              </a:ext>
            </a:extLst>
          </p:cNvPr>
          <p:cNvSpPr/>
          <p:nvPr/>
        </p:nvSpPr>
        <p:spPr>
          <a:xfrm>
            <a:off x="6164264" y="1799016"/>
            <a:ext cx="5345743" cy="3483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200" dirty="0">
                <a:solidFill>
                  <a:schemeClr val="tx1"/>
                </a:solidFill>
              </a:rPr>
              <a:t>There are three types of communication services that satellites provide</a:t>
            </a:r>
          </a:p>
        </p:txBody>
      </p:sp>
      <p:grpSp>
        <p:nvGrpSpPr>
          <p:cNvPr id="4" name="Group 3">
            <a:extLst>
              <a:ext uri="{FF2B5EF4-FFF2-40B4-BE49-F238E27FC236}">
                <a16:creationId xmlns:a16="http://schemas.microsoft.com/office/drawing/2014/main" id="{76F2F9AC-54D6-44A6-42ED-421BC01E7482}"/>
              </a:ext>
            </a:extLst>
          </p:cNvPr>
          <p:cNvGrpSpPr/>
          <p:nvPr/>
        </p:nvGrpSpPr>
        <p:grpSpPr>
          <a:xfrm>
            <a:off x="6210634" y="2322758"/>
            <a:ext cx="5299372" cy="669097"/>
            <a:chOff x="609600" y="3429000"/>
            <a:chExt cx="5299372" cy="669097"/>
          </a:xfrm>
        </p:grpSpPr>
        <p:sp>
          <p:nvSpPr>
            <p:cNvPr id="5" name="Arrow: Pentagon 4">
              <a:extLst>
                <a:ext uri="{FF2B5EF4-FFF2-40B4-BE49-F238E27FC236}">
                  <a16:creationId xmlns:a16="http://schemas.microsoft.com/office/drawing/2014/main" id="{56B3E0C9-E8AF-F77A-F11A-C85698449A12}"/>
                </a:ext>
              </a:extLst>
            </p:cNvPr>
            <p:cNvSpPr/>
            <p:nvPr/>
          </p:nvSpPr>
          <p:spPr>
            <a:xfrm>
              <a:off x="609600" y="3429000"/>
              <a:ext cx="1543354" cy="365760"/>
            </a:xfrm>
            <a:prstGeom prst="homePlate">
              <a:avLst>
                <a:gd name="adj" fmla="val 8622"/>
              </a:avLst>
            </a:prstGeom>
            <a:noFill/>
            <a:ln w="3175">
              <a:noFill/>
            </a:ln>
          </p:spPr>
          <p:style>
            <a:lnRef idx="2">
              <a:schemeClr val="accent1">
                <a:shade val="15000"/>
              </a:schemeClr>
            </a:lnRef>
            <a:fillRef idx="1">
              <a:schemeClr val="accent1"/>
            </a:fillRef>
            <a:effectRef idx="0">
              <a:schemeClr val="accent1"/>
            </a:effectRef>
            <a:fontRef idx="minor">
              <a:schemeClr val="lt1"/>
            </a:fontRef>
          </p:style>
          <p:txBody>
            <a:bodyPr vert="horz" rtlCol="0" anchor="t"/>
            <a:lstStyle/>
            <a:p>
              <a:r>
                <a:rPr lang="en-US" sz="1200" dirty="0">
                  <a:solidFill>
                    <a:srgbClr val="0070C0"/>
                  </a:solidFill>
                </a:rPr>
                <a:t>Telecommunications</a:t>
              </a:r>
            </a:p>
          </p:txBody>
        </p:sp>
        <p:sp>
          <p:nvSpPr>
            <p:cNvPr id="6" name="Rectangle 5">
              <a:extLst>
                <a:ext uri="{FF2B5EF4-FFF2-40B4-BE49-F238E27FC236}">
                  <a16:creationId xmlns:a16="http://schemas.microsoft.com/office/drawing/2014/main" id="{0F630478-645B-F957-3101-2E0277B014AF}"/>
                </a:ext>
              </a:extLst>
            </p:cNvPr>
            <p:cNvSpPr/>
            <p:nvPr/>
          </p:nvSpPr>
          <p:spPr>
            <a:xfrm>
              <a:off x="2211144" y="3429000"/>
              <a:ext cx="3697828" cy="66909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200" dirty="0">
                  <a:solidFill>
                    <a:schemeClr val="tx1"/>
                  </a:solidFill>
                </a:rPr>
                <a:t>Telecommunication services include telephone calls and services provided to telephone companies, as well as wireless, mobile, and cellular network providers.</a:t>
              </a:r>
            </a:p>
          </p:txBody>
        </p:sp>
      </p:grpSp>
      <p:grpSp>
        <p:nvGrpSpPr>
          <p:cNvPr id="7" name="Group 6">
            <a:extLst>
              <a:ext uri="{FF2B5EF4-FFF2-40B4-BE49-F238E27FC236}">
                <a16:creationId xmlns:a16="http://schemas.microsoft.com/office/drawing/2014/main" id="{B1D5B532-9AEA-B550-A856-9D23AE4D381E}"/>
              </a:ext>
            </a:extLst>
          </p:cNvPr>
          <p:cNvGrpSpPr/>
          <p:nvPr/>
        </p:nvGrpSpPr>
        <p:grpSpPr>
          <a:xfrm>
            <a:off x="6210634" y="4320314"/>
            <a:ext cx="5299373" cy="473627"/>
            <a:chOff x="609600" y="5247709"/>
            <a:chExt cx="5299373" cy="473627"/>
          </a:xfrm>
        </p:grpSpPr>
        <p:sp>
          <p:nvSpPr>
            <p:cNvPr id="8" name="Arrow: Pentagon 7">
              <a:extLst>
                <a:ext uri="{FF2B5EF4-FFF2-40B4-BE49-F238E27FC236}">
                  <a16:creationId xmlns:a16="http://schemas.microsoft.com/office/drawing/2014/main" id="{B7F3E932-74A0-D097-8550-D8F377146576}"/>
                </a:ext>
              </a:extLst>
            </p:cNvPr>
            <p:cNvSpPr/>
            <p:nvPr/>
          </p:nvSpPr>
          <p:spPr>
            <a:xfrm>
              <a:off x="609600" y="5247710"/>
              <a:ext cx="1543354" cy="365760"/>
            </a:xfrm>
            <a:prstGeom prst="homePlate">
              <a:avLst>
                <a:gd name="adj" fmla="val 8622"/>
              </a:avLst>
            </a:prstGeom>
            <a:noFill/>
            <a:ln w="3175">
              <a:noFill/>
            </a:ln>
          </p:spPr>
          <p:style>
            <a:lnRef idx="2">
              <a:schemeClr val="accent1">
                <a:shade val="15000"/>
              </a:schemeClr>
            </a:lnRef>
            <a:fillRef idx="1">
              <a:schemeClr val="accent1"/>
            </a:fillRef>
            <a:effectRef idx="0">
              <a:schemeClr val="accent1"/>
            </a:effectRef>
            <a:fontRef idx="minor">
              <a:schemeClr val="lt1"/>
            </a:fontRef>
          </p:style>
          <p:txBody>
            <a:bodyPr vert="horz" rtlCol="0" anchor="t"/>
            <a:lstStyle/>
            <a:p>
              <a:r>
                <a:rPr lang="en-US" sz="1200" dirty="0">
                  <a:solidFill>
                    <a:srgbClr val="0070C0"/>
                  </a:solidFill>
                </a:rPr>
                <a:t>Data</a:t>
              </a:r>
            </a:p>
          </p:txBody>
        </p:sp>
        <p:sp>
          <p:nvSpPr>
            <p:cNvPr id="9" name="Rectangle 8">
              <a:extLst>
                <a:ext uri="{FF2B5EF4-FFF2-40B4-BE49-F238E27FC236}">
                  <a16:creationId xmlns:a16="http://schemas.microsoft.com/office/drawing/2014/main" id="{C10C271C-1A61-01E6-3B0F-CFF4E1CA2A57}"/>
                </a:ext>
              </a:extLst>
            </p:cNvPr>
            <p:cNvSpPr/>
            <p:nvPr/>
          </p:nvSpPr>
          <p:spPr>
            <a:xfrm>
              <a:off x="2211145" y="5247709"/>
              <a:ext cx="3697828" cy="47362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200" dirty="0">
                  <a:solidFill>
                    <a:schemeClr val="tx1"/>
                  </a:solidFill>
                </a:rPr>
                <a:t>Data communications involve the transfer of data from one point to another.</a:t>
              </a:r>
            </a:p>
          </p:txBody>
        </p:sp>
      </p:grpSp>
      <p:grpSp>
        <p:nvGrpSpPr>
          <p:cNvPr id="11" name="Group 10">
            <a:extLst>
              <a:ext uri="{FF2B5EF4-FFF2-40B4-BE49-F238E27FC236}">
                <a16:creationId xmlns:a16="http://schemas.microsoft.com/office/drawing/2014/main" id="{92016DA9-8798-F3BB-8E33-0B584EF10068}"/>
              </a:ext>
            </a:extLst>
          </p:cNvPr>
          <p:cNvGrpSpPr/>
          <p:nvPr/>
        </p:nvGrpSpPr>
        <p:grpSpPr>
          <a:xfrm>
            <a:off x="6210634" y="3325457"/>
            <a:ext cx="5299372" cy="661256"/>
            <a:chOff x="609600" y="4079100"/>
            <a:chExt cx="5299372" cy="661256"/>
          </a:xfrm>
        </p:grpSpPr>
        <p:sp>
          <p:nvSpPr>
            <p:cNvPr id="14" name="Arrow: Pentagon 13">
              <a:extLst>
                <a:ext uri="{FF2B5EF4-FFF2-40B4-BE49-F238E27FC236}">
                  <a16:creationId xmlns:a16="http://schemas.microsoft.com/office/drawing/2014/main" id="{C34B2D3F-ABBF-85D2-97A1-11462E69B1CC}"/>
                </a:ext>
              </a:extLst>
            </p:cNvPr>
            <p:cNvSpPr/>
            <p:nvPr/>
          </p:nvSpPr>
          <p:spPr>
            <a:xfrm>
              <a:off x="609600" y="4079101"/>
              <a:ext cx="1543354" cy="365760"/>
            </a:xfrm>
            <a:prstGeom prst="homePlate">
              <a:avLst>
                <a:gd name="adj" fmla="val 8622"/>
              </a:avLst>
            </a:prstGeom>
            <a:noFill/>
            <a:ln w="3175">
              <a:noFill/>
            </a:ln>
          </p:spPr>
          <p:style>
            <a:lnRef idx="2">
              <a:schemeClr val="accent1">
                <a:shade val="15000"/>
              </a:schemeClr>
            </a:lnRef>
            <a:fillRef idx="1">
              <a:schemeClr val="accent1"/>
            </a:fillRef>
            <a:effectRef idx="0">
              <a:schemeClr val="accent1"/>
            </a:effectRef>
            <a:fontRef idx="minor">
              <a:schemeClr val="lt1"/>
            </a:fontRef>
          </p:style>
          <p:txBody>
            <a:bodyPr vert="horz" rtlCol="0" anchor="t"/>
            <a:lstStyle/>
            <a:p>
              <a:r>
                <a:rPr lang="en-US" sz="1200" dirty="0">
                  <a:solidFill>
                    <a:srgbClr val="0070C0"/>
                  </a:solidFill>
                </a:rPr>
                <a:t>Broadcasting</a:t>
              </a:r>
            </a:p>
          </p:txBody>
        </p:sp>
        <p:sp>
          <p:nvSpPr>
            <p:cNvPr id="17" name="Rectangle 16">
              <a:extLst>
                <a:ext uri="{FF2B5EF4-FFF2-40B4-BE49-F238E27FC236}">
                  <a16:creationId xmlns:a16="http://schemas.microsoft.com/office/drawing/2014/main" id="{A9D45EB6-E9FA-DADA-7D08-06AB4CD0905E}"/>
                </a:ext>
              </a:extLst>
            </p:cNvPr>
            <p:cNvSpPr/>
            <p:nvPr/>
          </p:nvSpPr>
          <p:spPr>
            <a:xfrm>
              <a:off x="2211144" y="4079100"/>
              <a:ext cx="3697828" cy="66125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200" dirty="0">
                  <a:solidFill>
                    <a:schemeClr val="tx1"/>
                  </a:solidFill>
                </a:rPr>
                <a:t>Broadcasting services include radio and television delivered directly to the consumer and mobile broadcasting services</a:t>
              </a:r>
            </a:p>
          </p:txBody>
        </p:sp>
      </p:grpSp>
      <p:sp>
        <p:nvSpPr>
          <p:cNvPr id="25" name="Rectangle 24">
            <a:extLst>
              <a:ext uri="{FF2B5EF4-FFF2-40B4-BE49-F238E27FC236}">
                <a16:creationId xmlns:a16="http://schemas.microsoft.com/office/drawing/2014/main" id="{F5DF82E3-35C3-A882-ECBF-2231A6CA4900}"/>
              </a:ext>
            </a:extLst>
          </p:cNvPr>
          <p:cNvSpPr/>
          <p:nvPr/>
        </p:nvSpPr>
        <p:spPr>
          <a:xfrm>
            <a:off x="609600" y="1799015"/>
            <a:ext cx="5000457" cy="270417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200" dirty="0">
                <a:solidFill>
                  <a:schemeClr val="tx1"/>
                </a:solidFill>
              </a:rPr>
              <a:t>Satellites have fundamentally transformed global connectivity by extending communication infrastructure to remote and underserved regions, bridging the digital divide and enabling access to critical services.</a:t>
            </a:r>
          </a:p>
          <a:p>
            <a:endParaRPr lang="en-US" sz="1200" dirty="0">
              <a:solidFill>
                <a:schemeClr val="tx1"/>
              </a:solidFill>
            </a:endParaRPr>
          </a:p>
          <a:p>
            <a:pPr marL="171450" indent="-171450">
              <a:buFont typeface="Wingdings" panose="05000000000000000000" pitchFamily="2" charset="2"/>
              <a:buChar char="§"/>
            </a:pPr>
            <a:r>
              <a:rPr lang="en-US" sz="1200" dirty="0">
                <a:solidFill>
                  <a:schemeClr val="tx1"/>
                </a:solidFill>
              </a:rPr>
              <a:t>Satellites enable global communication in remote areas efficiently.</a:t>
            </a:r>
          </a:p>
          <a:p>
            <a:pPr marL="171450" indent="-171450">
              <a:buFont typeface="Wingdings" panose="05000000000000000000" pitchFamily="2" charset="2"/>
              <a:buChar char="§"/>
            </a:pPr>
            <a:r>
              <a:rPr lang="en-US" sz="1200" dirty="0">
                <a:solidFill>
                  <a:schemeClr val="tx1"/>
                </a:solidFill>
              </a:rPr>
              <a:t>Advanced satellite systems optimize data transmission for reliable connectivity.</a:t>
            </a:r>
          </a:p>
          <a:p>
            <a:pPr marL="171450" indent="-171450">
              <a:buFont typeface="Wingdings" panose="05000000000000000000" pitchFamily="2" charset="2"/>
              <a:buChar char="§"/>
            </a:pPr>
            <a:r>
              <a:rPr lang="en-US" sz="1200" dirty="0">
                <a:solidFill>
                  <a:schemeClr val="tx1"/>
                </a:solidFill>
              </a:rPr>
              <a:t>Satellite technology bridges digital gaps, enhancing global connectivity.</a:t>
            </a:r>
          </a:p>
          <a:p>
            <a:pPr marL="171450" indent="-171450">
              <a:buFont typeface="Wingdings" panose="05000000000000000000" pitchFamily="2" charset="2"/>
              <a:buChar char="§"/>
            </a:pPr>
            <a:r>
              <a:rPr lang="en-US" sz="1200" dirty="0">
                <a:solidFill>
                  <a:schemeClr val="tx1"/>
                </a:solidFill>
              </a:rPr>
              <a:t>Satellite networks ensure seamless, high-quality broadcasting for diverse audiences.</a:t>
            </a:r>
          </a:p>
        </p:txBody>
      </p:sp>
      <p:cxnSp>
        <p:nvCxnSpPr>
          <p:cNvPr id="13" name="Straight Connector 12">
            <a:extLst>
              <a:ext uri="{FF2B5EF4-FFF2-40B4-BE49-F238E27FC236}">
                <a16:creationId xmlns:a16="http://schemas.microsoft.com/office/drawing/2014/main" id="{D985A6FD-3291-2590-B277-4FBF5C954E15}"/>
              </a:ext>
            </a:extLst>
          </p:cNvPr>
          <p:cNvCxnSpPr/>
          <p:nvPr/>
        </p:nvCxnSpPr>
        <p:spPr>
          <a:xfrm>
            <a:off x="5953125" y="1799016"/>
            <a:ext cx="0" cy="3077784"/>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780887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A2DE7F-3E48-AE54-B1B8-2551B2D1E1D8}"/>
              </a:ext>
            </a:extLst>
          </p:cNvPr>
          <p:cNvSpPr>
            <a:spLocks noGrp="1"/>
          </p:cNvSpPr>
          <p:nvPr>
            <p:ph type="title"/>
          </p:nvPr>
        </p:nvSpPr>
        <p:spPr/>
        <p:txBody>
          <a:bodyPr/>
          <a:lstStyle/>
          <a:p>
            <a:r>
              <a:rPr lang="en-US" dirty="0"/>
              <a:t>A very small aperture terminal (VSAT) is a two-way ground station with a dish antenna that is smaller than 3.8 meters that transmits and receives data from satellites</a:t>
            </a:r>
          </a:p>
        </p:txBody>
      </p:sp>
      <p:sp>
        <p:nvSpPr>
          <p:cNvPr id="3" name="Rectangle 2">
            <a:extLst>
              <a:ext uri="{FF2B5EF4-FFF2-40B4-BE49-F238E27FC236}">
                <a16:creationId xmlns:a16="http://schemas.microsoft.com/office/drawing/2014/main" id="{45FBFB4D-9157-5CBC-9082-B3BD43DFDA20}"/>
              </a:ext>
            </a:extLst>
          </p:cNvPr>
          <p:cNvSpPr/>
          <p:nvPr/>
        </p:nvSpPr>
        <p:spPr>
          <a:xfrm>
            <a:off x="624394" y="1799571"/>
            <a:ext cx="5365072" cy="270140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200" dirty="0">
                <a:solidFill>
                  <a:schemeClr val="tx1"/>
                </a:solidFill>
              </a:rPr>
              <a:t>A VSAT is capable of both narrow and broadband data to satellites in orbit in real-time. The data can then be redirected to other remote terminals or hubs around the planet.</a:t>
            </a:r>
          </a:p>
          <a:p>
            <a:endParaRPr lang="en-US" sz="1200" dirty="0">
              <a:solidFill>
                <a:schemeClr val="tx1"/>
              </a:solidFill>
            </a:endParaRPr>
          </a:p>
          <a:p>
            <a:r>
              <a:rPr lang="en-US" sz="1200" dirty="0">
                <a:solidFill>
                  <a:schemeClr val="tx1"/>
                </a:solidFill>
              </a:rPr>
              <a:t>VSATs are used to:</a:t>
            </a:r>
          </a:p>
          <a:p>
            <a:pPr marL="171450" indent="-171450">
              <a:buFont typeface="Wingdings" panose="05000000000000000000" pitchFamily="2" charset="2"/>
              <a:buChar char="§"/>
            </a:pPr>
            <a:r>
              <a:rPr lang="en-US" sz="1200" dirty="0">
                <a:solidFill>
                  <a:schemeClr val="tx1"/>
                </a:solidFill>
              </a:rPr>
              <a:t>transmit narrowband data (e.g., point-of-sale transactions using credit cards, polling or RFID data, or SCADA),</a:t>
            </a:r>
          </a:p>
          <a:p>
            <a:pPr marL="171450" indent="-171450">
              <a:buFont typeface="Wingdings" panose="05000000000000000000" pitchFamily="2" charset="2"/>
              <a:buChar char="§"/>
            </a:pPr>
            <a:r>
              <a:rPr lang="en-US" sz="1200" dirty="0">
                <a:solidFill>
                  <a:schemeClr val="tx1"/>
                </a:solidFill>
              </a:rPr>
              <a:t>broadband data (for the provision of satellite Internet access to remote locations, VoIP or video)</a:t>
            </a:r>
          </a:p>
          <a:p>
            <a:pPr marL="171450" indent="-171450">
              <a:buFont typeface="Wingdings" panose="05000000000000000000" pitchFamily="2" charset="2"/>
              <a:buChar char="§"/>
            </a:pPr>
            <a:r>
              <a:rPr lang="en-US" sz="1200" dirty="0">
                <a:solidFill>
                  <a:schemeClr val="tx1"/>
                </a:solidFill>
              </a:rPr>
              <a:t>transportable, on-the-move (utilizing phased array antennas) or mobile maritime communications.</a:t>
            </a:r>
          </a:p>
          <a:p>
            <a:pPr marL="171450" indent="-171450">
              <a:buFont typeface="Wingdings" panose="05000000000000000000" pitchFamily="2" charset="2"/>
              <a:buChar char="§"/>
            </a:pPr>
            <a:endParaRPr lang="en-US" sz="1200" dirty="0">
              <a:solidFill>
                <a:schemeClr val="tx1"/>
              </a:solidFill>
            </a:endParaRPr>
          </a:p>
          <a:p>
            <a:r>
              <a:rPr lang="en-US" sz="1200" dirty="0">
                <a:solidFill>
                  <a:schemeClr val="tx1"/>
                </a:solidFill>
              </a:rPr>
              <a:t>VSAT is operating at microwave frequencies (5.5 GHz to 6.5 GHz and 14 GHz to 16 GHz).</a:t>
            </a:r>
          </a:p>
        </p:txBody>
      </p:sp>
      <p:sp>
        <p:nvSpPr>
          <p:cNvPr id="4" name="Rectangle 3">
            <a:extLst>
              <a:ext uri="{FF2B5EF4-FFF2-40B4-BE49-F238E27FC236}">
                <a16:creationId xmlns:a16="http://schemas.microsoft.com/office/drawing/2014/main" id="{6707D5DE-2EC7-77D2-D483-7A37839235BB}"/>
              </a:ext>
            </a:extLst>
          </p:cNvPr>
          <p:cNvSpPr/>
          <p:nvPr/>
        </p:nvSpPr>
        <p:spPr>
          <a:xfrm>
            <a:off x="6220290" y="1804265"/>
            <a:ext cx="5365072" cy="162473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200" dirty="0">
                <a:solidFill>
                  <a:schemeClr val="tx1"/>
                </a:solidFill>
              </a:rPr>
              <a:t>VSAT’s critical components:</a:t>
            </a:r>
          </a:p>
          <a:p>
            <a:pPr marL="171450" indent="-171450">
              <a:buFont typeface="Wingdings" panose="05000000000000000000" pitchFamily="2" charset="2"/>
              <a:buChar char="§"/>
            </a:pPr>
            <a:r>
              <a:rPr lang="en-US" sz="1200" dirty="0">
                <a:solidFill>
                  <a:schemeClr val="tx1"/>
                </a:solidFill>
              </a:rPr>
              <a:t>VSAT Terminal: This is the user equipment installed at your location. It includes a dish antenna, transceiver unit, and modem for sending and receiving signals.</a:t>
            </a:r>
          </a:p>
          <a:p>
            <a:pPr marL="171450" indent="-171450">
              <a:buFont typeface="Wingdings" panose="05000000000000000000" pitchFamily="2" charset="2"/>
              <a:buChar char="§"/>
            </a:pPr>
            <a:r>
              <a:rPr lang="en-US" sz="1200" dirty="0">
                <a:solidFill>
                  <a:schemeClr val="tx1"/>
                </a:solidFill>
              </a:rPr>
              <a:t>Satellite: The VSAT system relies on satellites in geosynchronous or geostationary orbit. These satellites appear stationary from the Earth’s perspective, enabling a constant connection.</a:t>
            </a:r>
          </a:p>
          <a:p>
            <a:pPr marL="171450" indent="-171450">
              <a:buFont typeface="Wingdings" panose="05000000000000000000" pitchFamily="2" charset="2"/>
              <a:buChar char="§"/>
            </a:pPr>
            <a:r>
              <a:rPr lang="en-US" sz="1200" dirty="0">
                <a:solidFill>
                  <a:schemeClr val="tx1"/>
                </a:solidFill>
              </a:rPr>
              <a:t>Network Operations Center (NOC): This central hub manages the VSAT network, ensuring smooth communication between terminals and satellites.</a:t>
            </a:r>
          </a:p>
        </p:txBody>
      </p:sp>
    </p:spTree>
    <p:extLst>
      <p:ext uri="{BB962C8B-B14F-4D97-AF65-F5344CB8AC3E}">
        <p14:creationId xmlns:p14="http://schemas.microsoft.com/office/powerpoint/2010/main" val="1731781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A2DE7F-3E48-AE54-B1B8-2551B2D1E1D8}"/>
              </a:ext>
            </a:extLst>
          </p:cNvPr>
          <p:cNvSpPr>
            <a:spLocks noGrp="1"/>
          </p:cNvSpPr>
          <p:nvPr>
            <p:ph type="title"/>
          </p:nvPr>
        </p:nvSpPr>
        <p:spPr/>
        <p:txBody>
          <a:bodyPr/>
          <a:lstStyle/>
          <a:p>
            <a:r>
              <a:rPr lang="en-US" sz="2800" dirty="0">
                <a:solidFill>
                  <a:schemeClr val="tx1"/>
                </a:solidFill>
              </a:rPr>
              <a:t>The networks based on VSAT technology are of two main areas: the dedicated services and the shared ones</a:t>
            </a:r>
            <a:endParaRPr lang="en-US" dirty="0"/>
          </a:p>
        </p:txBody>
      </p:sp>
      <p:sp>
        <p:nvSpPr>
          <p:cNvPr id="5" name="Rectangle 4">
            <a:extLst>
              <a:ext uri="{FF2B5EF4-FFF2-40B4-BE49-F238E27FC236}">
                <a16:creationId xmlns:a16="http://schemas.microsoft.com/office/drawing/2014/main" id="{4D106C64-094D-8EAF-CD27-BD9F73AFB77D}"/>
              </a:ext>
            </a:extLst>
          </p:cNvPr>
          <p:cNvSpPr/>
          <p:nvPr/>
        </p:nvSpPr>
        <p:spPr>
          <a:xfrm>
            <a:off x="624398" y="1804266"/>
            <a:ext cx="10958002" cy="50245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200" dirty="0">
                <a:solidFill>
                  <a:schemeClr val="tx1"/>
                </a:solidFill>
              </a:rPr>
              <a:t>The shared services (TDMA) allow several remote stations to share the same network in time division. The dedicated services communicate within each other without the need of a hub and on single carrier per channel.</a:t>
            </a:r>
          </a:p>
        </p:txBody>
      </p:sp>
      <p:grpSp>
        <p:nvGrpSpPr>
          <p:cNvPr id="14" name="Group 13">
            <a:extLst>
              <a:ext uri="{FF2B5EF4-FFF2-40B4-BE49-F238E27FC236}">
                <a16:creationId xmlns:a16="http://schemas.microsoft.com/office/drawing/2014/main" id="{EBFE6522-821C-A761-EB4F-3CF6339DB191}"/>
              </a:ext>
            </a:extLst>
          </p:cNvPr>
          <p:cNvGrpSpPr/>
          <p:nvPr/>
        </p:nvGrpSpPr>
        <p:grpSpPr>
          <a:xfrm>
            <a:off x="618477" y="2656933"/>
            <a:ext cx="5370992" cy="1518081"/>
            <a:chOff x="618477" y="2965142"/>
            <a:chExt cx="5370992" cy="1518081"/>
          </a:xfrm>
        </p:grpSpPr>
        <p:pic>
          <p:nvPicPr>
            <p:cNvPr id="2050" name="Picture 2" descr="puntopunto">
              <a:extLst>
                <a:ext uri="{FF2B5EF4-FFF2-40B4-BE49-F238E27FC236}">
                  <a16:creationId xmlns:a16="http://schemas.microsoft.com/office/drawing/2014/main" id="{C99C3645-D1F7-8393-D2A0-FCEC6ABFFCF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618477" y="2965142"/>
              <a:ext cx="1831759" cy="717956"/>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FE0A421B-2713-1D9A-FF37-1C0C7DE68A42}"/>
                </a:ext>
              </a:extLst>
            </p:cNvPr>
            <p:cNvSpPr/>
            <p:nvPr/>
          </p:nvSpPr>
          <p:spPr>
            <a:xfrm>
              <a:off x="2456156" y="2965142"/>
              <a:ext cx="3533313" cy="15180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200" dirty="0">
                  <a:solidFill>
                    <a:srgbClr val="0070C0"/>
                  </a:solidFill>
                </a:rPr>
                <a:t>Point-to-Point links (SCPC)</a:t>
              </a:r>
            </a:p>
            <a:p>
              <a:r>
                <a:rPr lang="en-US" sz="1200" dirty="0">
                  <a:solidFill>
                    <a:schemeClr val="tx1"/>
                  </a:solidFill>
                </a:rPr>
                <a:t>SCPC (Single Channel Per Carrier) is a satellite network topology which allows the connection of a specific single point to another specific single point without going through any other earth station. This technology is used when bulk data transfer is required, for example for data, voice and/or video transfer.</a:t>
              </a:r>
            </a:p>
          </p:txBody>
        </p:sp>
      </p:grpSp>
      <p:grpSp>
        <p:nvGrpSpPr>
          <p:cNvPr id="15" name="Group 14">
            <a:extLst>
              <a:ext uri="{FF2B5EF4-FFF2-40B4-BE49-F238E27FC236}">
                <a16:creationId xmlns:a16="http://schemas.microsoft.com/office/drawing/2014/main" id="{C8A8730F-DBEF-8516-BCC1-ED3A9766BB94}"/>
              </a:ext>
            </a:extLst>
          </p:cNvPr>
          <p:cNvGrpSpPr/>
          <p:nvPr/>
        </p:nvGrpSpPr>
        <p:grpSpPr>
          <a:xfrm>
            <a:off x="618477" y="4577077"/>
            <a:ext cx="5370992" cy="1447061"/>
            <a:chOff x="618477" y="4577077"/>
            <a:chExt cx="5370992" cy="1447061"/>
          </a:xfrm>
        </p:grpSpPr>
        <p:pic>
          <p:nvPicPr>
            <p:cNvPr id="7" name="Picture 6">
              <a:extLst>
                <a:ext uri="{FF2B5EF4-FFF2-40B4-BE49-F238E27FC236}">
                  <a16:creationId xmlns:a16="http://schemas.microsoft.com/office/drawing/2014/main" id="{9BA5E193-4D53-1C2E-EC98-BC4C01B26B7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18477" y="4577077"/>
              <a:ext cx="1828800" cy="995471"/>
            </a:xfrm>
            <a:prstGeom prst="rect">
              <a:avLst/>
            </a:prstGeom>
          </p:spPr>
        </p:pic>
        <p:sp>
          <p:nvSpPr>
            <p:cNvPr id="9" name="Rectangle 8">
              <a:extLst>
                <a:ext uri="{FF2B5EF4-FFF2-40B4-BE49-F238E27FC236}">
                  <a16:creationId xmlns:a16="http://schemas.microsoft.com/office/drawing/2014/main" id="{A72D4E37-2DFC-BD68-F450-62D632A29754}"/>
                </a:ext>
              </a:extLst>
            </p:cNvPr>
            <p:cNvSpPr/>
            <p:nvPr/>
          </p:nvSpPr>
          <p:spPr>
            <a:xfrm>
              <a:off x="2456156" y="4577077"/>
              <a:ext cx="3533313" cy="144706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200" dirty="0">
                  <a:solidFill>
                    <a:srgbClr val="0070C0"/>
                  </a:solidFill>
                </a:rPr>
                <a:t>Star Networks (TDMA)</a:t>
              </a:r>
            </a:p>
            <a:p>
              <a:r>
                <a:rPr lang="en-US" sz="1200" dirty="0">
                  <a:solidFill>
                    <a:schemeClr val="tx1"/>
                  </a:solidFill>
                </a:rPr>
                <a:t>TDMA (Time Division Multiple Access) is a satellite network topology that allows the implementation of a STAR network where all the remote stations are dynamically connected (in time division) via satellite to a central hub. Two (or several) remotes can still communicate with each other, but it would be via the central hub with double the round-trip delay.</a:t>
              </a:r>
            </a:p>
          </p:txBody>
        </p:sp>
      </p:grpSp>
      <p:grpSp>
        <p:nvGrpSpPr>
          <p:cNvPr id="13" name="Group 12">
            <a:extLst>
              <a:ext uri="{FF2B5EF4-FFF2-40B4-BE49-F238E27FC236}">
                <a16:creationId xmlns:a16="http://schemas.microsoft.com/office/drawing/2014/main" id="{BCF02769-C517-4E77-F3D6-40D353447BD7}"/>
              </a:ext>
            </a:extLst>
          </p:cNvPr>
          <p:cNvGrpSpPr/>
          <p:nvPr/>
        </p:nvGrpSpPr>
        <p:grpSpPr>
          <a:xfrm>
            <a:off x="6202532" y="4577077"/>
            <a:ext cx="5362113" cy="1557393"/>
            <a:chOff x="6202532" y="4577077"/>
            <a:chExt cx="5362113" cy="1557393"/>
          </a:xfrm>
        </p:grpSpPr>
        <p:pic>
          <p:nvPicPr>
            <p:cNvPr id="2054" name="Picture 6" descr="starmesh">
              <a:extLst>
                <a:ext uri="{FF2B5EF4-FFF2-40B4-BE49-F238E27FC236}">
                  <a16:creationId xmlns:a16="http://schemas.microsoft.com/office/drawing/2014/main" id="{ED5257E3-353A-173C-5C4F-7AB24556506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6202532" y="4577077"/>
              <a:ext cx="1828800" cy="1249050"/>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7E7FA667-22C7-3B8B-4BF6-BB715AC5208B}"/>
                </a:ext>
              </a:extLst>
            </p:cNvPr>
            <p:cNvSpPr/>
            <p:nvPr/>
          </p:nvSpPr>
          <p:spPr>
            <a:xfrm>
              <a:off x="8031332" y="4577077"/>
              <a:ext cx="3533313" cy="155739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200" dirty="0">
                  <a:solidFill>
                    <a:srgbClr val="0070C0"/>
                  </a:solidFill>
                </a:rPr>
                <a:t>Multi-Point with Multi-Point and Star</a:t>
              </a:r>
            </a:p>
            <a:p>
              <a:r>
                <a:rPr lang="en-US" sz="1200" dirty="0">
                  <a:solidFill>
                    <a:schemeClr val="tx1"/>
                  </a:solidFill>
                </a:rPr>
                <a:t>This Network topology allows all the remotes to access internet/Intranet via the main Hub (in Star topology mode) and to communicate within (or with?) each other in single hop (In mesh topology mode) without having to pass by the main Hub (and therefore with the delay of a single hop), depending on the different IP classes pre-assigned to the single sub-networks.</a:t>
              </a:r>
            </a:p>
          </p:txBody>
        </p:sp>
      </p:grpSp>
      <p:grpSp>
        <p:nvGrpSpPr>
          <p:cNvPr id="12" name="Group 11">
            <a:extLst>
              <a:ext uri="{FF2B5EF4-FFF2-40B4-BE49-F238E27FC236}">
                <a16:creationId xmlns:a16="http://schemas.microsoft.com/office/drawing/2014/main" id="{0C766CE0-8EA1-A789-F234-B5E2F0D0D01B}"/>
              </a:ext>
            </a:extLst>
          </p:cNvPr>
          <p:cNvGrpSpPr/>
          <p:nvPr/>
        </p:nvGrpSpPr>
        <p:grpSpPr>
          <a:xfrm>
            <a:off x="6202532" y="2656933"/>
            <a:ext cx="5362113" cy="1447061"/>
            <a:chOff x="6202532" y="2615063"/>
            <a:chExt cx="5362113" cy="1447061"/>
          </a:xfrm>
        </p:grpSpPr>
        <p:pic>
          <p:nvPicPr>
            <p:cNvPr id="2052" name="Picture 4" descr="full mesh">
              <a:extLst>
                <a:ext uri="{FF2B5EF4-FFF2-40B4-BE49-F238E27FC236}">
                  <a16:creationId xmlns:a16="http://schemas.microsoft.com/office/drawing/2014/main" id="{93552715-6B39-99B2-2D7C-31D691479DD4}"/>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a:stretch/>
          </p:blipFill>
          <p:spPr bwMode="auto">
            <a:xfrm>
              <a:off x="6202532" y="2615063"/>
              <a:ext cx="1828800" cy="1047046"/>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FC8CCFCD-6BDE-0FD9-0F07-136A191F978F}"/>
                </a:ext>
              </a:extLst>
            </p:cNvPr>
            <p:cNvSpPr/>
            <p:nvPr/>
          </p:nvSpPr>
          <p:spPr>
            <a:xfrm>
              <a:off x="8031332" y="2615063"/>
              <a:ext cx="3533313" cy="144706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200" dirty="0">
                  <a:solidFill>
                    <a:srgbClr val="0070C0"/>
                  </a:solidFill>
                </a:rPr>
                <a:t>Point to Multi-Point (Mesh)</a:t>
              </a:r>
            </a:p>
            <a:p>
              <a:r>
                <a:rPr lang="en-US" sz="1200" dirty="0">
                  <a:solidFill>
                    <a:schemeClr val="tx1"/>
                  </a:solidFill>
                </a:rPr>
                <a:t>TDMA (Time Division Multiple Access) is a satellite network topology that allows several remote terminals to inter-communicate in a single hop and without having to pass via the central hub, reducing in half, the delay when compared to TDMA Star topology.</a:t>
              </a:r>
            </a:p>
          </p:txBody>
        </p:sp>
      </p:grpSp>
    </p:spTree>
    <p:extLst>
      <p:ext uri="{BB962C8B-B14F-4D97-AF65-F5344CB8AC3E}">
        <p14:creationId xmlns:p14="http://schemas.microsoft.com/office/powerpoint/2010/main" val="38607847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B93388-3B4C-12CD-281A-EB429FC18CDE}"/>
              </a:ext>
            </a:extLst>
          </p:cNvPr>
          <p:cNvSpPr>
            <a:spLocks noGrp="1"/>
          </p:cNvSpPr>
          <p:nvPr>
            <p:ph type="title"/>
          </p:nvPr>
        </p:nvSpPr>
        <p:spPr/>
        <p:txBody>
          <a:bodyPr/>
          <a:lstStyle/>
          <a:p>
            <a:r>
              <a:rPr lang="en-US" dirty="0"/>
              <a:t>Satellite Direct-to-Home achieves video delivery via radio waves received through a satellite dish</a:t>
            </a:r>
          </a:p>
        </p:txBody>
      </p:sp>
      <p:sp>
        <p:nvSpPr>
          <p:cNvPr id="3" name="Rectangle 2">
            <a:extLst>
              <a:ext uri="{FF2B5EF4-FFF2-40B4-BE49-F238E27FC236}">
                <a16:creationId xmlns:a16="http://schemas.microsoft.com/office/drawing/2014/main" id="{3647CD50-9E9F-A495-F71F-955F06346E77}"/>
              </a:ext>
            </a:extLst>
          </p:cNvPr>
          <p:cNvSpPr/>
          <p:nvPr/>
        </p:nvSpPr>
        <p:spPr>
          <a:xfrm>
            <a:off x="618478" y="1799015"/>
            <a:ext cx="5288800" cy="131150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200" dirty="0">
                <a:solidFill>
                  <a:schemeClr val="tx1"/>
                </a:solidFill>
              </a:rPr>
              <a:t>TV distribution itself can come in many different shapes and sizes, but there are three main types of delivery models:</a:t>
            </a:r>
          </a:p>
          <a:p>
            <a:endParaRPr lang="en-US" sz="1200" dirty="0">
              <a:solidFill>
                <a:schemeClr val="tx1"/>
              </a:solidFill>
            </a:endParaRPr>
          </a:p>
          <a:p>
            <a:pPr marL="171450" indent="-171450">
              <a:buFont typeface="Wingdings" panose="05000000000000000000" pitchFamily="2" charset="2"/>
              <a:buChar char="§"/>
            </a:pPr>
            <a:r>
              <a:rPr lang="en-US" sz="1200" dirty="0">
                <a:solidFill>
                  <a:schemeClr val="tx1"/>
                </a:solidFill>
              </a:rPr>
              <a:t>Satellite Direct-to-Home</a:t>
            </a:r>
          </a:p>
          <a:p>
            <a:pPr marL="171450" indent="-171450">
              <a:buFont typeface="Wingdings" panose="05000000000000000000" pitchFamily="2" charset="2"/>
              <a:buChar char="§"/>
            </a:pPr>
            <a:r>
              <a:rPr lang="en-US" sz="1200" dirty="0">
                <a:solidFill>
                  <a:schemeClr val="tx1"/>
                </a:solidFill>
              </a:rPr>
              <a:t>Terrestrial networks (e.g. Cable, IP and DTT distribution)</a:t>
            </a:r>
          </a:p>
          <a:p>
            <a:pPr marL="171450" indent="-171450">
              <a:buFont typeface="Wingdings" panose="05000000000000000000" pitchFamily="2" charset="2"/>
              <a:buChar char="§"/>
            </a:pPr>
            <a:r>
              <a:rPr lang="en-US" sz="1200" dirty="0">
                <a:solidFill>
                  <a:schemeClr val="tx1"/>
                </a:solidFill>
              </a:rPr>
              <a:t>OTT (Over-the-Top)</a:t>
            </a:r>
          </a:p>
        </p:txBody>
      </p:sp>
      <p:sp>
        <p:nvSpPr>
          <p:cNvPr id="4" name="Rectangle 3">
            <a:extLst>
              <a:ext uri="{FF2B5EF4-FFF2-40B4-BE49-F238E27FC236}">
                <a16:creationId xmlns:a16="http://schemas.microsoft.com/office/drawing/2014/main" id="{76DCF43A-0951-9CA7-1AA2-579EA0B2B0C4}"/>
              </a:ext>
            </a:extLst>
          </p:cNvPr>
          <p:cNvSpPr/>
          <p:nvPr/>
        </p:nvSpPr>
        <p:spPr>
          <a:xfrm>
            <a:off x="6220289" y="1799015"/>
            <a:ext cx="5365072" cy="444938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200" dirty="0">
                <a:solidFill>
                  <a:schemeClr val="tx1"/>
                </a:solidFill>
              </a:rPr>
              <a:t>Satellite Direct-to-Home enables broadcasters to directly beam their channels to the viewer’s TV set. This means that viewers have no need for a separate cable connection to access the TV channels.</a:t>
            </a:r>
          </a:p>
          <a:p>
            <a:endParaRPr lang="en-US" sz="1200" dirty="0">
              <a:solidFill>
                <a:schemeClr val="tx1"/>
              </a:solidFill>
            </a:endParaRPr>
          </a:p>
          <a:p>
            <a:r>
              <a:rPr lang="en-US" sz="1200" dirty="0">
                <a:solidFill>
                  <a:schemeClr val="tx1"/>
                </a:solidFill>
              </a:rPr>
              <a:t>The biggest advantage of satellite television for broadcasters is its unique reach. </a:t>
            </a:r>
          </a:p>
          <a:p>
            <a:endParaRPr lang="en-US" sz="1200" dirty="0">
              <a:solidFill>
                <a:schemeClr val="tx1"/>
              </a:solidFill>
            </a:endParaRPr>
          </a:p>
          <a:p>
            <a:r>
              <a:rPr lang="en-US" sz="1200" dirty="0">
                <a:solidFill>
                  <a:schemeClr val="tx1"/>
                </a:solidFill>
              </a:rPr>
              <a:t>Cost is another important element for broadcasters. While some infrastructure transmission costs increase based on the number of users, with satellite transmission, costs remain the same no matter how many viewers you reach.</a:t>
            </a:r>
          </a:p>
          <a:p>
            <a:endParaRPr lang="en-US" sz="1200" dirty="0">
              <a:solidFill>
                <a:schemeClr val="tx1"/>
              </a:solidFill>
            </a:endParaRPr>
          </a:p>
          <a:p>
            <a:r>
              <a:rPr lang="en-US" sz="1200" dirty="0">
                <a:solidFill>
                  <a:schemeClr val="tx1"/>
                </a:solidFill>
              </a:rPr>
              <a:t>Another concern that potentially faces broadcasters is the maturity of DTH technology, yet DTH viewing is growing in every region and it can distribute any format, including 4k. </a:t>
            </a:r>
          </a:p>
          <a:p>
            <a:endParaRPr lang="en-US" sz="1200" dirty="0">
              <a:solidFill>
                <a:schemeClr val="tx1"/>
              </a:solidFill>
            </a:endParaRPr>
          </a:p>
          <a:p>
            <a:r>
              <a:rPr lang="en-US" sz="1200" dirty="0">
                <a:solidFill>
                  <a:schemeClr val="tx1"/>
                </a:solidFill>
              </a:rPr>
              <a:t>Among the advantages for DTH viewers are the superior quality of content, since the signal is not split through a cable, and there is no cable operator who curates and curbs channel choice.</a:t>
            </a:r>
          </a:p>
          <a:p>
            <a:endParaRPr lang="en-US" sz="1200" dirty="0">
              <a:solidFill>
                <a:schemeClr val="tx1"/>
              </a:solidFill>
            </a:endParaRPr>
          </a:p>
          <a:p>
            <a:r>
              <a:rPr lang="en-US" sz="1200" dirty="0">
                <a:solidFill>
                  <a:schemeClr val="tx1"/>
                </a:solidFill>
              </a:rPr>
              <a:t>The disadvantages for viewers largely depend on the region and prevailing business models. In some regions, viewers can access thousands of free TV channels with just a low-cost satellite dish and set-top box, and no monthly fees, while elsewhere, setting up the receiving apparatus can be more costly and require time and effort.</a:t>
            </a:r>
          </a:p>
        </p:txBody>
      </p:sp>
      <p:pic>
        <p:nvPicPr>
          <p:cNvPr id="1026" name="Picture 2">
            <a:extLst>
              <a:ext uri="{FF2B5EF4-FFF2-40B4-BE49-F238E27FC236}">
                <a16:creationId xmlns:a16="http://schemas.microsoft.com/office/drawing/2014/main" id="{37AB69CC-B737-6E88-0D07-0D77ECC7C58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8478" y="3030621"/>
            <a:ext cx="5288800" cy="2670844"/>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130E8180-00AC-550C-67DF-5E67AFD9776E}"/>
              </a:ext>
            </a:extLst>
          </p:cNvPr>
          <p:cNvSpPr/>
          <p:nvPr/>
        </p:nvSpPr>
        <p:spPr>
          <a:xfrm>
            <a:off x="609600" y="5781366"/>
            <a:ext cx="5297678" cy="4572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000" dirty="0">
                <a:solidFill>
                  <a:schemeClr val="tx1"/>
                </a:solidFill>
              </a:rPr>
              <a:t>Main types of TV distribution models. </a:t>
            </a:r>
          </a:p>
          <a:p>
            <a:r>
              <a:rPr lang="en-US" sz="1000" dirty="0">
                <a:solidFill>
                  <a:schemeClr val="tx1"/>
                </a:solidFill>
              </a:rPr>
              <a:t>Source: </a:t>
            </a:r>
            <a:r>
              <a:rPr lang="en-US" sz="1000" dirty="0">
                <a:hlinkClick r:id="rId3"/>
              </a:rPr>
              <a:t>A Guide to TV Distribution Models (DTH vs Terrestrial vs OTT) | Eutelsat</a:t>
            </a:r>
            <a:endParaRPr lang="en-US" sz="1000" dirty="0">
              <a:solidFill>
                <a:schemeClr val="tx1"/>
              </a:solidFill>
            </a:endParaRPr>
          </a:p>
        </p:txBody>
      </p:sp>
    </p:spTree>
    <p:extLst>
      <p:ext uri="{BB962C8B-B14F-4D97-AF65-F5344CB8AC3E}">
        <p14:creationId xmlns:p14="http://schemas.microsoft.com/office/powerpoint/2010/main" val="28027039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blue planet with a blue circle around it&#10;&#10;Description automatically generated with medium confidence">
            <a:extLst>
              <a:ext uri="{FF2B5EF4-FFF2-40B4-BE49-F238E27FC236}">
                <a16:creationId xmlns:a16="http://schemas.microsoft.com/office/drawing/2014/main" id="{875C783A-14A1-1F2F-1625-469372EA17E1}"/>
              </a:ext>
            </a:extLst>
          </p:cNvPr>
          <p:cNvPicPr>
            <a:picLocks noChangeAspect="1"/>
          </p:cNvPicPr>
          <p:nvPr/>
        </p:nvPicPr>
        <p:blipFill>
          <a:blip r:embed="rId2"/>
          <a:stretch>
            <a:fillRect/>
          </a:stretch>
        </p:blipFill>
        <p:spPr>
          <a:xfrm>
            <a:off x="-2609964" y="-1867989"/>
            <a:ext cx="14801964" cy="10593978"/>
          </a:xfrm>
          <a:prstGeom prst="rect">
            <a:avLst/>
          </a:prstGeom>
        </p:spPr>
      </p:pic>
      <p:sp>
        <p:nvSpPr>
          <p:cNvPr id="2" name="Title 1"/>
          <p:cNvSpPr>
            <a:spLocks noGrp="1"/>
          </p:cNvSpPr>
          <p:nvPr>
            <p:ph type="title"/>
          </p:nvPr>
        </p:nvSpPr>
        <p:spPr>
          <a:xfrm>
            <a:off x="1078706" y="3304381"/>
            <a:ext cx="8636795" cy="2014537"/>
          </a:xfrm>
        </p:spPr>
        <p:txBody>
          <a:bodyPr>
            <a:normAutofit/>
          </a:bodyPr>
          <a:lstStyle/>
          <a:p>
            <a:r>
              <a:rPr lang="en-US" dirty="0">
                <a:latin typeface="Stolzl" panose="00000500000000000000" pitchFamily="50" charset="-18"/>
              </a:rPr>
              <a:t>Navigation</a:t>
            </a:r>
          </a:p>
        </p:txBody>
      </p:sp>
      <p:sp>
        <p:nvSpPr>
          <p:cNvPr id="5" name="Rectangle 4">
            <a:extLst>
              <a:ext uri="{FF2B5EF4-FFF2-40B4-BE49-F238E27FC236}">
                <a16:creationId xmlns:a16="http://schemas.microsoft.com/office/drawing/2014/main" id="{2F350B9A-32F3-33E0-7A5D-9D92A57803DC}"/>
              </a:ext>
            </a:extLst>
          </p:cNvPr>
          <p:cNvSpPr/>
          <p:nvPr/>
        </p:nvSpPr>
        <p:spPr>
          <a:xfrm>
            <a:off x="6096000" y="6259346"/>
            <a:ext cx="5486400" cy="30147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r"/>
            <a:r>
              <a:rPr lang="en-US" sz="1000" b="0" i="0" dirty="0">
                <a:solidFill>
                  <a:schemeClr val="bg1"/>
                </a:solidFill>
                <a:effectLst/>
              </a:rPr>
              <a:t>Imag</a:t>
            </a:r>
            <a:r>
              <a:rPr lang="en-US" sz="1000" dirty="0">
                <a:solidFill>
                  <a:schemeClr val="bg1"/>
                </a:solidFill>
              </a:rPr>
              <a:t>e credit: ESA</a:t>
            </a:r>
          </a:p>
        </p:txBody>
      </p:sp>
    </p:spTree>
    <p:extLst>
      <p:ext uri="{BB962C8B-B14F-4D97-AF65-F5344CB8AC3E}">
        <p14:creationId xmlns:p14="http://schemas.microsoft.com/office/powerpoint/2010/main" val="187235808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79E322-7AD6-5C6E-4784-D29B90A27FA5}"/>
              </a:ext>
            </a:extLst>
          </p:cNvPr>
          <p:cNvSpPr>
            <a:spLocks noGrp="1"/>
          </p:cNvSpPr>
          <p:nvPr>
            <p:ph type="title"/>
          </p:nvPr>
        </p:nvSpPr>
        <p:spPr/>
        <p:txBody>
          <a:bodyPr/>
          <a:lstStyle/>
          <a:p>
            <a:r>
              <a:rPr lang="en-US" dirty="0"/>
              <a:t>Global Navigation Satellite System (GNSS) refers to any satellite constellation that provides global positioning, navigation, and timing services</a:t>
            </a:r>
          </a:p>
        </p:txBody>
      </p:sp>
      <p:sp>
        <p:nvSpPr>
          <p:cNvPr id="2" name="Rectangle 1">
            <a:extLst>
              <a:ext uri="{FF2B5EF4-FFF2-40B4-BE49-F238E27FC236}">
                <a16:creationId xmlns:a16="http://schemas.microsoft.com/office/drawing/2014/main" id="{21F576EC-D120-17DE-51BA-972DF8604E9B}"/>
              </a:ext>
            </a:extLst>
          </p:cNvPr>
          <p:cNvSpPr/>
          <p:nvPr/>
        </p:nvSpPr>
        <p:spPr>
          <a:xfrm>
            <a:off x="617913" y="1799013"/>
            <a:ext cx="5345743" cy="34567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200" dirty="0">
                <a:solidFill>
                  <a:schemeClr val="tx1"/>
                </a:solidFill>
              </a:rPr>
              <a:t>Several GNSS are currently available.</a:t>
            </a:r>
          </a:p>
        </p:txBody>
      </p:sp>
      <p:sp>
        <p:nvSpPr>
          <p:cNvPr id="7" name="Arrow: Pentagon 6">
            <a:extLst>
              <a:ext uri="{FF2B5EF4-FFF2-40B4-BE49-F238E27FC236}">
                <a16:creationId xmlns:a16="http://schemas.microsoft.com/office/drawing/2014/main" id="{1425AFEF-FFDD-1BF6-94CC-E329A8479A37}"/>
              </a:ext>
            </a:extLst>
          </p:cNvPr>
          <p:cNvSpPr/>
          <p:nvPr/>
        </p:nvSpPr>
        <p:spPr>
          <a:xfrm>
            <a:off x="712273" y="4071719"/>
            <a:ext cx="1543354" cy="365760"/>
          </a:xfrm>
          <a:prstGeom prst="homePlate">
            <a:avLst>
              <a:gd name="adj" fmla="val 8622"/>
            </a:avLst>
          </a:prstGeom>
          <a:noFill/>
          <a:ln w="3175">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r>
              <a:rPr lang="en-US" sz="1200" dirty="0">
                <a:solidFill>
                  <a:srgbClr val="0070C0"/>
                </a:solidFill>
              </a:rPr>
              <a:t>Galileo (EU)</a:t>
            </a:r>
          </a:p>
        </p:txBody>
      </p:sp>
      <p:sp>
        <p:nvSpPr>
          <p:cNvPr id="8" name="Arrow: Pentagon 7">
            <a:extLst>
              <a:ext uri="{FF2B5EF4-FFF2-40B4-BE49-F238E27FC236}">
                <a16:creationId xmlns:a16="http://schemas.microsoft.com/office/drawing/2014/main" id="{0B62460C-D19B-C552-34F8-3CA7C5E1628E}"/>
              </a:ext>
            </a:extLst>
          </p:cNvPr>
          <p:cNvSpPr/>
          <p:nvPr/>
        </p:nvSpPr>
        <p:spPr>
          <a:xfrm>
            <a:off x="617913" y="2253009"/>
            <a:ext cx="1543354" cy="365760"/>
          </a:xfrm>
          <a:prstGeom prst="homePlate">
            <a:avLst>
              <a:gd name="adj" fmla="val 8622"/>
            </a:avLst>
          </a:prstGeom>
          <a:noFill/>
          <a:ln w="3175">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r>
              <a:rPr lang="en-US" sz="1200" dirty="0">
                <a:solidFill>
                  <a:srgbClr val="0070C0"/>
                </a:solidFill>
              </a:rPr>
              <a:t>GPS (USA)</a:t>
            </a:r>
          </a:p>
        </p:txBody>
      </p:sp>
      <p:sp>
        <p:nvSpPr>
          <p:cNvPr id="9" name="Arrow: Pentagon 8">
            <a:extLst>
              <a:ext uri="{FF2B5EF4-FFF2-40B4-BE49-F238E27FC236}">
                <a16:creationId xmlns:a16="http://schemas.microsoft.com/office/drawing/2014/main" id="{380446B1-8F6A-EE72-DA48-68A74C25397D}"/>
              </a:ext>
            </a:extLst>
          </p:cNvPr>
          <p:cNvSpPr/>
          <p:nvPr/>
        </p:nvSpPr>
        <p:spPr>
          <a:xfrm>
            <a:off x="6278906" y="2247576"/>
            <a:ext cx="1543354" cy="365760"/>
          </a:xfrm>
          <a:prstGeom prst="homePlate">
            <a:avLst>
              <a:gd name="adj" fmla="val 8622"/>
            </a:avLst>
          </a:prstGeom>
          <a:noFill/>
          <a:ln w="3175">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r>
              <a:rPr lang="en-US" sz="1200" dirty="0">
                <a:solidFill>
                  <a:srgbClr val="0070C0"/>
                </a:solidFill>
              </a:rPr>
              <a:t>GLONASS (Russia)</a:t>
            </a:r>
          </a:p>
        </p:txBody>
      </p:sp>
      <p:sp>
        <p:nvSpPr>
          <p:cNvPr id="11" name="Rectangle 10">
            <a:extLst>
              <a:ext uri="{FF2B5EF4-FFF2-40B4-BE49-F238E27FC236}">
                <a16:creationId xmlns:a16="http://schemas.microsoft.com/office/drawing/2014/main" id="{4959C3FD-5966-634F-0AE0-96009E506292}"/>
              </a:ext>
            </a:extLst>
          </p:cNvPr>
          <p:cNvSpPr/>
          <p:nvPr/>
        </p:nvSpPr>
        <p:spPr>
          <a:xfrm>
            <a:off x="7880452" y="2247576"/>
            <a:ext cx="3701948" cy="97062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200" dirty="0">
                <a:solidFill>
                  <a:schemeClr val="tx1"/>
                </a:solidFill>
              </a:rPr>
              <a:t>GLONASS was first developed in the Soviet Union to compete with GPS during the ‘70s and is currently operated by </a:t>
            </a:r>
            <a:r>
              <a:rPr lang="en-US" sz="1200" dirty="0" err="1">
                <a:solidFill>
                  <a:schemeClr val="tx1"/>
                </a:solidFill>
              </a:rPr>
              <a:t>Roscosmos</a:t>
            </a:r>
            <a:r>
              <a:rPr lang="en-US" sz="1200" dirty="0">
                <a:solidFill>
                  <a:schemeClr val="tx1"/>
                </a:solidFill>
              </a:rPr>
              <a:t> State Corporation for Space Activities, a department in the Russian government. The first GLONASS satellite was launched in 1982 and today has 24 satellites in orbit.</a:t>
            </a:r>
          </a:p>
          <a:p>
            <a:r>
              <a:rPr lang="en-US" sz="1200" dirty="0">
                <a:solidFill>
                  <a:schemeClr val="tx1"/>
                </a:solidFill>
              </a:rPr>
              <a:t>The constellation was fully launched and completed in 1995, with full satellite coverage achieved across Russia in 2010.</a:t>
            </a:r>
          </a:p>
        </p:txBody>
      </p:sp>
      <p:sp>
        <p:nvSpPr>
          <p:cNvPr id="14" name="Rectangle 13">
            <a:extLst>
              <a:ext uri="{FF2B5EF4-FFF2-40B4-BE49-F238E27FC236}">
                <a16:creationId xmlns:a16="http://schemas.microsoft.com/office/drawing/2014/main" id="{882C7366-E9FE-E0E0-37B6-D0891E7E660F}"/>
              </a:ext>
            </a:extLst>
          </p:cNvPr>
          <p:cNvSpPr/>
          <p:nvPr/>
        </p:nvSpPr>
        <p:spPr>
          <a:xfrm>
            <a:off x="2219457" y="2253009"/>
            <a:ext cx="3701948" cy="96519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200" dirty="0">
                <a:solidFill>
                  <a:schemeClr val="tx1"/>
                </a:solidFill>
              </a:rPr>
              <a:t>GPS is operated by the U.S. Space Force, a branch of the U.S. Armed Forces. It was the first constellation to be established in space with its first satellite being launched in 1978, with its first series of satellites fully operational by 1993.</a:t>
            </a:r>
          </a:p>
          <a:p>
            <a:endParaRPr lang="en-US" sz="1200" dirty="0">
              <a:solidFill>
                <a:schemeClr val="tx1"/>
              </a:solidFill>
            </a:endParaRPr>
          </a:p>
        </p:txBody>
      </p:sp>
      <p:sp>
        <p:nvSpPr>
          <p:cNvPr id="17" name="Rectangle 16">
            <a:extLst>
              <a:ext uri="{FF2B5EF4-FFF2-40B4-BE49-F238E27FC236}">
                <a16:creationId xmlns:a16="http://schemas.microsoft.com/office/drawing/2014/main" id="{DBAE024D-78AD-8CD1-9A46-F602C75AF3D4}"/>
              </a:ext>
            </a:extLst>
          </p:cNvPr>
          <p:cNvSpPr/>
          <p:nvPr/>
        </p:nvSpPr>
        <p:spPr>
          <a:xfrm>
            <a:off x="2313817" y="4071719"/>
            <a:ext cx="3701948" cy="90403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200" dirty="0">
                <a:solidFill>
                  <a:schemeClr val="tx1"/>
                </a:solidFill>
              </a:rPr>
              <a:t>Galileo is a more recent constellation first launched in 2011. Operated out of the European Union by the European Global Navigation Satellite Systems Agency, Galileo currently has 26 satellites in orbit, with a plan to reach 30 satellites by 2021.</a:t>
            </a:r>
          </a:p>
          <a:p>
            <a:endParaRPr lang="en-US" sz="1200" dirty="0">
              <a:solidFill>
                <a:schemeClr val="tx1"/>
              </a:solidFill>
            </a:endParaRPr>
          </a:p>
        </p:txBody>
      </p:sp>
      <p:sp>
        <p:nvSpPr>
          <p:cNvPr id="18" name="Arrow: Pentagon 17">
            <a:extLst>
              <a:ext uri="{FF2B5EF4-FFF2-40B4-BE49-F238E27FC236}">
                <a16:creationId xmlns:a16="http://schemas.microsoft.com/office/drawing/2014/main" id="{B22FCF22-1C49-7721-4DDA-629D4C19C3C8}"/>
              </a:ext>
            </a:extLst>
          </p:cNvPr>
          <p:cNvSpPr/>
          <p:nvPr/>
        </p:nvSpPr>
        <p:spPr>
          <a:xfrm>
            <a:off x="6278906" y="4071719"/>
            <a:ext cx="1543354" cy="365760"/>
          </a:xfrm>
          <a:prstGeom prst="homePlate">
            <a:avLst>
              <a:gd name="adj" fmla="val 8622"/>
            </a:avLst>
          </a:prstGeom>
          <a:noFill/>
          <a:ln w="3175">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r>
              <a:rPr lang="en-US" sz="1200" dirty="0" err="1">
                <a:solidFill>
                  <a:srgbClr val="0070C0"/>
                </a:solidFill>
              </a:rPr>
              <a:t>BeiDou</a:t>
            </a:r>
            <a:r>
              <a:rPr lang="en-US" sz="1200" dirty="0">
                <a:solidFill>
                  <a:srgbClr val="0070C0"/>
                </a:solidFill>
              </a:rPr>
              <a:t> (China)</a:t>
            </a:r>
          </a:p>
        </p:txBody>
      </p:sp>
      <p:sp>
        <p:nvSpPr>
          <p:cNvPr id="19" name="Rectangle 18">
            <a:extLst>
              <a:ext uri="{FF2B5EF4-FFF2-40B4-BE49-F238E27FC236}">
                <a16:creationId xmlns:a16="http://schemas.microsoft.com/office/drawing/2014/main" id="{4876B37D-BBEF-BB5B-498C-15AE5DEC6A70}"/>
              </a:ext>
            </a:extLst>
          </p:cNvPr>
          <p:cNvSpPr/>
          <p:nvPr/>
        </p:nvSpPr>
        <p:spPr>
          <a:xfrm>
            <a:off x="7880452" y="4071719"/>
            <a:ext cx="3701948" cy="97062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200" dirty="0">
                <a:solidFill>
                  <a:schemeClr val="tx1"/>
                </a:solidFill>
              </a:rPr>
              <a:t>First launched in 2000, </a:t>
            </a:r>
            <a:r>
              <a:rPr lang="en-US" sz="1200" dirty="0" err="1">
                <a:solidFill>
                  <a:schemeClr val="tx1"/>
                </a:solidFill>
              </a:rPr>
              <a:t>BeiDou</a:t>
            </a:r>
            <a:r>
              <a:rPr lang="en-US" sz="1200" dirty="0">
                <a:solidFill>
                  <a:schemeClr val="tx1"/>
                </a:solidFill>
              </a:rPr>
              <a:t> operates out of China by the China National Space Administration (CNSA). In the 20 years since, </a:t>
            </a:r>
            <a:r>
              <a:rPr lang="en-US" sz="1200" dirty="0" err="1">
                <a:solidFill>
                  <a:schemeClr val="tx1"/>
                </a:solidFill>
              </a:rPr>
              <a:t>BeiDou</a:t>
            </a:r>
            <a:r>
              <a:rPr lang="en-US" sz="1200" dirty="0">
                <a:solidFill>
                  <a:schemeClr val="tx1"/>
                </a:solidFill>
              </a:rPr>
              <a:t> has 48 satellites in orbit.</a:t>
            </a:r>
          </a:p>
        </p:txBody>
      </p:sp>
      <p:sp>
        <p:nvSpPr>
          <p:cNvPr id="25" name="Arrow: Pentagon 24">
            <a:extLst>
              <a:ext uri="{FF2B5EF4-FFF2-40B4-BE49-F238E27FC236}">
                <a16:creationId xmlns:a16="http://schemas.microsoft.com/office/drawing/2014/main" id="{98CDB31A-E2AF-4595-5909-000644F635E0}"/>
              </a:ext>
            </a:extLst>
          </p:cNvPr>
          <p:cNvSpPr/>
          <p:nvPr/>
        </p:nvSpPr>
        <p:spPr>
          <a:xfrm>
            <a:off x="712273" y="5258261"/>
            <a:ext cx="1543354" cy="365760"/>
          </a:xfrm>
          <a:prstGeom prst="homePlate">
            <a:avLst>
              <a:gd name="adj" fmla="val 8622"/>
            </a:avLst>
          </a:prstGeom>
          <a:noFill/>
          <a:ln w="3175">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r>
              <a:rPr lang="en-US" sz="1200" dirty="0">
                <a:solidFill>
                  <a:srgbClr val="0070C0"/>
                </a:solidFill>
              </a:rPr>
              <a:t>QZSS (Japan)</a:t>
            </a:r>
          </a:p>
        </p:txBody>
      </p:sp>
      <p:sp>
        <p:nvSpPr>
          <p:cNvPr id="27" name="Rectangle 26">
            <a:extLst>
              <a:ext uri="{FF2B5EF4-FFF2-40B4-BE49-F238E27FC236}">
                <a16:creationId xmlns:a16="http://schemas.microsoft.com/office/drawing/2014/main" id="{DF15887D-4209-22B9-BF14-C74FA040CAD5}"/>
              </a:ext>
            </a:extLst>
          </p:cNvPr>
          <p:cNvSpPr/>
          <p:nvPr/>
        </p:nvSpPr>
        <p:spPr>
          <a:xfrm>
            <a:off x="2313817" y="5258261"/>
            <a:ext cx="3701948" cy="90403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200" dirty="0">
                <a:solidFill>
                  <a:schemeClr val="tx1"/>
                </a:solidFill>
              </a:rPr>
              <a:t>Japan’s Quasi-Zenith Satellite System (QZSS) is operated by the Japan Aerospace Exploration Agency (JAXA) and was first launched in 2010. While the other constellations have provided global coverage, QZSS maintains Asia-Oceana regional coverage between Japan and Australia.</a:t>
            </a:r>
          </a:p>
          <a:p>
            <a:endParaRPr lang="en-US" sz="1200" dirty="0">
              <a:solidFill>
                <a:schemeClr val="tx1"/>
              </a:solidFill>
            </a:endParaRPr>
          </a:p>
          <a:p>
            <a:r>
              <a:rPr lang="en-US" sz="1200" dirty="0">
                <a:solidFill>
                  <a:schemeClr val="tx1"/>
                </a:solidFill>
              </a:rPr>
              <a:t>As a regional constellation, QZSS only has four satellites currently in orbit, with a plan for an additional three satellites in the few years.</a:t>
            </a:r>
          </a:p>
        </p:txBody>
      </p:sp>
      <p:sp>
        <p:nvSpPr>
          <p:cNvPr id="28" name="Arrow: Pentagon 27">
            <a:extLst>
              <a:ext uri="{FF2B5EF4-FFF2-40B4-BE49-F238E27FC236}">
                <a16:creationId xmlns:a16="http://schemas.microsoft.com/office/drawing/2014/main" id="{44285731-1E99-3FAF-5FA8-D96ED42FB5FA}"/>
              </a:ext>
            </a:extLst>
          </p:cNvPr>
          <p:cNvSpPr/>
          <p:nvPr/>
        </p:nvSpPr>
        <p:spPr>
          <a:xfrm>
            <a:off x="6278906" y="5258261"/>
            <a:ext cx="1543354" cy="365760"/>
          </a:xfrm>
          <a:prstGeom prst="homePlate">
            <a:avLst>
              <a:gd name="adj" fmla="val 8622"/>
            </a:avLst>
          </a:prstGeom>
          <a:noFill/>
          <a:ln w="3175">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r>
              <a:rPr lang="en-US" sz="1200" dirty="0">
                <a:solidFill>
                  <a:srgbClr val="0070C0"/>
                </a:solidFill>
              </a:rPr>
              <a:t>IRNSS/</a:t>
            </a:r>
            <a:r>
              <a:rPr lang="en-US" sz="1200" dirty="0" err="1">
                <a:solidFill>
                  <a:srgbClr val="0070C0"/>
                </a:solidFill>
              </a:rPr>
              <a:t>NavIC</a:t>
            </a:r>
            <a:r>
              <a:rPr lang="en-US" sz="1200" dirty="0">
                <a:solidFill>
                  <a:srgbClr val="0070C0"/>
                </a:solidFill>
              </a:rPr>
              <a:t> (India)</a:t>
            </a:r>
          </a:p>
        </p:txBody>
      </p:sp>
      <p:sp>
        <p:nvSpPr>
          <p:cNvPr id="29" name="Rectangle 28">
            <a:extLst>
              <a:ext uri="{FF2B5EF4-FFF2-40B4-BE49-F238E27FC236}">
                <a16:creationId xmlns:a16="http://schemas.microsoft.com/office/drawing/2014/main" id="{8E58E3C0-56ED-067B-BC99-8676CBE8FB63}"/>
              </a:ext>
            </a:extLst>
          </p:cNvPr>
          <p:cNvSpPr/>
          <p:nvPr/>
        </p:nvSpPr>
        <p:spPr>
          <a:xfrm>
            <a:off x="7880452" y="5258261"/>
            <a:ext cx="3701948" cy="97062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200" dirty="0">
                <a:solidFill>
                  <a:schemeClr val="tx1"/>
                </a:solidFill>
              </a:rPr>
              <a:t>Another major regional constellation is the Indian Regional Navigation Satellite System (IRNSS) operated by the Indian Space Research Organization (ISRO) out of India. IRNSS is also known as </a:t>
            </a:r>
            <a:r>
              <a:rPr lang="en-US" sz="1200" dirty="0" err="1">
                <a:solidFill>
                  <a:schemeClr val="tx1"/>
                </a:solidFill>
              </a:rPr>
              <a:t>NavIC</a:t>
            </a:r>
            <a:r>
              <a:rPr lang="en-US" sz="1200" dirty="0">
                <a:solidFill>
                  <a:schemeClr val="tx1"/>
                </a:solidFill>
              </a:rPr>
              <a:t> (Navigation with Indian Constellation) and includes eight satellites in orbit.</a:t>
            </a:r>
          </a:p>
          <a:p>
            <a:endParaRPr lang="en-US" sz="1200" dirty="0">
              <a:solidFill>
                <a:schemeClr val="tx1"/>
              </a:solidFill>
            </a:endParaRPr>
          </a:p>
          <a:p>
            <a:r>
              <a:rPr lang="en-US" sz="1200" dirty="0">
                <a:solidFill>
                  <a:schemeClr val="tx1"/>
                </a:solidFill>
              </a:rPr>
              <a:t>The constellation’s coverage centers around India, reaching west to include Saudi Arabia, north and east to include all of China and as far south to include both Mozambique and Western Australia.</a:t>
            </a:r>
          </a:p>
        </p:txBody>
      </p:sp>
    </p:spTree>
    <p:extLst>
      <p:ext uri="{BB962C8B-B14F-4D97-AF65-F5344CB8AC3E}">
        <p14:creationId xmlns:p14="http://schemas.microsoft.com/office/powerpoint/2010/main" val="3622936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B5408-1D17-37F5-50BE-52C3AB8A348D}"/>
              </a:ext>
            </a:extLst>
          </p:cNvPr>
          <p:cNvSpPr>
            <a:spLocks noGrp="1"/>
          </p:cNvSpPr>
          <p:nvPr>
            <p:ph type="title"/>
          </p:nvPr>
        </p:nvSpPr>
        <p:spPr/>
        <p:txBody>
          <a:bodyPr/>
          <a:lstStyle/>
          <a:p>
            <a:r>
              <a:rPr lang="en-US" dirty="0"/>
              <a:t>Today, satellite communication services are used every day</a:t>
            </a:r>
          </a:p>
        </p:txBody>
      </p:sp>
      <p:sp>
        <p:nvSpPr>
          <p:cNvPr id="17" name="TextBox 16">
            <a:extLst>
              <a:ext uri="{FF2B5EF4-FFF2-40B4-BE49-F238E27FC236}">
                <a16:creationId xmlns:a16="http://schemas.microsoft.com/office/drawing/2014/main" id="{AE24CF37-F31E-7E78-2B55-6ACF33BA07BE}"/>
              </a:ext>
            </a:extLst>
          </p:cNvPr>
          <p:cNvSpPr txBox="1"/>
          <p:nvPr/>
        </p:nvSpPr>
        <p:spPr>
          <a:xfrm>
            <a:off x="618771" y="1801615"/>
            <a:ext cx="5159433" cy="43555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defPPr>
              <a:defRPr lang="en-US"/>
            </a:defPPr>
            <a:lvl1pPr>
              <a:defRPr sz="1200">
                <a:solidFill>
                  <a:schemeClr val="tx1"/>
                </a:solidFill>
              </a:defRPr>
            </a:lvl1pPr>
          </a:lstStyle>
          <a:p>
            <a:r>
              <a:rPr lang="en-US" dirty="0"/>
              <a:t>Many hundreds of satellites have been launched for a wide range of different purposes, including:</a:t>
            </a:r>
          </a:p>
        </p:txBody>
      </p:sp>
      <p:sp>
        <p:nvSpPr>
          <p:cNvPr id="33" name="Arrow: Pentagon 32">
            <a:extLst>
              <a:ext uri="{FF2B5EF4-FFF2-40B4-BE49-F238E27FC236}">
                <a16:creationId xmlns:a16="http://schemas.microsoft.com/office/drawing/2014/main" id="{891E4A68-A229-CE7C-4E6D-4A06C6752D37}"/>
              </a:ext>
            </a:extLst>
          </p:cNvPr>
          <p:cNvSpPr/>
          <p:nvPr/>
        </p:nvSpPr>
        <p:spPr>
          <a:xfrm>
            <a:off x="838200" y="2553395"/>
            <a:ext cx="1543354" cy="365760"/>
          </a:xfrm>
          <a:prstGeom prst="homePlate">
            <a:avLst>
              <a:gd name="adj" fmla="val 8622"/>
            </a:avLst>
          </a:prstGeom>
          <a:noFill/>
          <a:ln w="3175">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r>
              <a:rPr lang="en-US" sz="1200" dirty="0">
                <a:solidFill>
                  <a:srgbClr val="0070C0"/>
                </a:solidFill>
              </a:rPr>
              <a:t>Scientific satellites </a:t>
            </a:r>
          </a:p>
        </p:txBody>
      </p:sp>
      <p:sp>
        <p:nvSpPr>
          <p:cNvPr id="34" name="Arrow: Pentagon 33">
            <a:extLst>
              <a:ext uri="{FF2B5EF4-FFF2-40B4-BE49-F238E27FC236}">
                <a16:creationId xmlns:a16="http://schemas.microsoft.com/office/drawing/2014/main" id="{5EAD2253-5CE3-9725-4BA3-D7493C3E8C7B}"/>
              </a:ext>
            </a:extLst>
          </p:cNvPr>
          <p:cNvSpPr/>
          <p:nvPr/>
        </p:nvSpPr>
        <p:spPr>
          <a:xfrm>
            <a:off x="838200" y="3156789"/>
            <a:ext cx="1543354" cy="365760"/>
          </a:xfrm>
          <a:prstGeom prst="homePlate">
            <a:avLst>
              <a:gd name="adj" fmla="val 8622"/>
            </a:avLst>
          </a:prstGeom>
          <a:noFill/>
          <a:ln w="3175">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r>
              <a:rPr lang="en-US" sz="1200" dirty="0">
                <a:solidFill>
                  <a:srgbClr val="0070C0"/>
                </a:solidFill>
              </a:rPr>
              <a:t>Earth observation</a:t>
            </a:r>
          </a:p>
        </p:txBody>
      </p:sp>
      <p:sp>
        <p:nvSpPr>
          <p:cNvPr id="35" name="Arrow: Pentagon 34">
            <a:extLst>
              <a:ext uri="{FF2B5EF4-FFF2-40B4-BE49-F238E27FC236}">
                <a16:creationId xmlns:a16="http://schemas.microsoft.com/office/drawing/2014/main" id="{10E38D70-99D5-38DD-9B03-DDE0553122F4}"/>
              </a:ext>
            </a:extLst>
          </p:cNvPr>
          <p:cNvSpPr/>
          <p:nvPr/>
        </p:nvSpPr>
        <p:spPr>
          <a:xfrm>
            <a:off x="838200" y="3760183"/>
            <a:ext cx="1543354" cy="365760"/>
          </a:xfrm>
          <a:prstGeom prst="homePlate">
            <a:avLst>
              <a:gd name="adj" fmla="val 8622"/>
            </a:avLst>
          </a:prstGeom>
          <a:noFill/>
          <a:ln w="3175">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r>
              <a:rPr lang="en-US" sz="1200" dirty="0">
                <a:solidFill>
                  <a:srgbClr val="0070C0"/>
                </a:solidFill>
              </a:rPr>
              <a:t>Military surveillance</a:t>
            </a:r>
          </a:p>
        </p:txBody>
      </p:sp>
      <p:sp>
        <p:nvSpPr>
          <p:cNvPr id="36" name="Arrow: Pentagon 35">
            <a:extLst>
              <a:ext uri="{FF2B5EF4-FFF2-40B4-BE49-F238E27FC236}">
                <a16:creationId xmlns:a16="http://schemas.microsoft.com/office/drawing/2014/main" id="{6FD73FB3-E8C0-08BE-861C-46CEBD9AF71E}"/>
              </a:ext>
            </a:extLst>
          </p:cNvPr>
          <p:cNvSpPr/>
          <p:nvPr/>
        </p:nvSpPr>
        <p:spPr>
          <a:xfrm>
            <a:off x="838200" y="4363577"/>
            <a:ext cx="1543354" cy="365760"/>
          </a:xfrm>
          <a:prstGeom prst="homePlate">
            <a:avLst>
              <a:gd name="adj" fmla="val 8622"/>
            </a:avLst>
          </a:prstGeom>
          <a:noFill/>
          <a:ln w="3175">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r>
              <a:rPr lang="en-US" sz="1200" dirty="0">
                <a:solidFill>
                  <a:srgbClr val="0070C0"/>
                </a:solidFill>
              </a:rPr>
              <a:t>Communications (civil and military)</a:t>
            </a:r>
          </a:p>
        </p:txBody>
      </p:sp>
      <p:sp>
        <p:nvSpPr>
          <p:cNvPr id="37" name="Arrow: Pentagon 36">
            <a:extLst>
              <a:ext uri="{FF2B5EF4-FFF2-40B4-BE49-F238E27FC236}">
                <a16:creationId xmlns:a16="http://schemas.microsoft.com/office/drawing/2014/main" id="{88060658-9EC3-A0A0-2C65-E453CCDC41D3}"/>
              </a:ext>
            </a:extLst>
          </p:cNvPr>
          <p:cNvSpPr/>
          <p:nvPr/>
        </p:nvSpPr>
        <p:spPr>
          <a:xfrm>
            <a:off x="838200" y="4966973"/>
            <a:ext cx="1543354" cy="365760"/>
          </a:xfrm>
          <a:prstGeom prst="homePlate">
            <a:avLst>
              <a:gd name="adj" fmla="val 8622"/>
            </a:avLst>
          </a:prstGeom>
          <a:noFill/>
          <a:ln w="3175">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r>
              <a:rPr lang="en-US" sz="1200" dirty="0">
                <a:solidFill>
                  <a:srgbClr val="0070C0"/>
                </a:solidFill>
              </a:rPr>
              <a:t>Navigation</a:t>
            </a:r>
          </a:p>
        </p:txBody>
      </p:sp>
      <p:sp>
        <p:nvSpPr>
          <p:cNvPr id="3" name="Rectangle 2">
            <a:extLst>
              <a:ext uri="{FF2B5EF4-FFF2-40B4-BE49-F238E27FC236}">
                <a16:creationId xmlns:a16="http://schemas.microsoft.com/office/drawing/2014/main" id="{B0B6C52B-F6B3-545D-1FEC-8086E6147526}"/>
              </a:ext>
            </a:extLst>
          </p:cNvPr>
          <p:cNvSpPr/>
          <p:nvPr/>
        </p:nvSpPr>
        <p:spPr>
          <a:xfrm>
            <a:off x="2394052" y="2555612"/>
            <a:ext cx="9188348" cy="36354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200" dirty="0">
                <a:solidFill>
                  <a:schemeClr val="tx1"/>
                </a:solidFill>
              </a:rPr>
              <a:t>Scientific satellites provide space-based platforms to carry out fundamental research about the world we live in, our near and far space</a:t>
            </a:r>
          </a:p>
        </p:txBody>
      </p:sp>
      <p:sp>
        <p:nvSpPr>
          <p:cNvPr id="4" name="Rectangle 3">
            <a:extLst>
              <a:ext uri="{FF2B5EF4-FFF2-40B4-BE49-F238E27FC236}">
                <a16:creationId xmlns:a16="http://schemas.microsoft.com/office/drawing/2014/main" id="{F08594F1-40D6-8A4A-95CC-2CCD1D273D23}"/>
              </a:ext>
            </a:extLst>
          </p:cNvPr>
          <p:cNvSpPr/>
          <p:nvPr/>
        </p:nvSpPr>
        <p:spPr>
          <a:xfrm>
            <a:off x="2381554" y="3762400"/>
            <a:ext cx="9188348" cy="36354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200" dirty="0">
                <a:solidFill>
                  <a:schemeClr val="tx1"/>
                </a:solidFill>
              </a:rPr>
              <a:t>Military satellites are an essential component of modern warfare, providing crucial intelligence, communication, and surveillance capabilities to military forces</a:t>
            </a:r>
          </a:p>
        </p:txBody>
      </p:sp>
      <p:sp>
        <p:nvSpPr>
          <p:cNvPr id="5" name="Rectangle 4">
            <a:extLst>
              <a:ext uri="{FF2B5EF4-FFF2-40B4-BE49-F238E27FC236}">
                <a16:creationId xmlns:a16="http://schemas.microsoft.com/office/drawing/2014/main" id="{21415188-269D-7BBB-A2B7-0D254D88EBB3}"/>
              </a:ext>
            </a:extLst>
          </p:cNvPr>
          <p:cNvSpPr/>
          <p:nvPr/>
        </p:nvSpPr>
        <p:spPr>
          <a:xfrm>
            <a:off x="2394052" y="3159006"/>
            <a:ext cx="9188348" cy="36354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200" dirty="0">
                <a:solidFill>
                  <a:schemeClr val="tx1"/>
                </a:solidFill>
              </a:rPr>
              <a:t>Earth Observation (EO) is the process of gathering information about the Earth’s surface, waters and atmosphere via ground-based, airborne and/or satellite remote sensing platforms</a:t>
            </a:r>
          </a:p>
        </p:txBody>
      </p:sp>
      <p:sp>
        <p:nvSpPr>
          <p:cNvPr id="6" name="Rectangle 5">
            <a:extLst>
              <a:ext uri="{FF2B5EF4-FFF2-40B4-BE49-F238E27FC236}">
                <a16:creationId xmlns:a16="http://schemas.microsoft.com/office/drawing/2014/main" id="{631668A9-561B-C7F9-E7D8-054BE6AA9F86}"/>
              </a:ext>
            </a:extLst>
          </p:cNvPr>
          <p:cNvSpPr/>
          <p:nvPr/>
        </p:nvSpPr>
        <p:spPr>
          <a:xfrm>
            <a:off x="2381554" y="4363577"/>
            <a:ext cx="9188348" cy="36354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200" dirty="0">
                <a:solidFill>
                  <a:schemeClr val="tx1"/>
                </a:solidFill>
              </a:rPr>
              <a:t>Satellite communication is the use of artificial satellites to provide communication links between various points on Earth</a:t>
            </a:r>
          </a:p>
        </p:txBody>
      </p:sp>
      <p:sp>
        <p:nvSpPr>
          <p:cNvPr id="7" name="Rectangle 6">
            <a:extLst>
              <a:ext uri="{FF2B5EF4-FFF2-40B4-BE49-F238E27FC236}">
                <a16:creationId xmlns:a16="http://schemas.microsoft.com/office/drawing/2014/main" id="{5FC6BDC6-1D91-6A45-D2FC-E16AFD2892B1}"/>
              </a:ext>
            </a:extLst>
          </p:cNvPr>
          <p:cNvSpPr/>
          <p:nvPr/>
        </p:nvSpPr>
        <p:spPr>
          <a:xfrm>
            <a:off x="2381554" y="4964754"/>
            <a:ext cx="9188348" cy="36354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200" dirty="0">
                <a:solidFill>
                  <a:schemeClr val="tx1"/>
                </a:solidFill>
              </a:rPr>
              <a:t>Global Navigation Satellite System (GNSS) refers to any satellite constellation that provides global positioning, navigation, and timing services</a:t>
            </a:r>
          </a:p>
        </p:txBody>
      </p:sp>
    </p:spTree>
    <p:extLst>
      <p:ext uri="{BB962C8B-B14F-4D97-AF65-F5344CB8AC3E}">
        <p14:creationId xmlns:p14="http://schemas.microsoft.com/office/powerpoint/2010/main" val="30008368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C40EE5-7ACA-59FD-2BA9-40411EAA1569}"/>
              </a:ext>
            </a:extLst>
          </p:cNvPr>
          <p:cNvSpPr>
            <a:spLocks noGrp="1"/>
          </p:cNvSpPr>
          <p:nvPr>
            <p:ph type="title"/>
          </p:nvPr>
        </p:nvSpPr>
        <p:spPr/>
        <p:txBody>
          <a:bodyPr/>
          <a:lstStyle/>
          <a:p>
            <a:r>
              <a:rPr lang="en-US" dirty="0"/>
              <a:t>Comparing GNSS constellations</a:t>
            </a:r>
          </a:p>
        </p:txBody>
      </p:sp>
      <p:graphicFrame>
        <p:nvGraphicFramePr>
          <p:cNvPr id="3" name="Table 2">
            <a:extLst>
              <a:ext uri="{FF2B5EF4-FFF2-40B4-BE49-F238E27FC236}">
                <a16:creationId xmlns:a16="http://schemas.microsoft.com/office/drawing/2014/main" id="{FC9C1CBF-5A2A-1C90-F385-3E108A983399}"/>
              </a:ext>
            </a:extLst>
          </p:cNvPr>
          <p:cNvGraphicFramePr>
            <a:graphicFrameLocks noGrp="1"/>
          </p:cNvGraphicFramePr>
          <p:nvPr>
            <p:extLst>
              <p:ext uri="{D42A27DB-BD31-4B8C-83A1-F6EECF244321}">
                <p14:modId xmlns:p14="http://schemas.microsoft.com/office/powerpoint/2010/main" val="615421586"/>
              </p:ext>
            </p:extLst>
          </p:nvPr>
        </p:nvGraphicFramePr>
        <p:xfrm>
          <a:off x="3172303" y="1790700"/>
          <a:ext cx="5847410" cy="2718478"/>
        </p:xfrm>
        <a:graphic>
          <a:graphicData uri="http://schemas.openxmlformats.org/drawingml/2006/table">
            <a:tbl>
              <a:tblPr>
                <a:tableStyleId>{69C7853C-536D-4A76-A0AE-DD22124D55A5}</a:tableStyleId>
              </a:tblPr>
              <a:tblGrid>
                <a:gridCol w="1036291">
                  <a:extLst>
                    <a:ext uri="{9D8B030D-6E8A-4147-A177-3AD203B41FA5}">
                      <a16:colId xmlns:a16="http://schemas.microsoft.com/office/drawing/2014/main" val="1025926458"/>
                    </a:ext>
                  </a:extLst>
                </a:gridCol>
                <a:gridCol w="1208465">
                  <a:extLst>
                    <a:ext uri="{9D8B030D-6E8A-4147-A177-3AD203B41FA5}">
                      <a16:colId xmlns:a16="http://schemas.microsoft.com/office/drawing/2014/main" val="27679385"/>
                    </a:ext>
                  </a:extLst>
                </a:gridCol>
                <a:gridCol w="847874">
                  <a:extLst>
                    <a:ext uri="{9D8B030D-6E8A-4147-A177-3AD203B41FA5}">
                      <a16:colId xmlns:a16="http://schemas.microsoft.com/office/drawing/2014/main" val="4163407563"/>
                    </a:ext>
                  </a:extLst>
                </a:gridCol>
                <a:gridCol w="1900408">
                  <a:extLst>
                    <a:ext uri="{9D8B030D-6E8A-4147-A177-3AD203B41FA5}">
                      <a16:colId xmlns:a16="http://schemas.microsoft.com/office/drawing/2014/main" val="3899672514"/>
                    </a:ext>
                  </a:extLst>
                </a:gridCol>
                <a:gridCol w="854372">
                  <a:extLst>
                    <a:ext uri="{9D8B030D-6E8A-4147-A177-3AD203B41FA5}">
                      <a16:colId xmlns:a16="http://schemas.microsoft.com/office/drawing/2014/main" val="2020839149"/>
                    </a:ext>
                  </a:extLst>
                </a:gridCol>
              </a:tblGrid>
              <a:tr h="309923">
                <a:tc>
                  <a:txBody>
                    <a:bodyPr/>
                    <a:lstStyle/>
                    <a:p>
                      <a:pPr fontAlgn="b"/>
                      <a:r>
                        <a:rPr lang="en-US" sz="1200" b="0" dirty="0">
                          <a:solidFill>
                            <a:schemeClr val="bg1"/>
                          </a:solidFill>
                          <a:effectLst/>
                          <a:latin typeface="+mn-lt"/>
                        </a:rPr>
                        <a:t>GNSS</a:t>
                      </a:r>
                    </a:p>
                  </a:txBody>
                  <a:tcPr marL="87027" marR="87027" marT="43513" marB="43513" anchor="b">
                    <a:solidFill>
                      <a:srgbClr val="0070C0"/>
                    </a:solidFill>
                  </a:tcPr>
                </a:tc>
                <a:tc>
                  <a:txBody>
                    <a:bodyPr/>
                    <a:lstStyle/>
                    <a:p>
                      <a:pPr fontAlgn="b"/>
                      <a:r>
                        <a:rPr lang="en-US" sz="1200" b="0" dirty="0">
                          <a:solidFill>
                            <a:schemeClr val="bg1"/>
                          </a:solidFill>
                          <a:effectLst/>
                          <a:latin typeface="+mn-lt"/>
                        </a:rPr>
                        <a:t>Operator</a:t>
                      </a:r>
                    </a:p>
                  </a:txBody>
                  <a:tcPr marL="87027" marR="87027" marT="43513" marB="43513" anchor="b">
                    <a:solidFill>
                      <a:srgbClr val="0070C0"/>
                    </a:solidFill>
                  </a:tcPr>
                </a:tc>
                <a:tc>
                  <a:txBody>
                    <a:bodyPr/>
                    <a:lstStyle/>
                    <a:p>
                      <a:pPr fontAlgn="b"/>
                      <a:r>
                        <a:rPr lang="en-US" sz="1200" b="0" dirty="0">
                          <a:solidFill>
                            <a:schemeClr val="bg1"/>
                          </a:solidFill>
                          <a:effectLst/>
                          <a:latin typeface="+mn-lt"/>
                        </a:rPr>
                        <a:t>Coverage</a:t>
                      </a:r>
                    </a:p>
                  </a:txBody>
                  <a:tcPr marL="87027" marR="87027" marT="43513" marB="43513" anchor="b">
                    <a:solidFill>
                      <a:srgbClr val="0070C0"/>
                    </a:solidFill>
                  </a:tcPr>
                </a:tc>
                <a:tc>
                  <a:txBody>
                    <a:bodyPr/>
                    <a:lstStyle/>
                    <a:p>
                      <a:pPr fontAlgn="b"/>
                      <a:r>
                        <a:rPr lang="en-US" sz="1200" b="0" dirty="0">
                          <a:solidFill>
                            <a:schemeClr val="bg1"/>
                          </a:solidFill>
                          <a:effectLst/>
                          <a:latin typeface="+mn-lt"/>
                        </a:rPr>
                        <a:t>Altitude (km)</a:t>
                      </a:r>
                    </a:p>
                  </a:txBody>
                  <a:tcPr marL="87027" marR="87027" marT="43513" marB="43513" anchor="b">
                    <a:solidFill>
                      <a:srgbClr val="0070C0"/>
                    </a:solidFill>
                  </a:tcPr>
                </a:tc>
                <a:tc>
                  <a:txBody>
                    <a:bodyPr/>
                    <a:lstStyle/>
                    <a:p>
                      <a:pPr fontAlgn="b"/>
                      <a:r>
                        <a:rPr lang="en-US" sz="1200" b="0" dirty="0">
                          <a:solidFill>
                            <a:schemeClr val="bg1"/>
                          </a:solidFill>
                          <a:effectLst/>
                          <a:latin typeface="+mn-lt"/>
                        </a:rPr>
                        <a:t>Satellites in Orbit</a:t>
                      </a:r>
                    </a:p>
                  </a:txBody>
                  <a:tcPr marL="87027" marR="87027" marT="43513" marB="43513" anchor="b">
                    <a:solidFill>
                      <a:srgbClr val="0070C0"/>
                    </a:solidFill>
                  </a:tcPr>
                </a:tc>
                <a:extLst>
                  <a:ext uri="{0D108BD9-81ED-4DB2-BD59-A6C34878D82A}">
                    <a16:rowId xmlns:a16="http://schemas.microsoft.com/office/drawing/2014/main" val="2096396210"/>
                  </a:ext>
                </a:extLst>
              </a:tr>
              <a:tr h="294310">
                <a:tc>
                  <a:txBody>
                    <a:bodyPr/>
                    <a:lstStyle/>
                    <a:p>
                      <a:pPr fontAlgn="base"/>
                      <a:r>
                        <a:rPr lang="en-US" sz="1200" dirty="0">
                          <a:effectLst/>
                          <a:latin typeface="+mn-lt"/>
                        </a:rPr>
                        <a:t>GPS</a:t>
                      </a:r>
                    </a:p>
                  </a:txBody>
                  <a:tcPr marL="87027" marR="87027" marT="43513" marB="43513" anchor="ctr"/>
                </a:tc>
                <a:tc>
                  <a:txBody>
                    <a:bodyPr/>
                    <a:lstStyle/>
                    <a:p>
                      <a:pPr fontAlgn="base"/>
                      <a:r>
                        <a:rPr lang="en-US" sz="1200" dirty="0">
                          <a:effectLst/>
                          <a:latin typeface="+mn-lt"/>
                        </a:rPr>
                        <a:t>US Space Force</a:t>
                      </a:r>
                    </a:p>
                  </a:txBody>
                  <a:tcPr marL="87027" marR="87027" marT="43513" marB="43513" anchor="ctr"/>
                </a:tc>
                <a:tc>
                  <a:txBody>
                    <a:bodyPr/>
                    <a:lstStyle/>
                    <a:p>
                      <a:pPr fontAlgn="base"/>
                      <a:r>
                        <a:rPr lang="en-US" sz="1200" dirty="0">
                          <a:effectLst/>
                          <a:latin typeface="+mn-lt"/>
                        </a:rPr>
                        <a:t>Global</a:t>
                      </a:r>
                    </a:p>
                  </a:txBody>
                  <a:tcPr marL="87027" marR="87027" marT="43513" marB="43513" anchor="ctr"/>
                </a:tc>
                <a:tc>
                  <a:txBody>
                    <a:bodyPr/>
                    <a:lstStyle/>
                    <a:p>
                      <a:pPr fontAlgn="base"/>
                      <a:r>
                        <a:rPr lang="en-US" sz="1200" dirty="0">
                          <a:effectLst/>
                          <a:latin typeface="+mn-lt"/>
                        </a:rPr>
                        <a:t>20180</a:t>
                      </a:r>
                    </a:p>
                  </a:txBody>
                  <a:tcPr marL="87027" marR="87027" marT="43513" marB="43513" anchor="ctr"/>
                </a:tc>
                <a:tc>
                  <a:txBody>
                    <a:bodyPr/>
                    <a:lstStyle/>
                    <a:p>
                      <a:pPr fontAlgn="base"/>
                      <a:r>
                        <a:rPr lang="en-US" sz="1200" dirty="0">
                          <a:effectLst/>
                          <a:latin typeface="+mn-lt"/>
                        </a:rPr>
                        <a:t>31</a:t>
                      </a:r>
                    </a:p>
                  </a:txBody>
                  <a:tcPr marL="87027" marR="87027" marT="43513" marB="43513" anchor="ctr"/>
                </a:tc>
                <a:extLst>
                  <a:ext uri="{0D108BD9-81ED-4DB2-BD59-A6C34878D82A}">
                    <a16:rowId xmlns:a16="http://schemas.microsoft.com/office/drawing/2014/main" val="3580279584"/>
                  </a:ext>
                </a:extLst>
              </a:tr>
              <a:tr h="294310">
                <a:tc>
                  <a:txBody>
                    <a:bodyPr/>
                    <a:lstStyle/>
                    <a:p>
                      <a:pPr fontAlgn="base"/>
                      <a:r>
                        <a:rPr lang="en-US" sz="1200" dirty="0">
                          <a:effectLst/>
                          <a:latin typeface="+mn-lt"/>
                        </a:rPr>
                        <a:t>GLONASS</a:t>
                      </a:r>
                    </a:p>
                  </a:txBody>
                  <a:tcPr marL="87027" marR="87027" marT="43513" marB="43513" anchor="ctr"/>
                </a:tc>
                <a:tc>
                  <a:txBody>
                    <a:bodyPr/>
                    <a:lstStyle/>
                    <a:p>
                      <a:pPr fontAlgn="base"/>
                      <a:r>
                        <a:rPr lang="en-US" sz="1200" dirty="0" err="1">
                          <a:effectLst/>
                          <a:latin typeface="+mn-lt"/>
                        </a:rPr>
                        <a:t>Roscosmos</a:t>
                      </a:r>
                      <a:endParaRPr lang="en-US" sz="1200" dirty="0">
                        <a:effectLst/>
                        <a:latin typeface="+mn-lt"/>
                      </a:endParaRPr>
                    </a:p>
                  </a:txBody>
                  <a:tcPr marL="87027" marR="87027" marT="43513" marB="43513" anchor="ctr"/>
                </a:tc>
                <a:tc>
                  <a:txBody>
                    <a:bodyPr/>
                    <a:lstStyle/>
                    <a:p>
                      <a:pPr fontAlgn="base"/>
                      <a:r>
                        <a:rPr lang="en-US" sz="1200" dirty="0">
                          <a:effectLst/>
                          <a:latin typeface="+mn-lt"/>
                        </a:rPr>
                        <a:t>Global</a:t>
                      </a:r>
                    </a:p>
                  </a:txBody>
                  <a:tcPr marL="87027" marR="87027" marT="43513" marB="43513" anchor="ctr"/>
                </a:tc>
                <a:tc>
                  <a:txBody>
                    <a:bodyPr/>
                    <a:lstStyle/>
                    <a:p>
                      <a:pPr fontAlgn="base"/>
                      <a:r>
                        <a:rPr lang="en-US" sz="1200" dirty="0">
                          <a:effectLst/>
                          <a:latin typeface="+mn-lt"/>
                        </a:rPr>
                        <a:t>19130</a:t>
                      </a:r>
                    </a:p>
                  </a:txBody>
                  <a:tcPr marL="87027" marR="87027" marT="43513" marB="43513" anchor="ctr"/>
                </a:tc>
                <a:tc>
                  <a:txBody>
                    <a:bodyPr/>
                    <a:lstStyle/>
                    <a:p>
                      <a:pPr fontAlgn="base"/>
                      <a:r>
                        <a:rPr lang="en-US" sz="1200" dirty="0">
                          <a:effectLst/>
                          <a:latin typeface="+mn-lt"/>
                        </a:rPr>
                        <a:t>24</a:t>
                      </a:r>
                    </a:p>
                  </a:txBody>
                  <a:tcPr marL="87027" marR="87027" marT="43513" marB="43513" anchor="ctr"/>
                </a:tc>
                <a:extLst>
                  <a:ext uri="{0D108BD9-81ED-4DB2-BD59-A6C34878D82A}">
                    <a16:rowId xmlns:a16="http://schemas.microsoft.com/office/drawing/2014/main" val="1413244445"/>
                  </a:ext>
                </a:extLst>
              </a:tr>
              <a:tr h="294310">
                <a:tc>
                  <a:txBody>
                    <a:bodyPr/>
                    <a:lstStyle/>
                    <a:p>
                      <a:pPr fontAlgn="base"/>
                      <a:r>
                        <a:rPr lang="en-US" sz="1200" dirty="0">
                          <a:effectLst/>
                          <a:latin typeface="+mn-lt"/>
                        </a:rPr>
                        <a:t>Galileo</a:t>
                      </a:r>
                    </a:p>
                  </a:txBody>
                  <a:tcPr marL="87027" marR="87027" marT="43513" marB="43513" anchor="ctr"/>
                </a:tc>
                <a:tc>
                  <a:txBody>
                    <a:bodyPr/>
                    <a:lstStyle/>
                    <a:p>
                      <a:pPr fontAlgn="base"/>
                      <a:r>
                        <a:rPr lang="en-US" sz="1200" dirty="0">
                          <a:effectLst/>
                          <a:latin typeface="+mn-lt"/>
                        </a:rPr>
                        <a:t>GSA and ESA</a:t>
                      </a:r>
                    </a:p>
                  </a:txBody>
                  <a:tcPr marL="87027" marR="87027" marT="43513" marB="43513" anchor="ctr"/>
                </a:tc>
                <a:tc>
                  <a:txBody>
                    <a:bodyPr/>
                    <a:lstStyle/>
                    <a:p>
                      <a:pPr fontAlgn="base"/>
                      <a:r>
                        <a:rPr lang="en-US" sz="1200" dirty="0">
                          <a:effectLst/>
                          <a:latin typeface="+mn-lt"/>
                        </a:rPr>
                        <a:t>Global</a:t>
                      </a:r>
                    </a:p>
                  </a:txBody>
                  <a:tcPr marL="87027" marR="87027" marT="43513" marB="43513" anchor="ctr"/>
                </a:tc>
                <a:tc>
                  <a:txBody>
                    <a:bodyPr/>
                    <a:lstStyle/>
                    <a:p>
                      <a:pPr fontAlgn="base"/>
                      <a:r>
                        <a:rPr lang="en-US" sz="1200" dirty="0">
                          <a:effectLst/>
                          <a:latin typeface="+mn-lt"/>
                        </a:rPr>
                        <a:t>23222</a:t>
                      </a:r>
                    </a:p>
                  </a:txBody>
                  <a:tcPr marL="87027" marR="87027" marT="43513" marB="43513" anchor="ctr"/>
                </a:tc>
                <a:tc>
                  <a:txBody>
                    <a:bodyPr/>
                    <a:lstStyle/>
                    <a:p>
                      <a:pPr fontAlgn="base"/>
                      <a:r>
                        <a:rPr lang="en-US" sz="1200" dirty="0">
                          <a:effectLst/>
                          <a:latin typeface="+mn-lt"/>
                        </a:rPr>
                        <a:t>26</a:t>
                      </a:r>
                    </a:p>
                  </a:txBody>
                  <a:tcPr marL="87027" marR="87027" marT="43513" marB="43513" anchor="ctr"/>
                </a:tc>
                <a:extLst>
                  <a:ext uri="{0D108BD9-81ED-4DB2-BD59-A6C34878D82A}">
                    <a16:rowId xmlns:a16="http://schemas.microsoft.com/office/drawing/2014/main" val="3702765965"/>
                  </a:ext>
                </a:extLst>
              </a:tr>
              <a:tr h="294310">
                <a:tc>
                  <a:txBody>
                    <a:bodyPr/>
                    <a:lstStyle/>
                    <a:p>
                      <a:pPr fontAlgn="base"/>
                      <a:r>
                        <a:rPr lang="en-US" sz="1200" dirty="0" err="1">
                          <a:effectLst/>
                          <a:latin typeface="+mn-lt"/>
                        </a:rPr>
                        <a:t>BeiDou</a:t>
                      </a:r>
                      <a:endParaRPr lang="en-US" sz="1200" dirty="0">
                        <a:effectLst/>
                        <a:latin typeface="+mn-lt"/>
                      </a:endParaRPr>
                    </a:p>
                  </a:txBody>
                  <a:tcPr marL="87027" marR="87027" marT="43513" marB="43513" anchor="ctr"/>
                </a:tc>
                <a:tc>
                  <a:txBody>
                    <a:bodyPr/>
                    <a:lstStyle/>
                    <a:p>
                      <a:pPr fontAlgn="base"/>
                      <a:r>
                        <a:rPr lang="en-US" sz="1200" dirty="0">
                          <a:effectLst/>
                          <a:latin typeface="+mn-lt"/>
                        </a:rPr>
                        <a:t>CNSA</a:t>
                      </a:r>
                    </a:p>
                  </a:txBody>
                  <a:tcPr marL="87027" marR="87027" marT="43513" marB="43513" anchor="ctr"/>
                </a:tc>
                <a:tc>
                  <a:txBody>
                    <a:bodyPr/>
                    <a:lstStyle/>
                    <a:p>
                      <a:pPr fontAlgn="base"/>
                      <a:r>
                        <a:rPr lang="en-US" sz="1200" dirty="0">
                          <a:effectLst/>
                          <a:latin typeface="+mn-lt"/>
                        </a:rPr>
                        <a:t>Global</a:t>
                      </a:r>
                    </a:p>
                  </a:txBody>
                  <a:tcPr marL="87027" marR="87027" marT="43513" marB="43513" anchor="ctr"/>
                </a:tc>
                <a:tc>
                  <a:txBody>
                    <a:bodyPr/>
                    <a:lstStyle/>
                    <a:p>
                      <a:pPr fontAlgn="base"/>
                      <a:r>
                        <a:rPr lang="en-US" sz="1200" dirty="0">
                          <a:effectLst/>
                          <a:latin typeface="+mn-lt"/>
                        </a:rPr>
                        <a:t>21528 (MEO satellites)</a:t>
                      </a:r>
                    </a:p>
                    <a:p>
                      <a:pPr fontAlgn="base"/>
                      <a:r>
                        <a:rPr lang="en-US" sz="1200" dirty="0">
                          <a:effectLst/>
                          <a:latin typeface="+mn-lt"/>
                        </a:rPr>
                        <a:t>35786 (GEO and IGSO Satellites)</a:t>
                      </a:r>
                    </a:p>
                  </a:txBody>
                  <a:tcPr marL="87027" marR="87027" marT="43513" marB="43513" anchor="ctr"/>
                </a:tc>
                <a:tc>
                  <a:txBody>
                    <a:bodyPr/>
                    <a:lstStyle/>
                    <a:p>
                      <a:pPr fontAlgn="base"/>
                      <a:r>
                        <a:rPr lang="en-US" sz="1200" dirty="0">
                          <a:effectLst/>
                          <a:latin typeface="+mn-lt"/>
                        </a:rPr>
                        <a:t>48</a:t>
                      </a:r>
                    </a:p>
                  </a:txBody>
                  <a:tcPr marL="87027" marR="87027" marT="43513" marB="43513" anchor="ctr"/>
                </a:tc>
                <a:extLst>
                  <a:ext uri="{0D108BD9-81ED-4DB2-BD59-A6C34878D82A}">
                    <a16:rowId xmlns:a16="http://schemas.microsoft.com/office/drawing/2014/main" val="4204504435"/>
                  </a:ext>
                </a:extLst>
              </a:tr>
              <a:tr h="294310">
                <a:tc>
                  <a:txBody>
                    <a:bodyPr/>
                    <a:lstStyle/>
                    <a:p>
                      <a:pPr fontAlgn="base"/>
                      <a:r>
                        <a:rPr lang="en-US" sz="1200" dirty="0">
                          <a:effectLst/>
                          <a:latin typeface="+mn-lt"/>
                        </a:rPr>
                        <a:t>QZSS</a:t>
                      </a:r>
                    </a:p>
                  </a:txBody>
                  <a:tcPr marL="87027" marR="87027" marT="43513" marB="43513" anchor="ctr"/>
                </a:tc>
                <a:tc>
                  <a:txBody>
                    <a:bodyPr/>
                    <a:lstStyle/>
                    <a:p>
                      <a:pPr fontAlgn="base"/>
                      <a:r>
                        <a:rPr lang="en-US" sz="1200" dirty="0">
                          <a:effectLst/>
                          <a:latin typeface="+mn-lt"/>
                        </a:rPr>
                        <a:t>JAXA</a:t>
                      </a:r>
                    </a:p>
                  </a:txBody>
                  <a:tcPr marL="87027" marR="87027" marT="43513" marB="43513" anchor="ctr"/>
                </a:tc>
                <a:tc>
                  <a:txBody>
                    <a:bodyPr/>
                    <a:lstStyle/>
                    <a:p>
                      <a:pPr fontAlgn="base"/>
                      <a:r>
                        <a:rPr lang="en-US" sz="1200" dirty="0">
                          <a:effectLst/>
                          <a:latin typeface="+mn-lt"/>
                        </a:rPr>
                        <a:t>Regional</a:t>
                      </a:r>
                    </a:p>
                  </a:txBody>
                  <a:tcPr marL="87027" marR="87027" marT="43513" marB="43513" anchor="ctr"/>
                </a:tc>
                <a:tc>
                  <a:txBody>
                    <a:bodyPr/>
                    <a:lstStyle/>
                    <a:p>
                      <a:pPr fontAlgn="base"/>
                      <a:r>
                        <a:rPr lang="en-US" sz="1200" dirty="0">
                          <a:effectLst/>
                          <a:latin typeface="+mn-lt"/>
                        </a:rPr>
                        <a:t>32000 (perigee)</a:t>
                      </a:r>
                    </a:p>
                    <a:p>
                      <a:pPr fontAlgn="base"/>
                      <a:r>
                        <a:rPr lang="en-US" sz="1200" dirty="0">
                          <a:effectLst/>
                          <a:latin typeface="+mn-lt"/>
                        </a:rPr>
                        <a:t>40000 (apogee)</a:t>
                      </a:r>
                    </a:p>
                  </a:txBody>
                  <a:tcPr marL="87027" marR="87027" marT="43513" marB="43513" anchor="ctr"/>
                </a:tc>
                <a:tc>
                  <a:txBody>
                    <a:bodyPr/>
                    <a:lstStyle/>
                    <a:p>
                      <a:pPr fontAlgn="base"/>
                      <a:r>
                        <a:rPr lang="en-US" sz="1200" dirty="0">
                          <a:effectLst/>
                          <a:latin typeface="+mn-lt"/>
                        </a:rPr>
                        <a:t>4</a:t>
                      </a:r>
                    </a:p>
                  </a:txBody>
                  <a:tcPr marL="87027" marR="87027" marT="43513" marB="43513" anchor="ctr"/>
                </a:tc>
                <a:extLst>
                  <a:ext uri="{0D108BD9-81ED-4DB2-BD59-A6C34878D82A}">
                    <a16:rowId xmlns:a16="http://schemas.microsoft.com/office/drawing/2014/main" val="4015363953"/>
                  </a:ext>
                </a:extLst>
              </a:tr>
              <a:tr h="294310">
                <a:tc>
                  <a:txBody>
                    <a:bodyPr/>
                    <a:lstStyle/>
                    <a:p>
                      <a:pPr fontAlgn="base"/>
                      <a:r>
                        <a:rPr lang="en-US" sz="1200" dirty="0">
                          <a:effectLst/>
                          <a:latin typeface="+mn-lt"/>
                        </a:rPr>
                        <a:t>IRNSS/</a:t>
                      </a:r>
                      <a:r>
                        <a:rPr lang="en-US" sz="1200" dirty="0" err="1">
                          <a:effectLst/>
                          <a:latin typeface="+mn-lt"/>
                        </a:rPr>
                        <a:t>NavIC</a:t>
                      </a:r>
                      <a:endParaRPr lang="en-US" sz="1200" dirty="0">
                        <a:effectLst/>
                        <a:latin typeface="+mn-lt"/>
                      </a:endParaRPr>
                    </a:p>
                  </a:txBody>
                  <a:tcPr marL="87027" marR="87027" marT="43513" marB="43513" anchor="ctr"/>
                </a:tc>
                <a:tc>
                  <a:txBody>
                    <a:bodyPr/>
                    <a:lstStyle/>
                    <a:p>
                      <a:pPr fontAlgn="base"/>
                      <a:r>
                        <a:rPr lang="en-US" sz="1200" dirty="0">
                          <a:effectLst/>
                          <a:latin typeface="+mn-lt"/>
                        </a:rPr>
                        <a:t>ISRO</a:t>
                      </a:r>
                    </a:p>
                  </a:txBody>
                  <a:tcPr marL="87027" marR="87027" marT="43513" marB="43513" anchor="ctr"/>
                </a:tc>
                <a:tc>
                  <a:txBody>
                    <a:bodyPr/>
                    <a:lstStyle/>
                    <a:p>
                      <a:pPr fontAlgn="base"/>
                      <a:r>
                        <a:rPr lang="en-US" sz="1200" dirty="0">
                          <a:effectLst/>
                          <a:latin typeface="+mn-lt"/>
                        </a:rPr>
                        <a:t>Regional</a:t>
                      </a:r>
                    </a:p>
                  </a:txBody>
                  <a:tcPr marL="87027" marR="87027" marT="43513" marB="43513" anchor="ctr"/>
                </a:tc>
                <a:tc>
                  <a:txBody>
                    <a:bodyPr/>
                    <a:lstStyle/>
                    <a:p>
                      <a:pPr fontAlgn="base"/>
                      <a:r>
                        <a:rPr lang="en-US" sz="1200" dirty="0">
                          <a:effectLst/>
                          <a:latin typeface="+mn-lt"/>
                        </a:rPr>
                        <a:t>36000</a:t>
                      </a:r>
                    </a:p>
                  </a:txBody>
                  <a:tcPr marL="87027" marR="87027" marT="43513" marB="43513" anchor="ctr"/>
                </a:tc>
                <a:tc>
                  <a:txBody>
                    <a:bodyPr/>
                    <a:lstStyle/>
                    <a:p>
                      <a:pPr fontAlgn="base"/>
                      <a:r>
                        <a:rPr lang="en-US" sz="1200" dirty="0">
                          <a:effectLst/>
                          <a:latin typeface="+mn-lt"/>
                        </a:rPr>
                        <a:t>8</a:t>
                      </a:r>
                    </a:p>
                  </a:txBody>
                  <a:tcPr marL="87027" marR="87027" marT="43513" marB="43513" anchor="ctr"/>
                </a:tc>
                <a:extLst>
                  <a:ext uri="{0D108BD9-81ED-4DB2-BD59-A6C34878D82A}">
                    <a16:rowId xmlns:a16="http://schemas.microsoft.com/office/drawing/2014/main" val="3348320437"/>
                  </a:ext>
                </a:extLst>
              </a:tr>
            </a:tbl>
          </a:graphicData>
        </a:graphic>
      </p:graphicFrame>
    </p:spTree>
    <p:extLst>
      <p:ext uri="{BB962C8B-B14F-4D97-AF65-F5344CB8AC3E}">
        <p14:creationId xmlns:p14="http://schemas.microsoft.com/office/powerpoint/2010/main" val="34719767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DC03027-BF52-ADF4-2379-D80CC730A1D6}"/>
              </a:ext>
            </a:extLst>
          </p:cNvPr>
          <p:cNvPicPr>
            <a:picLocks noChangeAspect="1"/>
          </p:cNvPicPr>
          <p:nvPr/>
        </p:nvPicPr>
        <p:blipFill>
          <a:blip r:embed="rId2"/>
          <a:stretch>
            <a:fillRect/>
          </a:stretch>
        </p:blipFill>
        <p:spPr>
          <a:xfrm>
            <a:off x="2210023" y="1806098"/>
            <a:ext cx="7778585" cy="4442302"/>
          </a:xfrm>
          <a:prstGeom prst="rect">
            <a:avLst/>
          </a:prstGeom>
        </p:spPr>
      </p:pic>
      <p:sp>
        <p:nvSpPr>
          <p:cNvPr id="2" name="Title 1">
            <a:extLst>
              <a:ext uri="{FF2B5EF4-FFF2-40B4-BE49-F238E27FC236}">
                <a16:creationId xmlns:a16="http://schemas.microsoft.com/office/drawing/2014/main" id="{F2C40EE5-7ACA-59FD-2BA9-40411EAA1569}"/>
              </a:ext>
            </a:extLst>
          </p:cNvPr>
          <p:cNvSpPr>
            <a:spLocks noGrp="1"/>
          </p:cNvSpPr>
          <p:nvPr>
            <p:ph type="title"/>
          </p:nvPr>
        </p:nvSpPr>
        <p:spPr/>
        <p:txBody>
          <a:bodyPr/>
          <a:lstStyle/>
          <a:p>
            <a:r>
              <a:rPr lang="en-US" dirty="0"/>
              <a:t>Comparing GNSS frequencies</a:t>
            </a:r>
          </a:p>
        </p:txBody>
      </p:sp>
    </p:spTree>
    <p:extLst>
      <p:ext uri="{BB962C8B-B14F-4D97-AF65-F5344CB8AC3E}">
        <p14:creationId xmlns:p14="http://schemas.microsoft.com/office/powerpoint/2010/main" val="4845094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A03DF-F847-7CCB-04AB-F81217A516D4}"/>
              </a:ext>
            </a:extLst>
          </p:cNvPr>
          <p:cNvSpPr>
            <a:spLocks noGrp="1"/>
          </p:cNvSpPr>
          <p:nvPr>
            <p:ph type="title"/>
          </p:nvPr>
        </p:nvSpPr>
        <p:spPr/>
        <p:txBody>
          <a:bodyPr/>
          <a:lstStyle/>
          <a:p>
            <a:r>
              <a:rPr lang="en-US" dirty="0"/>
              <a:t>The Global Positioning System (GPS) is a U.S.-owned utility that provides users with positioning, navigation, and timing (PNT) services</a:t>
            </a:r>
          </a:p>
        </p:txBody>
      </p:sp>
      <p:pic>
        <p:nvPicPr>
          <p:cNvPr id="4098" name="Picture 2" descr="Figure 11 Block III GPS satellite">
            <a:extLst>
              <a:ext uri="{FF2B5EF4-FFF2-40B4-BE49-F238E27FC236}">
                <a16:creationId xmlns:a16="http://schemas.microsoft.com/office/drawing/2014/main" id="{2036CDF2-9157-DEC8-C923-39310C3ADC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68937" y="1790700"/>
            <a:ext cx="2413463" cy="370247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3208048D-8D03-FC94-BEEA-5D00F8A8B2CF}"/>
              </a:ext>
            </a:extLst>
          </p:cNvPr>
          <p:cNvSpPr/>
          <p:nvPr/>
        </p:nvSpPr>
        <p:spPr>
          <a:xfrm>
            <a:off x="9168938" y="5503988"/>
            <a:ext cx="2413462" cy="80260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sv-SE" sz="1000" b="0" i="0" dirty="0">
                <a:solidFill>
                  <a:srgbClr val="333333"/>
                </a:solidFill>
                <a:effectLst/>
              </a:rPr>
              <a:t>Block III GPS satellite (Lockheed Martin)</a:t>
            </a:r>
          </a:p>
          <a:p>
            <a:r>
              <a:rPr lang="en-US" sz="1000" dirty="0">
                <a:solidFill>
                  <a:srgbClr val="333333"/>
                </a:solidFill>
              </a:rPr>
              <a:t>Source: </a:t>
            </a:r>
            <a:r>
              <a:rPr lang="en-US" sz="1000" dirty="0">
                <a:hlinkClick r:id="rId3"/>
              </a:rPr>
              <a:t>Step 1 — Satellites | </a:t>
            </a:r>
            <a:r>
              <a:rPr lang="en-US" sz="1000" dirty="0" err="1">
                <a:hlinkClick r:id="rId3"/>
              </a:rPr>
              <a:t>NovAtel</a:t>
            </a:r>
            <a:endParaRPr lang="en-US" sz="1000" dirty="0">
              <a:solidFill>
                <a:schemeClr val="tx1"/>
              </a:solidFill>
            </a:endParaRPr>
          </a:p>
        </p:txBody>
      </p:sp>
      <p:sp>
        <p:nvSpPr>
          <p:cNvPr id="4" name="Rectangle 3">
            <a:extLst>
              <a:ext uri="{FF2B5EF4-FFF2-40B4-BE49-F238E27FC236}">
                <a16:creationId xmlns:a16="http://schemas.microsoft.com/office/drawing/2014/main" id="{74244BF4-841C-29EC-0D1D-4AE953C5F127}"/>
              </a:ext>
            </a:extLst>
          </p:cNvPr>
          <p:cNvSpPr/>
          <p:nvPr/>
        </p:nvSpPr>
        <p:spPr>
          <a:xfrm>
            <a:off x="617914" y="1799013"/>
            <a:ext cx="4193784" cy="3811673"/>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200" dirty="0">
                <a:solidFill>
                  <a:schemeClr val="tx1"/>
                </a:solidFill>
              </a:rPr>
              <a:t>History:</a:t>
            </a:r>
          </a:p>
          <a:p>
            <a:pPr marL="171450" indent="-171450">
              <a:buFont typeface="Wingdings" panose="05000000000000000000" pitchFamily="2" charset="2"/>
              <a:buChar char="§"/>
            </a:pPr>
            <a:endParaRPr lang="en-US" sz="1200" dirty="0">
              <a:solidFill>
                <a:schemeClr val="tx1"/>
              </a:solidFill>
            </a:endParaRPr>
          </a:p>
          <a:p>
            <a:pPr marL="171450" indent="-171450">
              <a:buFont typeface="Wingdings" panose="05000000000000000000" pitchFamily="2" charset="2"/>
              <a:buChar char="§"/>
            </a:pPr>
            <a:r>
              <a:rPr lang="en-US" sz="1200" dirty="0">
                <a:solidFill>
                  <a:schemeClr val="tx1"/>
                </a:solidFill>
              </a:rPr>
              <a:t>The GPS project was started by the U.S. Department of Defense in 1973. The first prototype spacecraft was launched in 1978 and the full constellation of 24 satellites became operational in 1993.</a:t>
            </a:r>
          </a:p>
          <a:p>
            <a:pPr marL="171450" indent="-171450">
              <a:buFont typeface="Wingdings" panose="05000000000000000000" pitchFamily="2" charset="2"/>
              <a:buChar char="§"/>
            </a:pPr>
            <a:r>
              <a:rPr lang="en-US" sz="1200" dirty="0">
                <a:solidFill>
                  <a:schemeClr val="tx1"/>
                </a:solidFill>
              </a:rPr>
              <a:t>Civilian use by the United States military was limited to an average of 100-meter uncertainty in location by broadcasting Selective Availability (SA). </a:t>
            </a:r>
            <a:r>
              <a:rPr lang="en-US" sz="1200" b="0" i="0" dirty="0">
                <a:solidFill>
                  <a:srgbClr val="202122"/>
                </a:solidFill>
                <a:effectLst/>
                <a:latin typeface="Arial" panose="020B0604020202020204" pitchFamily="34" charset="0"/>
              </a:rPr>
              <a:t>On May 1, 2000, SA was removed to provide free civil access to the full GPS accuracy</a:t>
            </a:r>
          </a:p>
          <a:p>
            <a:pPr marL="171450" indent="-171450">
              <a:buFont typeface="Wingdings" panose="05000000000000000000" pitchFamily="2" charset="2"/>
              <a:buChar char="§"/>
            </a:pPr>
            <a:r>
              <a:rPr lang="en-US" sz="1200" dirty="0">
                <a:solidFill>
                  <a:schemeClr val="tx1"/>
                </a:solidFill>
              </a:rPr>
              <a:t>When Selective Availability was discontinued, GPS was accurate to about 5 meters (16 ft). GPS receivers that use the L5 band have much higher accuracy of 30 centimeters (12 in), while those for high-end applications such as engineering and land surveying are accurate to within 2 cm (3⁄4 in) and can even provide sub-millimeter accuracy with long-term measurements.[9][10][11] Consumer devices such as smartphones can be accurate to 4.9 m (16 ft) or better when used with assistive services like Wi-Fi positioning.</a:t>
            </a:r>
          </a:p>
        </p:txBody>
      </p:sp>
      <p:sp>
        <p:nvSpPr>
          <p:cNvPr id="5" name="Rectangle 4">
            <a:extLst>
              <a:ext uri="{FF2B5EF4-FFF2-40B4-BE49-F238E27FC236}">
                <a16:creationId xmlns:a16="http://schemas.microsoft.com/office/drawing/2014/main" id="{71D8CF97-2EC2-96F4-DDAB-A1BC1F0900B8}"/>
              </a:ext>
            </a:extLst>
          </p:cNvPr>
          <p:cNvSpPr/>
          <p:nvPr/>
        </p:nvSpPr>
        <p:spPr>
          <a:xfrm>
            <a:off x="4893425" y="1799013"/>
            <a:ext cx="4193784" cy="381167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171450" indent="-171450">
              <a:buFont typeface="Wingdings" panose="05000000000000000000" pitchFamily="2" charset="2"/>
              <a:buChar char="§"/>
            </a:pPr>
            <a:r>
              <a:rPr lang="en-US" sz="1200" dirty="0">
                <a:solidFill>
                  <a:schemeClr val="tx1"/>
                </a:solidFill>
              </a:rPr>
              <a:t>The United States is committed to maintaining the availability of at least 24 operational GPS satellites, 95% of the time. To ensure this commitment, the U.S. Space Force has been flying 31 operational GPS satellites for well over a decade.</a:t>
            </a:r>
          </a:p>
          <a:p>
            <a:pPr marL="171450" indent="-171450">
              <a:buFont typeface="Wingdings" panose="05000000000000000000" pitchFamily="2" charset="2"/>
              <a:buChar char="§"/>
            </a:pPr>
            <a:r>
              <a:rPr lang="en-US" sz="1200" dirty="0">
                <a:solidFill>
                  <a:schemeClr val="tx1"/>
                </a:solidFill>
              </a:rPr>
              <a:t>GPS satellites fly in medium Earth orbit (MEO) at an altitude of approximately 20,200 km (12,550 miles). Each satellite circles the Earth twice a day.</a:t>
            </a:r>
          </a:p>
          <a:p>
            <a:pPr marL="171450" indent="-171450">
              <a:buFont typeface="Wingdings" panose="05000000000000000000" pitchFamily="2" charset="2"/>
              <a:buChar char="§"/>
            </a:pPr>
            <a:r>
              <a:rPr lang="en-US" sz="1200" dirty="0">
                <a:solidFill>
                  <a:schemeClr val="tx1"/>
                </a:solidFill>
              </a:rPr>
              <a:t>The satellites in the GPS constellation are arranged into six equally-spaced orbital planes surrounding the Earth. Each plane contains four "slots" occupied by baseline satellites. This 24-slot arrangement ensures users can view at least four satellites from virtually any point on the planet.</a:t>
            </a:r>
          </a:p>
          <a:p>
            <a:pPr marL="171450" indent="-171450">
              <a:buFont typeface="Wingdings" panose="05000000000000000000" pitchFamily="2" charset="2"/>
              <a:buChar char="§"/>
            </a:pPr>
            <a:r>
              <a:rPr lang="en-US" sz="1200" dirty="0">
                <a:solidFill>
                  <a:schemeClr val="tx1"/>
                </a:solidFill>
              </a:rPr>
              <a:t>The Space Force normally flies more than 24 GPS satellites to maintain coverage whenever the baseline satellites are serviced or decommissioned. The extra satellites may increase GPS performance but are not considered part of the core constellation.</a:t>
            </a:r>
          </a:p>
        </p:txBody>
      </p:sp>
    </p:spTree>
    <p:extLst>
      <p:ext uri="{BB962C8B-B14F-4D97-AF65-F5344CB8AC3E}">
        <p14:creationId xmlns:p14="http://schemas.microsoft.com/office/powerpoint/2010/main" val="12492438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22E3F5F3-1E8E-71E6-1CB1-14B545D92E76}"/>
              </a:ext>
            </a:extLst>
          </p:cNvPr>
          <p:cNvSpPr/>
          <p:nvPr/>
        </p:nvSpPr>
        <p:spPr>
          <a:xfrm>
            <a:off x="4996323" y="1799013"/>
            <a:ext cx="6586166" cy="445423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US" sz="1200" dirty="0">
                <a:solidFill>
                  <a:srgbClr val="0070C0"/>
                </a:solidFill>
              </a:rPr>
              <a:t>Modernized satellites</a:t>
            </a:r>
          </a:p>
        </p:txBody>
      </p:sp>
      <p:sp>
        <p:nvSpPr>
          <p:cNvPr id="18" name="Rectangle 17">
            <a:extLst>
              <a:ext uri="{FF2B5EF4-FFF2-40B4-BE49-F238E27FC236}">
                <a16:creationId xmlns:a16="http://schemas.microsoft.com/office/drawing/2014/main" id="{B0AE192A-7BD6-C7F6-D79A-9F1CE8505434}"/>
              </a:ext>
            </a:extLst>
          </p:cNvPr>
          <p:cNvSpPr/>
          <p:nvPr/>
        </p:nvSpPr>
        <p:spPr>
          <a:xfrm>
            <a:off x="628877" y="1799013"/>
            <a:ext cx="4364960" cy="4454239"/>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US" sz="1200" dirty="0">
                <a:solidFill>
                  <a:srgbClr val="0070C0"/>
                </a:solidFill>
              </a:rPr>
              <a:t>Legacy satellites</a:t>
            </a:r>
          </a:p>
        </p:txBody>
      </p:sp>
      <p:sp>
        <p:nvSpPr>
          <p:cNvPr id="2" name="Title 1">
            <a:extLst>
              <a:ext uri="{FF2B5EF4-FFF2-40B4-BE49-F238E27FC236}">
                <a16:creationId xmlns:a16="http://schemas.microsoft.com/office/drawing/2014/main" id="{D0A2700A-456B-F4B0-6F0A-670AA471BDF0}"/>
              </a:ext>
            </a:extLst>
          </p:cNvPr>
          <p:cNvSpPr>
            <a:spLocks noGrp="1"/>
          </p:cNvSpPr>
          <p:nvPr>
            <p:ph type="title"/>
          </p:nvPr>
        </p:nvSpPr>
        <p:spPr/>
        <p:txBody>
          <a:bodyPr/>
          <a:lstStyle/>
          <a:p>
            <a:r>
              <a:rPr lang="en-US" dirty="0"/>
              <a:t>The GPS space segment consists of 31 satellites</a:t>
            </a:r>
          </a:p>
        </p:txBody>
      </p:sp>
      <p:pic>
        <p:nvPicPr>
          <p:cNvPr id="7" name="Picture 6" descr="A table with text and images of satellite&#10;&#10;Description automatically generated">
            <a:extLst>
              <a:ext uri="{FF2B5EF4-FFF2-40B4-BE49-F238E27FC236}">
                <a16:creationId xmlns:a16="http://schemas.microsoft.com/office/drawing/2014/main" id="{2E833620-00E3-7A4B-33D7-A1B0686D254B}"/>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9938248" y="2406876"/>
            <a:ext cx="940248" cy="957072"/>
          </a:xfrm>
          <a:prstGeom prst="rect">
            <a:avLst/>
          </a:prstGeom>
        </p:spPr>
      </p:pic>
      <p:sp>
        <p:nvSpPr>
          <p:cNvPr id="9" name="Rectangle 8">
            <a:extLst>
              <a:ext uri="{FF2B5EF4-FFF2-40B4-BE49-F238E27FC236}">
                <a16:creationId xmlns:a16="http://schemas.microsoft.com/office/drawing/2014/main" id="{E54E3893-28BC-2E47-9AA8-8805C1DFEC78}"/>
              </a:ext>
            </a:extLst>
          </p:cNvPr>
          <p:cNvSpPr/>
          <p:nvPr/>
        </p:nvSpPr>
        <p:spPr>
          <a:xfrm>
            <a:off x="628876" y="3556352"/>
            <a:ext cx="2194560" cy="269690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US" sz="1200" dirty="0">
                <a:solidFill>
                  <a:schemeClr val="tx1"/>
                </a:solidFill>
              </a:rPr>
              <a:t>BLOCK IIA</a:t>
            </a:r>
          </a:p>
          <a:p>
            <a:pPr algn="ctr"/>
            <a:endParaRPr lang="en-US" sz="1200" dirty="0">
              <a:solidFill>
                <a:schemeClr val="tx1"/>
              </a:solidFill>
            </a:endParaRPr>
          </a:p>
          <a:p>
            <a:pPr algn="ctr"/>
            <a:r>
              <a:rPr lang="en-US" sz="1200" dirty="0">
                <a:solidFill>
                  <a:schemeClr val="tx1"/>
                </a:solidFill>
              </a:rPr>
              <a:t>0</a:t>
            </a:r>
          </a:p>
          <a:p>
            <a:pPr algn="ctr"/>
            <a:r>
              <a:rPr lang="en-US" sz="1200" dirty="0">
                <a:solidFill>
                  <a:schemeClr val="tx1"/>
                </a:solidFill>
              </a:rPr>
              <a:t>operational</a:t>
            </a:r>
          </a:p>
          <a:p>
            <a:pPr algn="ctr"/>
            <a:endParaRPr lang="en-US" sz="1200" dirty="0">
              <a:solidFill>
                <a:schemeClr val="tx1"/>
              </a:solidFill>
            </a:endParaRPr>
          </a:p>
          <a:p>
            <a:pPr marL="171450" indent="-171450">
              <a:buFont typeface="Wingdings" panose="05000000000000000000" pitchFamily="2" charset="2"/>
              <a:buChar char="§"/>
            </a:pPr>
            <a:r>
              <a:rPr lang="en-US" sz="1200" dirty="0">
                <a:solidFill>
                  <a:schemeClr val="tx1"/>
                </a:solidFill>
              </a:rPr>
              <a:t>Coarse Acquisition (C/A) code on L1 frequency for civil users</a:t>
            </a:r>
          </a:p>
          <a:p>
            <a:pPr marL="171450" indent="-171450">
              <a:buFont typeface="Wingdings" panose="05000000000000000000" pitchFamily="2" charset="2"/>
              <a:buChar char="§"/>
            </a:pPr>
            <a:r>
              <a:rPr lang="en-US" sz="1200" dirty="0">
                <a:solidFill>
                  <a:schemeClr val="tx1"/>
                </a:solidFill>
              </a:rPr>
              <a:t>Precise P(Y) code on L1 &amp; L2 frequencies for military users</a:t>
            </a:r>
          </a:p>
          <a:p>
            <a:pPr marL="171450" indent="-171450">
              <a:buFont typeface="Wingdings" panose="05000000000000000000" pitchFamily="2" charset="2"/>
              <a:buChar char="§"/>
            </a:pPr>
            <a:r>
              <a:rPr lang="en-US" sz="1200" dirty="0">
                <a:solidFill>
                  <a:schemeClr val="tx1"/>
                </a:solidFill>
              </a:rPr>
              <a:t>7.5-year design lifespan</a:t>
            </a:r>
          </a:p>
          <a:p>
            <a:pPr marL="171450" indent="-171450">
              <a:buFont typeface="Wingdings" panose="05000000000000000000" pitchFamily="2" charset="2"/>
              <a:buChar char="§"/>
            </a:pPr>
            <a:r>
              <a:rPr lang="en-US" sz="1200" dirty="0">
                <a:solidFill>
                  <a:schemeClr val="tx1"/>
                </a:solidFill>
              </a:rPr>
              <a:t>Launched in 1990-1997</a:t>
            </a:r>
          </a:p>
          <a:p>
            <a:pPr marL="171450" indent="-171450">
              <a:buFont typeface="Wingdings" panose="05000000000000000000" pitchFamily="2" charset="2"/>
              <a:buChar char="§"/>
            </a:pPr>
            <a:r>
              <a:rPr lang="en-US" sz="1200" dirty="0">
                <a:solidFill>
                  <a:schemeClr val="tx1"/>
                </a:solidFill>
              </a:rPr>
              <a:t>Last one decommissioned in 2019</a:t>
            </a:r>
          </a:p>
        </p:txBody>
      </p:sp>
      <p:sp>
        <p:nvSpPr>
          <p:cNvPr id="10" name="Rectangle 9">
            <a:extLst>
              <a:ext uri="{FF2B5EF4-FFF2-40B4-BE49-F238E27FC236}">
                <a16:creationId xmlns:a16="http://schemas.microsoft.com/office/drawing/2014/main" id="{AACA2001-DF01-A5D1-C166-E6A83AC6A116}"/>
              </a:ext>
            </a:extLst>
          </p:cNvPr>
          <p:cNvSpPr/>
          <p:nvPr/>
        </p:nvSpPr>
        <p:spPr>
          <a:xfrm>
            <a:off x="2818639" y="3556352"/>
            <a:ext cx="2194560" cy="269690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US" sz="1200" dirty="0">
                <a:solidFill>
                  <a:schemeClr val="tx1"/>
                </a:solidFill>
              </a:rPr>
              <a:t>BLOCK IIR</a:t>
            </a:r>
          </a:p>
          <a:p>
            <a:pPr algn="ctr"/>
            <a:endParaRPr lang="en-US" sz="1200" dirty="0">
              <a:solidFill>
                <a:schemeClr val="tx1"/>
              </a:solidFill>
            </a:endParaRPr>
          </a:p>
          <a:p>
            <a:pPr algn="ctr"/>
            <a:r>
              <a:rPr lang="en-US" sz="1200" dirty="0">
                <a:solidFill>
                  <a:schemeClr val="tx1"/>
                </a:solidFill>
              </a:rPr>
              <a:t>6</a:t>
            </a:r>
          </a:p>
          <a:p>
            <a:pPr algn="ctr"/>
            <a:r>
              <a:rPr lang="en-US" sz="1200" dirty="0">
                <a:solidFill>
                  <a:schemeClr val="tx1"/>
                </a:solidFill>
              </a:rPr>
              <a:t>operational</a:t>
            </a:r>
          </a:p>
          <a:p>
            <a:pPr algn="ctr"/>
            <a:endParaRPr lang="en-US" sz="1200" dirty="0">
              <a:solidFill>
                <a:schemeClr val="tx1"/>
              </a:solidFill>
            </a:endParaRPr>
          </a:p>
          <a:p>
            <a:pPr marL="171450" indent="-171450">
              <a:buFont typeface="Wingdings" panose="05000000000000000000" pitchFamily="2" charset="2"/>
              <a:buChar char="§"/>
            </a:pPr>
            <a:r>
              <a:rPr lang="en-US" sz="1200" dirty="0">
                <a:solidFill>
                  <a:schemeClr val="tx1"/>
                </a:solidFill>
              </a:rPr>
              <a:t>C/A code on L1</a:t>
            </a:r>
          </a:p>
          <a:p>
            <a:pPr marL="171450" indent="-171450">
              <a:buFont typeface="Wingdings" panose="05000000000000000000" pitchFamily="2" charset="2"/>
              <a:buChar char="§"/>
            </a:pPr>
            <a:r>
              <a:rPr lang="en-US" sz="1200" dirty="0">
                <a:solidFill>
                  <a:schemeClr val="tx1"/>
                </a:solidFill>
              </a:rPr>
              <a:t>P(Y) code on L1 &amp; L2</a:t>
            </a:r>
          </a:p>
          <a:p>
            <a:pPr marL="171450" indent="-171450">
              <a:buFont typeface="Wingdings" panose="05000000000000000000" pitchFamily="2" charset="2"/>
              <a:buChar char="§"/>
            </a:pPr>
            <a:r>
              <a:rPr lang="en-US" sz="1200" dirty="0">
                <a:solidFill>
                  <a:schemeClr val="tx1"/>
                </a:solidFill>
              </a:rPr>
              <a:t>On-board clock monitoring</a:t>
            </a:r>
          </a:p>
          <a:p>
            <a:pPr marL="171450" indent="-171450">
              <a:buFont typeface="Wingdings" panose="05000000000000000000" pitchFamily="2" charset="2"/>
              <a:buChar char="§"/>
            </a:pPr>
            <a:r>
              <a:rPr lang="en-US" sz="1200" dirty="0">
                <a:solidFill>
                  <a:schemeClr val="tx1"/>
                </a:solidFill>
              </a:rPr>
              <a:t>7.5-year design lifespan</a:t>
            </a:r>
          </a:p>
          <a:p>
            <a:pPr marL="171450" indent="-171450">
              <a:buFont typeface="Wingdings" panose="05000000000000000000" pitchFamily="2" charset="2"/>
              <a:buChar char="§"/>
            </a:pPr>
            <a:r>
              <a:rPr lang="en-US" sz="1200" dirty="0">
                <a:solidFill>
                  <a:schemeClr val="tx1"/>
                </a:solidFill>
              </a:rPr>
              <a:t>Launched in 1997-2004</a:t>
            </a:r>
          </a:p>
        </p:txBody>
      </p:sp>
      <p:sp>
        <p:nvSpPr>
          <p:cNvPr id="11" name="Rectangle 10">
            <a:extLst>
              <a:ext uri="{FF2B5EF4-FFF2-40B4-BE49-F238E27FC236}">
                <a16:creationId xmlns:a16="http://schemas.microsoft.com/office/drawing/2014/main" id="{7D43B664-6FA3-1B48-E40E-C18889ECF13E}"/>
              </a:ext>
            </a:extLst>
          </p:cNvPr>
          <p:cNvSpPr/>
          <p:nvPr/>
        </p:nvSpPr>
        <p:spPr>
          <a:xfrm>
            <a:off x="5008402" y="3556352"/>
            <a:ext cx="2194560" cy="269690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US" sz="1200" dirty="0">
                <a:solidFill>
                  <a:schemeClr val="tx1"/>
                </a:solidFill>
              </a:rPr>
              <a:t>BLOCK IIR-M</a:t>
            </a:r>
          </a:p>
          <a:p>
            <a:pPr algn="ctr"/>
            <a:endParaRPr lang="en-US" sz="1200" dirty="0">
              <a:solidFill>
                <a:schemeClr val="tx1"/>
              </a:solidFill>
            </a:endParaRPr>
          </a:p>
          <a:p>
            <a:pPr algn="ctr"/>
            <a:r>
              <a:rPr lang="en-US" sz="1200" dirty="0">
                <a:solidFill>
                  <a:schemeClr val="tx1"/>
                </a:solidFill>
              </a:rPr>
              <a:t>7</a:t>
            </a:r>
          </a:p>
          <a:p>
            <a:pPr algn="ctr"/>
            <a:r>
              <a:rPr lang="en-US" sz="1200" dirty="0">
                <a:solidFill>
                  <a:schemeClr val="tx1"/>
                </a:solidFill>
              </a:rPr>
              <a:t>operational</a:t>
            </a:r>
          </a:p>
          <a:p>
            <a:pPr algn="ctr"/>
            <a:endParaRPr lang="en-US" sz="1200" dirty="0">
              <a:solidFill>
                <a:schemeClr val="tx1"/>
              </a:solidFill>
            </a:endParaRPr>
          </a:p>
          <a:p>
            <a:pPr marL="171450" indent="-171450">
              <a:buFont typeface="Wingdings" panose="05000000000000000000" pitchFamily="2" charset="2"/>
              <a:buChar char="§"/>
            </a:pPr>
            <a:r>
              <a:rPr lang="en-US" sz="1200" dirty="0">
                <a:solidFill>
                  <a:schemeClr val="tx1"/>
                </a:solidFill>
              </a:rPr>
              <a:t>All legacy signals</a:t>
            </a:r>
          </a:p>
          <a:p>
            <a:pPr marL="171450" indent="-171450">
              <a:buFont typeface="Wingdings" panose="05000000000000000000" pitchFamily="2" charset="2"/>
              <a:buChar char="§"/>
            </a:pPr>
            <a:r>
              <a:rPr lang="en-US" sz="1200" dirty="0">
                <a:solidFill>
                  <a:schemeClr val="tx1"/>
                </a:solidFill>
              </a:rPr>
              <a:t>2nd civil signal on L2 (L2C)</a:t>
            </a:r>
          </a:p>
          <a:p>
            <a:pPr marL="171450" indent="-171450">
              <a:buFont typeface="Wingdings" panose="05000000000000000000" pitchFamily="2" charset="2"/>
              <a:buChar char="§"/>
            </a:pPr>
            <a:r>
              <a:rPr lang="en-US" sz="1200" dirty="0">
                <a:solidFill>
                  <a:schemeClr val="tx1"/>
                </a:solidFill>
              </a:rPr>
              <a:t>New military M code signals for enhanced jam resistance</a:t>
            </a:r>
          </a:p>
          <a:p>
            <a:pPr marL="171450" indent="-171450">
              <a:buFont typeface="Wingdings" panose="05000000000000000000" pitchFamily="2" charset="2"/>
              <a:buChar char="§"/>
            </a:pPr>
            <a:r>
              <a:rPr lang="en-US" sz="1200" dirty="0">
                <a:solidFill>
                  <a:schemeClr val="tx1"/>
                </a:solidFill>
              </a:rPr>
              <a:t>Flexible power levels for military signals</a:t>
            </a:r>
          </a:p>
          <a:p>
            <a:pPr marL="171450" indent="-171450">
              <a:buFont typeface="Wingdings" panose="05000000000000000000" pitchFamily="2" charset="2"/>
              <a:buChar char="§"/>
            </a:pPr>
            <a:r>
              <a:rPr lang="en-US" sz="1200" dirty="0">
                <a:solidFill>
                  <a:schemeClr val="tx1"/>
                </a:solidFill>
              </a:rPr>
              <a:t>7.5-year design lifespan</a:t>
            </a:r>
          </a:p>
          <a:p>
            <a:pPr marL="171450" indent="-171450">
              <a:buFont typeface="Wingdings" panose="05000000000000000000" pitchFamily="2" charset="2"/>
              <a:buChar char="§"/>
            </a:pPr>
            <a:r>
              <a:rPr lang="en-US" sz="1200" dirty="0">
                <a:solidFill>
                  <a:schemeClr val="tx1"/>
                </a:solidFill>
              </a:rPr>
              <a:t>Launched in 2005-2009</a:t>
            </a:r>
          </a:p>
        </p:txBody>
      </p:sp>
      <p:sp>
        <p:nvSpPr>
          <p:cNvPr id="12" name="Rectangle 11">
            <a:extLst>
              <a:ext uri="{FF2B5EF4-FFF2-40B4-BE49-F238E27FC236}">
                <a16:creationId xmlns:a16="http://schemas.microsoft.com/office/drawing/2014/main" id="{C9399FC1-515E-8774-7BF5-1724BB6D54CD}"/>
              </a:ext>
            </a:extLst>
          </p:cNvPr>
          <p:cNvSpPr/>
          <p:nvPr/>
        </p:nvSpPr>
        <p:spPr>
          <a:xfrm>
            <a:off x="7198165" y="3556352"/>
            <a:ext cx="2194560" cy="269690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US" sz="1200" dirty="0">
                <a:solidFill>
                  <a:schemeClr val="tx1"/>
                </a:solidFill>
              </a:rPr>
              <a:t>BLOCK IIF</a:t>
            </a:r>
          </a:p>
          <a:p>
            <a:pPr algn="ctr"/>
            <a:endParaRPr lang="en-US" sz="1200" dirty="0">
              <a:solidFill>
                <a:schemeClr val="tx1"/>
              </a:solidFill>
            </a:endParaRPr>
          </a:p>
          <a:p>
            <a:pPr algn="ctr"/>
            <a:r>
              <a:rPr lang="en-US" sz="1200" dirty="0">
                <a:solidFill>
                  <a:schemeClr val="tx1"/>
                </a:solidFill>
              </a:rPr>
              <a:t>12</a:t>
            </a:r>
          </a:p>
          <a:p>
            <a:pPr algn="ctr"/>
            <a:r>
              <a:rPr lang="en-US" sz="1200" dirty="0">
                <a:solidFill>
                  <a:schemeClr val="tx1"/>
                </a:solidFill>
              </a:rPr>
              <a:t>operational</a:t>
            </a:r>
          </a:p>
          <a:p>
            <a:pPr algn="ctr"/>
            <a:endParaRPr lang="en-US" sz="1200" dirty="0">
              <a:solidFill>
                <a:schemeClr val="tx1"/>
              </a:solidFill>
            </a:endParaRPr>
          </a:p>
          <a:p>
            <a:pPr marL="171450" indent="-171450">
              <a:buFont typeface="Wingdings" panose="05000000000000000000" pitchFamily="2" charset="2"/>
              <a:buChar char="§"/>
            </a:pPr>
            <a:r>
              <a:rPr lang="en-US" sz="1200" dirty="0">
                <a:solidFill>
                  <a:schemeClr val="tx1"/>
                </a:solidFill>
              </a:rPr>
              <a:t>All Block IIR-M signals</a:t>
            </a:r>
          </a:p>
          <a:p>
            <a:pPr marL="171450" indent="-171450">
              <a:buFont typeface="Wingdings" panose="05000000000000000000" pitchFamily="2" charset="2"/>
              <a:buChar char="§"/>
            </a:pPr>
            <a:r>
              <a:rPr lang="en-US" sz="1200" dirty="0">
                <a:solidFill>
                  <a:schemeClr val="tx1"/>
                </a:solidFill>
              </a:rPr>
              <a:t>3rd civil signal on L5 frequency (L5)</a:t>
            </a:r>
          </a:p>
          <a:p>
            <a:pPr marL="171450" indent="-171450">
              <a:buFont typeface="Wingdings" panose="05000000000000000000" pitchFamily="2" charset="2"/>
              <a:buChar char="§"/>
            </a:pPr>
            <a:r>
              <a:rPr lang="en-US" sz="1200" dirty="0">
                <a:solidFill>
                  <a:schemeClr val="tx1"/>
                </a:solidFill>
              </a:rPr>
              <a:t>Advanced atomic clocks</a:t>
            </a:r>
          </a:p>
          <a:p>
            <a:pPr marL="171450" indent="-171450">
              <a:buFont typeface="Wingdings" panose="05000000000000000000" pitchFamily="2" charset="2"/>
              <a:buChar char="§"/>
            </a:pPr>
            <a:r>
              <a:rPr lang="en-US" sz="1200" dirty="0">
                <a:solidFill>
                  <a:schemeClr val="tx1"/>
                </a:solidFill>
              </a:rPr>
              <a:t>Improved accuracy, signal strength, and quality</a:t>
            </a:r>
          </a:p>
          <a:p>
            <a:pPr marL="171450" indent="-171450">
              <a:buFont typeface="Wingdings" panose="05000000000000000000" pitchFamily="2" charset="2"/>
              <a:buChar char="§"/>
            </a:pPr>
            <a:r>
              <a:rPr lang="en-US" sz="1200" dirty="0">
                <a:solidFill>
                  <a:schemeClr val="tx1"/>
                </a:solidFill>
              </a:rPr>
              <a:t>12-year design lifespan</a:t>
            </a:r>
          </a:p>
          <a:p>
            <a:pPr marL="171450" indent="-171450">
              <a:buFont typeface="Wingdings" panose="05000000000000000000" pitchFamily="2" charset="2"/>
              <a:buChar char="§"/>
            </a:pPr>
            <a:r>
              <a:rPr lang="en-US" sz="1200" dirty="0">
                <a:solidFill>
                  <a:schemeClr val="tx1"/>
                </a:solidFill>
              </a:rPr>
              <a:t>Launched in 2010-2016</a:t>
            </a:r>
          </a:p>
        </p:txBody>
      </p:sp>
      <p:sp>
        <p:nvSpPr>
          <p:cNvPr id="13" name="Rectangle 12">
            <a:extLst>
              <a:ext uri="{FF2B5EF4-FFF2-40B4-BE49-F238E27FC236}">
                <a16:creationId xmlns:a16="http://schemas.microsoft.com/office/drawing/2014/main" id="{AAF31ECE-41C7-05B5-F31B-7CFAC830D176}"/>
              </a:ext>
            </a:extLst>
          </p:cNvPr>
          <p:cNvSpPr/>
          <p:nvPr/>
        </p:nvSpPr>
        <p:spPr>
          <a:xfrm>
            <a:off x="9387929" y="3556352"/>
            <a:ext cx="2194560" cy="269690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US" sz="1200" dirty="0">
                <a:solidFill>
                  <a:schemeClr val="tx1"/>
                </a:solidFill>
              </a:rPr>
              <a:t>GPS III/IIIF</a:t>
            </a:r>
          </a:p>
          <a:p>
            <a:pPr algn="ctr"/>
            <a:endParaRPr lang="en-US" sz="1200" dirty="0">
              <a:solidFill>
                <a:schemeClr val="tx1"/>
              </a:solidFill>
            </a:endParaRPr>
          </a:p>
          <a:p>
            <a:pPr algn="ctr"/>
            <a:r>
              <a:rPr lang="en-US" sz="1200" dirty="0">
                <a:solidFill>
                  <a:schemeClr val="tx1"/>
                </a:solidFill>
              </a:rPr>
              <a:t>6</a:t>
            </a:r>
          </a:p>
          <a:p>
            <a:pPr algn="ctr"/>
            <a:r>
              <a:rPr lang="en-US" sz="1200" dirty="0">
                <a:solidFill>
                  <a:schemeClr val="tx1"/>
                </a:solidFill>
              </a:rPr>
              <a:t>Operational</a:t>
            </a:r>
          </a:p>
          <a:p>
            <a:pPr algn="ctr"/>
            <a:endParaRPr lang="en-US" sz="1200" dirty="0">
              <a:solidFill>
                <a:schemeClr val="tx1"/>
              </a:solidFill>
            </a:endParaRPr>
          </a:p>
          <a:p>
            <a:pPr marL="171450" indent="-171450">
              <a:buFont typeface="Wingdings" panose="05000000000000000000" pitchFamily="2" charset="2"/>
              <a:buChar char="§"/>
            </a:pPr>
            <a:r>
              <a:rPr lang="en-US" sz="1200" dirty="0">
                <a:solidFill>
                  <a:schemeClr val="tx1"/>
                </a:solidFill>
              </a:rPr>
              <a:t>All Block IIF signals</a:t>
            </a:r>
          </a:p>
          <a:p>
            <a:pPr marL="171450" indent="-171450">
              <a:buFont typeface="Wingdings" panose="05000000000000000000" pitchFamily="2" charset="2"/>
              <a:buChar char="§"/>
            </a:pPr>
            <a:r>
              <a:rPr lang="en-US" sz="1200" dirty="0">
                <a:solidFill>
                  <a:schemeClr val="tx1"/>
                </a:solidFill>
              </a:rPr>
              <a:t>4th civil signal on L1 (L1C)</a:t>
            </a:r>
          </a:p>
          <a:p>
            <a:pPr marL="171450" indent="-171450">
              <a:buFont typeface="Wingdings" panose="05000000000000000000" pitchFamily="2" charset="2"/>
              <a:buChar char="§"/>
            </a:pPr>
            <a:r>
              <a:rPr lang="en-US" sz="1200" dirty="0">
                <a:solidFill>
                  <a:schemeClr val="tx1"/>
                </a:solidFill>
              </a:rPr>
              <a:t>Enhanced signal reliability, accuracy, and integrity</a:t>
            </a:r>
          </a:p>
          <a:p>
            <a:pPr marL="171450" indent="-171450">
              <a:buFont typeface="Wingdings" panose="05000000000000000000" pitchFamily="2" charset="2"/>
              <a:buChar char="§"/>
            </a:pPr>
            <a:r>
              <a:rPr lang="en-US" sz="1200" dirty="0">
                <a:solidFill>
                  <a:schemeClr val="tx1"/>
                </a:solidFill>
              </a:rPr>
              <a:t>No Selective Availability</a:t>
            </a:r>
          </a:p>
          <a:p>
            <a:pPr marL="171450" indent="-171450">
              <a:buFont typeface="Wingdings" panose="05000000000000000000" pitchFamily="2" charset="2"/>
              <a:buChar char="§"/>
            </a:pPr>
            <a:r>
              <a:rPr lang="en-US" sz="1200" dirty="0">
                <a:solidFill>
                  <a:schemeClr val="tx1"/>
                </a:solidFill>
              </a:rPr>
              <a:t>15-year design lifespan</a:t>
            </a:r>
          </a:p>
          <a:p>
            <a:pPr marL="171450" indent="-171450">
              <a:buFont typeface="Wingdings" panose="05000000000000000000" pitchFamily="2" charset="2"/>
              <a:buChar char="§"/>
            </a:pPr>
            <a:r>
              <a:rPr lang="en-US" sz="1200" dirty="0">
                <a:solidFill>
                  <a:schemeClr val="tx1"/>
                </a:solidFill>
              </a:rPr>
              <a:t>IIIF: laser reflectors; search &amp; rescue payload</a:t>
            </a:r>
          </a:p>
          <a:p>
            <a:pPr marL="171450" indent="-171450">
              <a:buFont typeface="Wingdings" panose="05000000000000000000" pitchFamily="2" charset="2"/>
              <a:buChar char="§"/>
            </a:pPr>
            <a:r>
              <a:rPr lang="en-US" sz="1200" dirty="0">
                <a:solidFill>
                  <a:schemeClr val="tx1"/>
                </a:solidFill>
              </a:rPr>
              <a:t>First launch in 2018</a:t>
            </a:r>
          </a:p>
        </p:txBody>
      </p:sp>
      <p:pic>
        <p:nvPicPr>
          <p:cNvPr id="14" name="Picture 13" descr="A table with text and images of satellite&#10;&#10;Description automatically generated">
            <a:extLst>
              <a:ext uri="{FF2B5EF4-FFF2-40B4-BE49-F238E27FC236}">
                <a16:creationId xmlns:a16="http://schemas.microsoft.com/office/drawing/2014/main" id="{AFA2D0AA-82FD-DD6D-A217-CFB081186345}"/>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259812" y="2406876"/>
            <a:ext cx="932688" cy="957072"/>
          </a:xfrm>
          <a:prstGeom prst="rect">
            <a:avLst/>
          </a:prstGeom>
        </p:spPr>
      </p:pic>
      <p:pic>
        <p:nvPicPr>
          <p:cNvPr id="15" name="Picture 14" descr="A table with text and images of satellite&#10;&#10;Description automatically generated">
            <a:extLst>
              <a:ext uri="{FF2B5EF4-FFF2-40B4-BE49-F238E27FC236}">
                <a16:creationId xmlns:a16="http://schemas.microsoft.com/office/drawing/2014/main" id="{6AE4070E-6F3B-E51D-6FC8-72EEC9F4270E}"/>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3426969" y="2406876"/>
            <a:ext cx="977900" cy="957072"/>
          </a:xfrm>
          <a:prstGeom prst="rect">
            <a:avLst/>
          </a:prstGeom>
        </p:spPr>
      </p:pic>
      <p:pic>
        <p:nvPicPr>
          <p:cNvPr id="16" name="Picture 15" descr="A table with text and images of satellite&#10;&#10;Description automatically generated">
            <a:extLst>
              <a:ext uri="{FF2B5EF4-FFF2-40B4-BE49-F238E27FC236}">
                <a16:creationId xmlns:a16="http://schemas.microsoft.com/office/drawing/2014/main" id="{3D21039C-D7EE-4715-7C25-2E606BCB6F6E}"/>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5540756" y="2406876"/>
            <a:ext cx="977900" cy="957072"/>
          </a:xfrm>
          <a:prstGeom prst="rect">
            <a:avLst/>
          </a:prstGeom>
        </p:spPr>
      </p:pic>
      <p:pic>
        <p:nvPicPr>
          <p:cNvPr id="17" name="Picture 16" descr="A table with text and images of satellite&#10;&#10;Description automatically generated">
            <a:extLst>
              <a:ext uri="{FF2B5EF4-FFF2-40B4-BE49-F238E27FC236}">
                <a16:creationId xmlns:a16="http://schemas.microsoft.com/office/drawing/2014/main" id="{B2DD2997-F16F-A227-71F7-9587EC610EDE}"/>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7806494" y="2406875"/>
            <a:ext cx="977901" cy="957073"/>
          </a:xfrm>
          <a:prstGeom prst="rect">
            <a:avLst/>
          </a:prstGeom>
        </p:spPr>
      </p:pic>
    </p:spTree>
    <p:extLst>
      <p:ext uri="{BB962C8B-B14F-4D97-AF65-F5344CB8AC3E}">
        <p14:creationId xmlns:p14="http://schemas.microsoft.com/office/powerpoint/2010/main" val="165061134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351830-CF72-1F16-98E1-49BBCBFEAB66}"/>
              </a:ext>
            </a:extLst>
          </p:cNvPr>
          <p:cNvSpPr>
            <a:spLocks noGrp="1"/>
          </p:cNvSpPr>
          <p:nvPr>
            <p:ph type="title"/>
          </p:nvPr>
        </p:nvSpPr>
        <p:spPr/>
        <p:txBody>
          <a:bodyPr/>
          <a:lstStyle/>
          <a:p>
            <a:r>
              <a:rPr lang="en-US" dirty="0"/>
              <a:t>The GPS control segment consists of a master control station (and a backup master control station), monitor stations, ground antennas and remote tracking stations</a:t>
            </a:r>
          </a:p>
        </p:txBody>
      </p:sp>
      <p:sp>
        <p:nvSpPr>
          <p:cNvPr id="4" name="Rectangle 3">
            <a:extLst>
              <a:ext uri="{FF2B5EF4-FFF2-40B4-BE49-F238E27FC236}">
                <a16:creationId xmlns:a16="http://schemas.microsoft.com/office/drawing/2014/main" id="{C190229D-B439-94B2-2610-D6AFFD8C9585}"/>
              </a:ext>
            </a:extLst>
          </p:cNvPr>
          <p:cNvSpPr/>
          <p:nvPr/>
        </p:nvSpPr>
        <p:spPr>
          <a:xfrm>
            <a:off x="618478" y="5104658"/>
            <a:ext cx="3287695" cy="41577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000" b="0" i="0" dirty="0">
                <a:solidFill>
                  <a:srgbClr val="333333"/>
                </a:solidFill>
                <a:effectLst/>
              </a:rPr>
              <a:t>GPS control segment</a:t>
            </a:r>
          </a:p>
          <a:p>
            <a:r>
              <a:rPr lang="en-US" sz="1000" dirty="0">
                <a:solidFill>
                  <a:srgbClr val="333333"/>
                </a:solidFill>
              </a:rPr>
              <a:t>Source: </a:t>
            </a:r>
            <a:r>
              <a:rPr lang="en-US" sz="1000" dirty="0">
                <a:hlinkClick r:id="rId2"/>
              </a:rPr>
              <a:t>GPS.gov: Control Segment</a:t>
            </a:r>
            <a:endParaRPr lang="en-US" sz="1000" dirty="0">
              <a:solidFill>
                <a:schemeClr val="tx1"/>
              </a:solidFill>
            </a:endParaRPr>
          </a:p>
        </p:txBody>
      </p:sp>
      <p:sp>
        <p:nvSpPr>
          <p:cNvPr id="5" name="Rectangle 4">
            <a:extLst>
              <a:ext uri="{FF2B5EF4-FFF2-40B4-BE49-F238E27FC236}">
                <a16:creationId xmlns:a16="http://schemas.microsoft.com/office/drawing/2014/main" id="{BD16C3D6-1B07-48CF-3C10-BB5D77BD622B}"/>
              </a:ext>
            </a:extLst>
          </p:cNvPr>
          <p:cNvSpPr/>
          <p:nvPr/>
        </p:nvSpPr>
        <p:spPr>
          <a:xfrm>
            <a:off x="617913" y="1799014"/>
            <a:ext cx="3625417" cy="9264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200" dirty="0">
                <a:solidFill>
                  <a:schemeClr val="tx1"/>
                </a:solidFill>
              </a:rPr>
              <a:t>The GPS control segment consists of a global network of ground facilities that track the GPS satellites, monitor their transmissions, perform analyses, and send commands and data to the constellation.</a:t>
            </a:r>
          </a:p>
        </p:txBody>
      </p:sp>
      <p:pic>
        <p:nvPicPr>
          <p:cNvPr id="3074" name="Picture 2" descr="Map showing the master control station at Schriever AFB Colorado; alternate master control station at Vandenberg AFB California; ground antennas in Cape Canaveral Florida, Ascension, Diego Garcia, and Kwajalein; AFCSN remote tracking stations in Hawaii, Vandenberg AFB, New Hampshire, Greenland, United Kingdom, Diego Garcia, and Guam; Air Force monitoring stations in Hawaii, Schriever AFB, Cape Canaveral, Ascension, Diego Garcia, and Kwajalein; and NGA monitoring stations in Alaska, Ecuador, USNO Washington, Uruguay, United Kingdom, South Africa, Bahrain, South Korea, Australia, and New Zealand">
            <a:extLst>
              <a:ext uri="{FF2B5EF4-FFF2-40B4-BE49-F238E27FC236}">
                <a16:creationId xmlns:a16="http://schemas.microsoft.com/office/drawing/2014/main" id="{F06F4102-712D-A7AD-0900-6AFF18D72AD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9443" y="3065015"/>
            <a:ext cx="3625417" cy="197750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4BF7EF18-C34F-3922-E562-29B2ADBD8B67}"/>
              </a:ext>
            </a:extLst>
          </p:cNvPr>
          <p:cNvSpPr/>
          <p:nvPr/>
        </p:nvSpPr>
        <p:spPr>
          <a:xfrm>
            <a:off x="4293200" y="1799014"/>
            <a:ext cx="7289199" cy="4449386"/>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US" sz="1200" dirty="0">
                <a:solidFill>
                  <a:srgbClr val="0070C0"/>
                </a:solidFill>
              </a:rPr>
              <a:t>Control Segment Elements</a:t>
            </a:r>
          </a:p>
        </p:txBody>
      </p:sp>
      <p:sp>
        <p:nvSpPr>
          <p:cNvPr id="7" name="Rectangle 6">
            <a:extLst>
              <a:ext uri="{FF2B5EF4-FFF2-40B4-BE49-F238E27FC236}">
                <a16:creationId xmlns:a16="http://schemas.microsoft.com/office/drawing/2014/main" id="{C805999A-F1D3-A52E-CFB1-BC93744D4A2D}"/>
              </a:ext>
            </a:extLst>
          </p:cNvPr>
          <p:cNvSpPr/>
          <p:nvPr/>
        </p:nvSpPr>
        <p:spPr>
          <a:xfrm>
            <a:off x="4293198" y="2095130"/>
            <a:ext cx="2429522" cy="415327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US" sz="1200" dirty="0">
                <a:solidFill>
                  <a:schemeClr val="tx1"/>
                </a:solidFill>
              </a:rPr>
              <a:t>Monitor Stations</a:t>
            </a:r>
          </a:p>
          <a:p>
            <a:pPr algn="ctr"/>
            <a:endParaRPr lang="en-US" sz="1200" dirty="0">
              <a:solidFill>
                <a:schemeClr val="tx1"/>
              </a:solidFill>
            </a:endParaRPr>
          </a:p>
          <a:p>
            <a:pPr marL="171450" indent="-171450">
              <a:buFont typeface="Wingdings" panose="05000000000000000000" pitchFamily="2" charset="2"/>
              <a:buChar char="§"/>
            </a:pPr>
            <a:r>
              <a:rPr lang="en-US" sz="1200" dirty="0">
                <a:solidFill>
                  <a:schemeClr val="tx1"/>
                </a:solidFill>
              </a:rPr>
              <a:t>Track GPS satellites as they pass overhead</a:t>
            </a:r>
          </a:p>
          <a:p>
            <a:pPr marL="171450" indent="-171450">
              <a:buFont typeface="Wingdings" panose="05000000000000000000" pitchFamily="2" charset="2"/>
              <a:buChar char="§"/>
            </a:pPr>
            <a:r>
              <a:rPr lang="en-US" sz="1200" dirty="0">
                <a:solidFill>
                  <a:schemeClr val="tx1"/>
                </a:solidFill>
              </a:rPr>
              <a:t>Collect navigation signals, range/carrier measurements, and atmospheric data</a:t>
            </a:r>
          </a:p>
          <a:p>
            <a:pPr marL="171450" indent="-171450">
              <a:buFont typeface="Wingdings" panose="05000000000000000000" pitchFamily="2" charset="2"/>
              <a:buChar char="§"/>
            </a:pPr>
            <a:r>
              <a:rPr lang="en-US" sz="1200" dirty="0">
                <a:solidFill>
                  <a:schemeClr val="tx1"/>
                </a:solidFill>
              </a:rPr>
              <a:t>Feed observations to the master control station</a:t>
            </a:r>
          </a:p>
          <a:p>
            <a:pPr marL="171450" indent="-171450">
              <a:buFont typeface="Wingdings" panose="05000000000000000000" pitchFamily="2" charset="2"/>
              <a:buChar char="§"/>
            </a:pPr>
            <a:r>
              <a:rPr lang="en-US" sz="1200" dirty="0">
                <a:solidFill>
                  <a:schemeClr val="tx1"/>
                </a:solidFill>
              </a:rPr>
              <a:t>Utilize sophisticated GPS receivers</a:t>
            </a:r>
          </a:p>
          <a:p>
            <a:pPr marL="171450" indent="-171450">
              <a:buFont typeface="Wingdings" panose="05000000000000000000" pitchFamily="2" charset="2"/>
              <a:buChar char="§"/>
            </a:pPr>
            <a:r>
              <a:rPr lang="en-US" sz="1200" dirty="0">
                <a:solidFill>
                  <a:schemeClr val="tx1"/>
                </a:solidFill>
              </a:rPr>
              <a:t>Provide global coverage via 16 sites: 6 from the Air Force plus 10 from NGA</a:t>
            </a:r>
          </a:p>
        </p:txBody>
      </p:sp>
      <p:sp>
        <p:nvSpPr>
          <p:cNvPr id="8" name="Rectangle 7">
            <a:extLst>
              <a:ext uri="{FF2B5EF4-FFF2-40B4-BE49-F238E27FC236}">
                <a16:creationId xmlns:a16="http://schemas.microsoft.com/office/drawing/2014/main" id="{70CD475F-5C88-9D3D-124E-AB53B85397B0}"/>
              </a:ext>
            </a:extLst>
          </p:cNvPr>
          <p:cNvSpPr/>
          <p:nvPr/>
        </p:nvSpPr>
        <p:spPr>
          <a:xfrm>
            <a:off x="6723038" y="2095130"/>
            <a:ext cx="2429522" cy="415327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US" sz="1200" dirty="0">
                <a:solidFill>
                  <a:schemeClr val="tx1"/>
                </a:solidFill>
              </a:rPr>
              <a:t>Master Control Station</a:t>
            </a:r>
          </a:p>
          <a:p>
            <a:endParaRPr lang="en-US" sz="1200" dirty="0">
              <a:solidFill>
                <a:schemeClr val="tx1"/>
              </a:solidFill>
            </a:endParaRPr>
          </a:p>
          <a:p>
            <a:pPr marL="171450" indent="-171450">
              <a:buFont typeface="Wingdings" panose="05000000000000000000" pitchFamily="2" charset="2"/>
              <a:buChar char="§"/>
            </a:pPr>
            <a:r>
              <a:rPr lang="en-US" sz="1200" dirty="0">
                <a:solidFill>
                  <a:schemeClr val="tx1"/>
                </a:solidFill>
              </a:rPr>
              <a:t>Provides command and control of the GPS constellation</a:t>
            </a:r>
          </a:p>
          <a:p>
            <a:pPr marL="171450" indent="-171450">
              <a:buFont typeface="Wingdings" panose="05000000000000000000" pitchFamily="2" charset="2"/>
              <a:buChar char="§"/>
            </a:pPr>
            <a:r>
              <a:rPr lang="en-US" sz="1200" dirty="0">
                <a:solidFill>
                  <a:schemeClr val="tx1"/>
                </a:solidFill>
              </a:rPr>
              <a:t>Uses global monitor station data to compute the precise locations of the satellites</a:t>
            </a:r>
          </a:p>
          <a:p>
            <a:pPr marL="171450" indent="-171450">
              <a:buFont typeface="Wingdings" panose="05000000000000000000" pitchFamily="2" charset="2"/>
              <a:buChar char="§"/>
            </a:pPr>
            <a:r>
              <a:rPr lang="en-US" sz="1200" dirty="0">
                <a:solidFill>
                  <a:schemeClr val="tx1"/>
                </a:solidFill>
              </a:rPr>
              <a:t>Generates navigation messages for upload to the satellites</a:t>
            </a:r>
          </a:p>
          <a:p>
            <a:pPr marL="171450" indent="-171450">
              <a:buFont typeface="Wingdings" panose="05000000000000000000" pitchFamily="2" charset="2"/>
              <a:buChar char="§"/>
            </a:pPr>
            <a:r>
              <a:rPr lang="en-US" sz="1200" dirty="0">
                <a:solidFill>
                  <a:schemeClr val="tx1"/>
                </a:solidFill>
              </a:rPr>
              <a:t>Monitors satellite broadcasts and system integrity to ensure constellation health and accuracy</a:t>
            </a:r>
          </a:p>
          <a:p>
            <a:pPr marL="171450" indent="-171450">
              <a:buFont typeface="Wingdings" panose="05000000000000000000" pitchFamily="2" charset="2"/>
              <a:buChar char="§"/>
            </a:pPr>
            <a:r>
              <a:rPr lang="en-US" sz="1200" dirty="0">
                <a:solidFill>
                  <a:schemeClr val="tx1"/>
                </a:solidFill>
              </a:rPr>
              <a:t>Performs satellite maintenance and anomaly resolution, including repositioning satellites to maintain optimal constellation</a:t>
            </a:r>
          </a:p>
          <a:p>
            <a:pPr marL="171450" indent="-171450">
              <a:buFont typeface="Wingdings" panose="05000000000000000000" pitchFamily="2" charset="2"/>
              <a:buChar char="§"/>
            </a:pPr>
            <a:r>
              <a:rPr lang="en-US" sz="1200" dirty="0">
                <a:solidFill>
                  <a:schemeClr val="tx1"/>
                </a:solidFill>
              </a:rPr>
              <a:t>Currently uses separate systems (AEP &amp; LADO) to control operational and non-operational satellites</a:t>
            </a:r>
          </a:p>
          <a:p>
            <a:pPr marL="171450" indent="-171450">
              <a:buFont typeface="Wingdings" panose="05000000000000000000" pitchFamily="2" charset="2"/>
              <a:buChar char="§"/>
            </a:pPr>
            <a:r>
              <a:rPr lang="en-US" sz="1200" dirty="0">
                <a:solidFill>
                  <a:schemeClr val="tx1"/>
                </a:solidFill>
              </a:rPr>
              <a:t>Backed up by a fully operational alternate master control station</a:t>
            </a:r>
          </a:p>
        </p:txBody>
      </p:sp>
      <p:sp>
        <p:nvSpPr>
          <p:cNvPr id="9" name="Rectangle 8">
            <a:extLst>
              <a:ext uri="{FF2B5EF4-FFF2-40B4-BE49-F238E27FC236}">
                <a16:creationId xmlns:a16="http://schemas.microsoft.com/office/drawing/2014/main" id="{763F9F9E-7F30-95CC-F096-E2957C9DBAF1}"/>
              </a:ext>
            </a:extLst>
          </p:cNvPr>
          <p:cNvSpPr/>
          <p:nvPr/>
        </p:nvSpPr>
        <p:spPr>
          <a:xfrm>
            <a:off x="9152878" y="2095130"/>
            <a:ext cx="2429522" cy="415327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US" sz="1200" dirty="0">
                <a:solidFill>
                  <a:schemeClr val="tx1"/>
                </a:solidFill>
              </a:rPr>
              <a:t>Ground Antennas</a:t>
            </a:r>
          </a:p>
          <a:p>
            <a:endParaRPr lang="en-US" sz="1200" dirty="0">
              <a:solidFill>
                <a:schemeClr val="tx1"/>
              </a:solidFill>
            </a:endParaRPr>
          </a:p>
          <a:p>
            <a:pPr marL="171450" indent="-171450">
              <a:buFont typeface="Wingdings" panose="05000000000000000000" pitchFamily="2" charset="2"/>
              <a:buChar char="§"/>
            </a:pPr>
            <a:r>
              <a:rPr lang="en-US" sz="1200" dirty="0">
                <a:solidFill>
                  <a:schemeClr val="tx1"/>
                </a:solidFill>
              </a:rPr>
              <a:t>Send commands, navigation data uploads, and processor program loads to the satellites</a:t>
            </a:r>
          </a:p>
          <a:p>
            <a:pPr marL="171450" indent="-171450">
              <a:buFont typeface="Wingdings" panose="05000000000000000000" pitchFamily="2" charset="2"/>
              <a:buChar char="§"/>
            </a:pPr>
            <a:r>
              <a:rPr lang="en-US" sz="1200" dirty="0">
                <a:solidFill>
                  <a:schemeClr val="tx1"/>
                </a:solidFill>
              </a:rPr>
              <a:t>Collect telemetry</a:t>
            </a:r>
          </a:p>
          <a:p>
            <a:pPr marL="171450" indent="-171450">
              <a:buFont typeface="Wingdings" panose="05000000000000000000" pitchFamily="2" charset="2"/>
              <a:buChar char="§"/>
            </a:pPr>
            <a:r>
              <a:rPr lang="en-US" sz="1200" dirty="0">
                <a:solidFill>
                  <a:schemeClr val="tx1"/>
                </a:solidFill>
              </a:rPr>
              <a:t>Communicate via S-band and perform S-band ranging to provide anomaly resolution and early orbit support</a:t>
            </a:r>
          </a:p>
          <a:p>
            <a:pPr marL="171450" indent="-171450">
              <a:buFont typeface="Wingdings" panose="05000000000000000000" pitchFamily="2" charset="2"/>
              <a:buChar char="§"/>
            </a:pPr>
            <a:r>
              <a:rPr lang="en-US" sz="1200" dirty="0">
                <a:solidFill>
                  <a:schemeClr val="tx1"/>
                </a:solidFill>
              </a:rPr>
              <a:t>Consist of 4 dedicated GPS ground antennas plus 7 Air Force Satellite Control Network (AFSCN) remote tracking stations</a:t>
            </a:r>
          </a:p>
        </p:txBody>
      </p:sp>
      <p:cxnSp>
        <p:nvCxnSpPr>
          <p:cNvPr id="11" name="Straight Connector 10">
            <a:extLst>
              <a:ext uri="{FF2B5EF4-FFF2-40B4-BE49-F238E27FC236}">
                <a16:creationId xmlns:a16="http://schemas.microsoft.com/office/drawing/2014/main" id="{082639AA-534F-7E3D-D33C-66573BA92A55}"/>
              </a:ext>
            </a:extLst>
          </p:cNvPr>
          <p:cNvCxnSpPr/>
          <p:nvPr/>
        </p:nvCxnSpPr>
        <p:spPr>
          <a:xfrm flipV="1">
            <a:off x="4293200" y="2120187"/>
            <a:ext cx="0" cy="41148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3B5A4A5B-F1EE-2710-9693-A9220668C5DD}"/>
              </a:ext>
            </a:extLst>
          </p:cNvPr>
          <p:cNvCxnSpPr/>
          <p:nvPr/>
        </p:nvCxnSpPr>
        <p:spPr>
          <a:xfrm flipV="1">
            <a:off x="6719448" y="2120187"/>
            <a:ext cx="0" cy="41148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97EAC27C-CD39-31F0-6866-2688B78C681A}"/>
              </a:ext>
            </a:extLst>
          </p:cNvPr>
          <p:cNvCxnSpPr/>
          <p:nvPr/>
        </p:nvCxnSpPr>
        <p:spPr>
          <a:xfrm flipV="1">
            <a:off x="9134175" y="2129065"/>
            <a:ext cx="0" cy="41148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227084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atin typeface="Stolzl" panose="00000500000000000000" pitchFamily="50" charset="-18"/>
              </a:rPr>
              <a:t>Thank you</a:t>
            </a:r>
            <a:endParaRPr lang="en-US" dirty="0">
              <a:latin typeface="Stolzl" panose="00000500000000000000" pitchFamily="50" charset="-18"/>
            </a:endParaRPr>
          </a:p>
        </p:txBody>
      </p:sp>
    </p:spTree>
    <p:extLst>
      <p:ext uri="{BB962C8B-B14F-4D97-AF65-F5344CB8AC3E}">
        <p14:creationId xmlns:p14="http://schemas.microsoft.com/office/powerpoint/2010/main" val="11261918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atellite in space above earth&#10;&#10;Description automatically generated">
            <a:extLst>
              <a:ext uri="{FF2B5EF4-FFF2-40B4-BE49-F238E27FC236}">
                <a16:creationId xmlns:a16="http://schemas.microsoft.com/office/drawing/2014/main" id="{F6CA08BB-FABB-0C81-BBBB-D6B34DB293E2}"/>
              </a:ext>
            </a:extLst>
          </p:cNvPr>
          <p:cNvPicPr>
            <a:picLocks noChangeAspect="1"/>
          </p:cNvPicPr>
          <p:nvPr/>
        </p:nvPicPr>
        <p:blipFill>
          <a:blip r:embed="rId2"/>
          <a:stretch>
            <a:fillRect/>
          </a:stretch>
        </p:blipFill>
        <p:spPr>
          <a:xfrm>
            <a:off x="0" y="-1083077"/>
            <a:ext cx="12192000" cy="9029470"/>
          </a:xfrm>
          <a:prstGeom prst="rect">
            <a:avLst/>
          </a:prstGeom>
        </p:spPr>
      </p:pic>
      <p:sp>
        <p:nvSpPr>
          <p:cNvPr id="2" name="Title 1"/>
          <p:cNvSpPr>
            <a:spLocks noGrp="1"/>
          </p:cNvSpPr>
          <p:nvPr>
            <p:ph type="title"/>
          </p:nvPr>
        </p:nvSpPr>
        <p:spPr>
          <a:noFill/>
        </p:spPr>
        <p:txBody>
          <a:bodyPr>
            <a:normAutofit/>
          </a:bodyPr>
          <a:lstStyle/>
          <a:p>
            <a:r>
              <a:rPr lang="en-US" dirty="0">
                <a:solidFill>
                  <a:schemeClr val="tx1"/>
                </a:solidFill>
                <a:latin typeface="Stolzl" panose="00000500000000000000" pitchFamily="50" charset="-18"/>
              </a:rPr>
              <a:t>Scientific satellites </a:t>
            </a:r>
          </a:p>
        </p:txBody>
      </p:sp>
      <p:sp>
        <p:nvSpPr>
          <p:cNvPr id="3" name="Rectangle 2">
            <a:extLst>
              <a:ext uri="{FF2B5EF4-FFF2-40B4-BE49-F238E27FC236}">
                <a16:creationId xmlns:a16="http://schemas.microsoft.com/office/drawing/2014/main" id="{46748D45-51A1-3ED2-0D52-795F5F5FCBF7}"/>
              </a:ext>
            </a:extLst>
          </p:cNvPr>
          <p:cNvSpPr/>
          <p:nvPr/>
        </p:nvSpPr>
        <p:spPr>
          <a:xfrm>
            <a:off x="6096000" y="6259346"/>
            <a:ext cx="5486400" cy="30147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r"/>
            <a:r>
              <a:rPr lang="en-US" sz="1000" b="0" i="0" dirty="0">
                <a:solidFill>
                  <a:schemeClr val="tx1"/>
                </a:solidFill>
                <a:effectLst/>
              </a:rPr>
              <a:t>Imag</a:t>
            </a:r>
            <a:r>
              <a:rPr lang="en-US" sz="1000" dirty="0">
                <a:solidFill>
                  <a:schemeClr val="tx1"/>
                </a:solidFill>
              </a:rPr>
              <a:t>e credit: ESA</a:t>
            </a:r>
          </a:p>
        </p:txBody>
      </p:sp>
    </p:spTree>
    <p:extLst>
      <p:ext uri="{BB962C8B-B14F-4D97-AF65-F5344CB8AC3E}">
        <p14:creationId xmlns:p14="http://schemas.microsoft.com/office/powerpoint/2010/main" val="28436608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A6C01A-E83E-C8CE-728E-027FAD2EFD0B}"/>
              </a:ext>
            </a:extLst>
          </p:cNvPr>
          <p:cNvSpPr>
            <a:spLocks noGrp="1"/>
          </p:cNvSpPr>
          <p:nvPr>
            <p:ph type="title"/>
          </p:nvPr>
        </p:nvSpPr>
        <p:spPr/>
        <p:txBody>
          <a:bodyPr>
            <a:normAutofit/>
          </a:bodyPr>
          <a:lstStyle/>
          <a:p>
            <a:r>
              <a:rPr lang="en-US" dirty="0"/>
              <a:t>Scientific satellites provide space-based platforms to carry out fundamental research about the world we live in, our near and far space</a:t>
            </a:r>
          </a:p>
        </p:txBody>
      </p:sp>
      <p:sp>
        <p:nvSpPr>
          <p:cNvPr id="6" name="TextBox 5">
            <a:extLst>
              <a:ext uri="{FF2B5EF4-FFF2-40B4-BE49-F238E27FC236}">
                <a16:creationId xmlns:a16="http://schemas.microsoft.com/office/drawing/2014/main" id="{1073B147-3CEE-F3F0-BF70-01C0D2D160BB}"/>
              </a:ext>
            </a:extLst>
          </p:cNvPr>
          <p:cNvSpPr txBox="1"/>
          <p:nvPr/>
        </p:nvSpPr>
        <p:spPr>
          <a:xfrm>
            <a:off x="625135" y="1801246"/>
            <a:ext cx="2020412" cy="4447154"/>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defPPr>
              <a:defRPr lang="en-US"/>
            </a:defPPr>
            <a:lvl1pPr>
              <a:defRPr sz="1200">
                <a:solidFill>
                  <a:schemeClr val="tx1"/>
                </a:solidFill>
              </a:defRPr>
            </a:lvl1pPr>
          </a:lstStyle>
          <a:p>
            <a:r>
              <a:rPr lang="en-US" dirty="0"/>
              <a:t>It includes:</a:t>
            </a:r>
          </a:p>
          <a:p>
            <a:endParaRPr lang="en-US" dirty="0"/>
          </a:p>
          <a:p>
            <a:pPr marL="171450" indent="-171450">
              <a:buFont typeface="Wingdings" panose="05000000000000000000" pitchFamily="2" charset="2"/>
              <a:buChar char="§"/>
            </a:pPr>
            <a:r>
              <a:rPr lang="en-US" dirty="0"/>
              <a:t>magnetic fields,</a:t>
            </a:r>
          </a:p>
          <a:p>
            <a:pPr marL="171450" indent="-171450">
              <a:buFont typeface="Wingdings" panose="05000000000000000000" pitchFamily="2" charset="2"/>
              <a:buChar char="§"/>
            </a:pPr>
            <a:endParaRPr lang="en-US" dirty="0"/>
          </a:p>
          <a:p>
            <a:pPr marL="171450" indent="-171450">
              <a:buFont typeface="Wingdings" panose="05000000000000000000" pitchFamily="2" charset="2"/>
              <a:buChar char="§"/>
            </a:pPr>
            <a:r>
              <a:rPr lang="en-US" dirty="0"/>
              <a:t>space radiation,</a:t>
            </a:r>
          </a:p>
          <a:p>
            <a:pPr marL="171450" indent="-171450">
              <a:buFont typeface="Wingdings" panose="05000000000000000000" pitchFamily="2" charset="2"/>
              <a:buChar char="§"/>
            </a:pPr>
            <a:endParaRPr lang="en-US" dirty="0"/>
          </a:p>
          <a:p>
            <a:pPr marL="171450" indent="-171450">
              <a:buFont typeface="Wingdings" panose="05000000000000000000" pitchFamily="2" charset="2"/>
              <a:buChar char="§"/>
            </a:pPr>
            <a:r>
              <a:rPr lang="en-US" dirty="0"/>
              <a:t>Earth and its atmosphere,</a:t>
            </a:r>
          </a:p>
          <a:p>
            <a:pPr marL="171450" indent="-171450">
              <a:buFont typeface="Wingdings" panose="05000000000000000000" pitchFamily="2" charset="2"/>
              <a:buChar char="§"/>
            </a:pPr>
            <a:endParaRPr lang="en-US" dirty="0"/>
          </a:p>
          <a:p>
            <a:pPr marL="171450" indent="-171450">
              <a:buFont typeface="Wingdings" panose="05000000000000000000" pitchFamily="2" charset="2"/>
              <a:buChar char="§"/>
            </a:pPr>
            <a:r>
              <a:rPr lang="en-US" dirty="0"/>
              <a:t>the Sun or other stars,</a:t>
            </a:r>
          </a:p>
          <a:p>
            <a:pPr marL="171450" indent="-171450">
              <a:buFont typeface="Wingdings" panose="05000000000000000000" pitchFamily="2" charset="2"/>
              <a:buChar char="§"/>
            </a:pPr>
            <a:endParaRPr lang="en-US" dirty="0"/>
          </a:p>
          <a:p>
            <a:pPr marL="171450" indent="-171450">
              <a:buFont typeface="Wingdings" panose="05000000000000000000" pitchFamily="2" charset="2"/>
              <a:buChar char="§"/>
            </a:pPr>
            <a:r>
              <a:rPr lang="en-US" dirty="0"/>
              <a:t>planets and their moons,</a:t>
            </a:r>
          </a:p>
          <a:p>
            <a:pPr marL="171450" indent="-171450">
              <a:buFont typeface="Wingdings" panose="05000000000000000000" pitchFamily="2" charset="2"/>
              <a:buChar char="§"/>
            </a:pPr>
            <a:endParaRPr lang="en-US" dirty="0"/>
          </a:p>
          <a:p>
            <a:pPr marL="171450" indent="-171450">
              <a:buFont typeface="Wingdings" panose="05000000000000000000" pitchFamily="2" charset="2"/>
              <a:buChar char="§"/>
            </a:pPr>
            <a:r>
              <a:rPr lang="en-US" dirty="0"/>
              <a:t>and other astronomical objects and phenomena.</a:t>
            </a:r>
          </a:p>
        </p:txBody>
      </p:sp>
      <p:pic>
        <p:nvPicPr>
          <p:cNvPr id="4" name="Picture 3" descr="A poster of a planet mars&#10;&#10;Description automatically generated">
            <a:extLst>
              <a:ext uri="{FF2B5EF4-FFF2-40B4-BE49-F238E27FC236}">
                <a16:creationId xmlns:a16="http://schemas.microsoft.com/office/drawing/2014/main" id="{A2ABB19D-E6AC-0E4C-C290-DC8F2BD2181B}"/>
              </a:ext>
            </a:extLst>
          </p:cNvPr>
          <p:cNvPicPr>
            <a:picLocks noChangeAspect="1"/>
          </p:cNvPicPr>
          <p:nvPr/>
        </p:nvPicPr>
        <p:blipFill>
          <a:blip r:embed="rId2"/>
          <a:stretch>
            <a:fillRect/>
          </a:stretch>
        </p:blipFill>
        <p:spPr>
          <a:xfrm>
            <a:off x="4962617" y="1801246"/>
            <a:ext cx="6619783" cy="3723628"/>
          </a:xfrm>
          <a:prstGeom prst="rect">
            <a:avLst/>
          </a:prstGeom>
        </p:spPr>
      </p:pic>
      <p:sp>
        <p:nvSpPr>
          <p:cNvPr id="5" name="Rectangle 4">
            <a:extLst>
              <a:ext uri="{FF2B5EF4-FFF2-40B4-BE49-F238E27FC236}">
                <a16:creationId xmlns:a16="http://schemas.microsoft.com/office/drawing/2014/main" id="{15D99081-73C9-DD44-6E4D-CED4406B5617}"/>
              </a:ext>
            </a:extLst>
          </p:cNvPr>
          <p:cNvSpPr/>
          <p:nvPr/>
        </p:nvSpPr>
        <p:spPr>
          <a:xfrm>
            <a:off x="4962617" y="5524874"/>
            <a:ext cx="6619783" cy="50000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000" dirty="0">
                <a:solidFill>
                  <a:srgbClr val="333333"/>
                </a:solidFill>
              </a:rPr>
              <a:t>Source: ESA </a:t>
            </a:r>
            <a:r>
              <a:rPr lang="en-US" sz="1000" dirty="0">
                <a:hlinkClick r:id="rId3"/>
              </a:rPr>
              <a:t>https://www.esa.int/var/esa/storage/images/esa_multimedia/images/2019/05/ten_things_you_did_not_know_about_mars_5._ozone/19409797-6-eng-GB/Ten_things_you_did_not_know_about_Mars_5._Ozone.jpg</a:t>
            </a:r>
            <a:endParaRPr lang="en-US" sz="1000" dirty="0"/>
          </a:p>
          <a:p>
            <a:endParaRPr lang="en-US" sz="1000" dirty="0">
              <a:solidFill>
                <a:schemeClr val="tx1"/>
              </a:solidFill>
            </a:endParaRPr>
          </a:p>
        </p:txBody>
      </p:sp>
    </p:spTree>
    <p:extLst>
      <p:ext uri="{BB962C8B-B14F-4D97-AF65-F5344CB8AC3E}">
        <p14:creationId xmlns:p14="http://schemas.microsoft.com/office/powerpoint/2010/main" val="34129150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A6C01A-E83E-C8CE-728E-027FAD2EFD0B}"/>
              </a:ext>
            </a:extLst>
          </p:cNvPr>
          <p:cNvSpPr>
            <a:spLocks noGrp="1"/>
          </p:cNvSpPr>
          <p:nvPr>
            <p:ph type="title"/>
          </p:nvPr>
        </p:nvSpPr>
        <p:spPr/>
        <p:txBody>
          <a:bodyPr vert="horz" lIns="91440" tIns="45720" rIns="91440" bIns="45720" rtlCol="0" anchor="t">
            <a:normAutofit/>
          </a:bodyPr>
          <a:lstStyle/>
          <a:p>
            <a:r>
              <a:rPr lang="en-US" dirty="0"/>
              <a:t>Since its 1990 launch, the Hubble Space Telescope has changed our fundamental understanding of the universe</a:t>
            </a:r>
          </a:p>
        </p:txBody>
      </p:sp>
      <p:sp>
        <p:nvSpPr>
          <p:cNvPr id="12" name="Rectangle 11">
            <a:extLst>
              <a:ext uri="{FF2B5EF4-FFF2-40B4-BE49-F238E27FC236}">
                <a16:creationId xmlns:a16="http://schemas.microsoft.com/office/drawing/2014/main" id="{E097E9BB-3C47-CEE9-BF3F-AC0F157851CA}"/>
              </a:ext>
            </a:extLst>
          </p:cNvPr>
          <p:cNvSpPr/>
          <p:nvPr/>
        </p:nvSpPr>
        <p:spPr>
          <a:xfrm>
            <a:off x="622042" y="1805240"/>
            <a:ext cx="5473958" cy="392499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200" dirty="0">
                <a:solidFill>
                  <a:schemeClr val="tx1"/>
                </a:solidFill>
              </a:rPr>
              <a:t>Orbiting high above Earth's obscuring atmosphere, NASA's Hubble Space Telescope’s multiwavelength capabilities let it capture ultraviolet, visible, and near-infrared light. This unique ability allows astronomers to not only see a wide range of cosmic phenomena, but also lets them focus on a single phenomenon at different wavelengths. This is important, because the optical/visible light our eyes see is only a small fraction of what is available in the universe.</a:t>
            </a:r>
          </a:p>
          <a:p>
            <a:endParaRPr lang="en-US" sz="1200" dirty="0">
              <a:solidFill>
                <a:schemeClr val="tx1"/>
              </a:solidFill>
            </a:endParaRPr>
          </a:p>
          <a:p>
            <a:pPr marL="171450" indent="-171450">
              <a:buFont typeface="Wingdings" panose="05000000000000000000" pitchFamily="2" charset="2"/>
              <a:buChar char="§"/>
            </a:pPr>
            <a:r>
              <a:rPr lang="en-US" sz="1200" dirty="0">
                <a:solidFill>
                  <a:schemeClr val="tx1"/>
                </a:solidFill>
              </a:rPr>
              <a:t>The Hubble Space Telescope was named after astronomer Edwin Powell Hubble (1889–1953)</a:t>
            </a:r>
          </a:p>
          <a:p>
            <a:pPr marL="171450" indent="-171450">
              <a:buFont typeface="Wingdings" panose="05000000000000000000" pitchFamily="2" charset="2"/>
              <a:buChar char="§"/>
            </a:pPr>
            <a:r>
              <a:rPr lang="en-US" sz="1200" dirty="0">
                <a:solidFill>
                  <a:schemeClr val="tx1"/>
                </a:solidFill>
              </a:rPr>
              <a:t>Launched on April 24, 1990</a:t>
            </a:r>
          </a:p>
          <a:p>
            <a:pPr marL="171450" indent="-171450">
              <a:buFont typeface="Wingdings" panose="05000000000000000000" pitchFamily="2" charset="2"/>
              <a:buChar char="§"/>
            </a:pPr>
            <a:r>
              <a:rPr lang="en-US" sz="1200" dirty="0">
                <a:solidFill>
                  <a:schemeClr val="tx1"/>
                </a:solidFill>
              </a:rPr>
              <a:t>Hubble orbits the Earth at an altitude of about 547 kilometers, inclined 28.5 degrees to the equator.</a:t>
            </a:r>
          </a:p>
          <a:p>
            <a:endParaRPr lang="en-US" sz="1200" dirty="0">
              <a:solidFill>
                <a:schemeClr val="tx1"/>
              </a:solidFill>
            </a:endParaRPr>
          </a:p>
          <a:p>
            <a:endParaRPr lang="en-US" sz="1200" dirty="0">
              <a:solidFill>
                <a:schemeClr val="tx1"/>
              </a:solidFill>
            </a:endParaRPr>
          </a:p>
          <a:p>
            <a:endParaRPr lang="en-US" sz="1200" dirty="0">
              <a:solidFill>
                <a:schemeClr val="tx1"/>
              </a:solidFill>
            </a:endParaRPr>
          </a:p>
          <a:p>
            <a:r>
              <a:rPr lang="en-US" sz="1200" dirty="0">
                <a:solidFill>
                  <a:schemeClr val="tx1"/>
                </a:solidFill>
              </a:rPr>
              <a:t>When launched, the primary objectives of the Hubble Space Telescope were to:</a:t>
            </a:r>
          </a:p>
          <a:p>
            <a:pPr marL="171450" indent="-171450">
              <a:buFont typeface="Wingdings" panose="05000000000000000000" pitchFamily="2" charset="2"/>
              <a:buChar char="§"/>
            </a:pPr>
            <a:r>
              <a:rPr lang="en-US" sz="1200" dirty="0">
                <a:solidFill>
                  <a:schemeClr val="tx1"/>
                </a:solidFill>
              </a:rPr>
              <a:t>investigate the constitution, physical characteristics, and dynamics of celestial bodies</a:t>
            </a:r>
          </a:p>
          <a:p>
            <a:pPr marL="171450" indent="-171450">
              <a:buFont typeface="Wingdings" panose="05000000000000000000" pitchFamily="2" charset="2"/>
              <a:buChar char="§"/>
            </a:pPr>
            <a:r>
              <a:rPr lang="en-US" sz="1200" dirty="0">
                <a:solidFill>
                  <a:schemeClr val="tx1"/>
                </a:solidFill>
              </a:rPr>
              <a:t>determine the nature of processes occurring in stellar and galactic objects</a:t>
            </a:r>
          </a:p>
          <a:p>
            <a:pPr marL="171450" indent="-171450">
              <a:buFont typeface="Wingdings" panose="05000000000000000000" pitchFamily="2" charset="2"/>
              <a:buChar char="§"/>
            </a:pPr>
            <a:r>
              <a:rPr lang="en-US" sz="1200" dirty="0">
                <a:solidFill>
                  <a:schemeClr val="tx1"/>
                </a:solidFill>
              </a:rPr>
              <a:t>study the history and evolution of the universe</a:t>
            </a:r>
          </a:p>
          <a:p>
            <a:pPr marL="171450" indent="-171450">
              <a:buFont typeface="Wingdings" panose="05000000000000000000" pitchFamily="2" charset="2"/>
              <a:buChar char="§"/>
            </a:pPr>
            <a:r>
              <a:rPr lang="en-US" sz="1200" dirty="0">
                <a:solidFill>
                  <a:schemeClr val="tx1"/>
                </a:solidFill>
              </a:rPr>
              <a:t>confirm universality of physical laws</a:t>
            </a:r>
          </a:p>
          <a:p>
            <a:pPr marL="171450" indent="-171450">
              <a:buFont typeface="Wingdings" panose="05000000000000000000" pitchFamily="2" charset="2"/>
              <a:buChar char="§"/>
            </a:pPr>
            <a:r>
              <a:rPr lang="en-US" sz="1200" dirty="0">
                <a:solidFill>
                  <a:schemeClr val="tx1"/>
                </a:solidFill>
              </a:rPr>
              <a:t>provide a long-term space research facility for optical astronomy</a:t>
            </a:r>
          </a:p>
        </p:txBody>
      </p:sp>
      <p:sp>
        <p:nvSpPr>
          <p:cNvPr id="8" name="Rectangle 7">
            <a:extLst>
              <a:ext uri="{FF2B5EF4-FFF2-40B4-BE49-F238E27FC236}">
                <a16:creationId xmlns:a16="http://schemas.microsoft.com/office/drawing/2014/main" id="{89AA1CFF-7B41-FF50-1577-E082EF178C8A}"/>
              </a:ext>
            </a:extLst>
          </p:cNvPr>
          <p:cNvSpPr/>
          <p:nvPr/>
        </p:nvSpPr>
        <p:spPr>
          <a:xfrm>
            <a:off x="7074466" y="4882640"/>
            <a:ext cx="4507934" cy="114224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000" b="0" i="0" dirty="0">
                <a:solidFill>
                  <a:srgbClr val="333333"/>
                </a:solidFill>
                <a:effectLst/>
              </a:rPr>
              <a:t>An STS-125 crew member aboard the Space Shuttle Atlantis captured this still image of Hubble as the two spacecraft continued their relative separation on May 19, 2009, after having been linked together for the better part of a week during Servicing Mission 4.</a:t>
            </a:r>
          </a:p>
          <a:p>
            <a:r>
              <a:rPr lang="en-US" sz="1000" b="0" i="0" dirty="0">
                <a:solidFill>
                  <a:srgbClr val="333333"/>
                </a:solidFill>
                <a:effectLst/>
              </a:rPr>
              <a:t>NASA</a:t>
            </a:r>
          </a:p>
          <a:p>
            <a:r>
              <a:rPr lang="en-US" sz="1000" dirty="0">
                <a:solidFill>
                  <a:srgbClr val="333333"/>
                </a:solidFill>
              </a:rPr>
              <a:t>Source: </a:t>
            </a:r>
            <a:r>
              <a:rPr lang="en-US" sz="1000" dirty="0">
                <a:hlinkClick r:id="rId2"/>
              </a:rPr>
              <a:t>What Did Hubble See on Your Birthday? - NASA Science</a:t>
            </a:r>
            <a:endParaRPr lang="en-US" sz="1000" dirty="0">
              <a:solidFill>
                <a:schemeClr val="tx1"/>
              </a:solidFill>
            </a:endParaRPr>
          </a:p>
        </p:txBody>
      </p:sp>
      <p:pic>
        <p:nvPicPr>
          <p:cNvPr id="1026" name="Picture 2" descr="Hubble orbiting above Earth. Hubble is at the center of the image against a black background. Earth's limb covers the bottom, right third of the image.">
            <a:extLst>
              <a:ext uri="{FF2B5EF4-FFF2-40B4-BE49-F238E27FC236}">
                <a16:creationId xmlns:a16="http://schemas.microsoft.com/office/drawing/2014/main" id="{848148BA-D467-4BEE-C650-F85C045F58B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74466" y="1790700"/>
            <a:ext cx="4507934" cy="29946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70397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A6C01A-E83E-C8CE-728E-027FAD2EFD0B}"/>
              </a:ext>
            </a:extLst>
          </p:cNvPr>
          <p:cNvSpPr>
            <a:spLocks noGrp="1"/>
          </p:cNvSpPr>
          <p:nvPr>
            <p:ph type="title"/>
          </p:nvPr>
        </p:nvSpPr>
        <p:spPr/>
        <p:txBody>
          <a:bodyPr vert="horz" lIns="91440" tIns="45720" rIns="91440" bIns="45720" rtlCol="0" anchor="t">
            <a:normAutofit/>
          </a:bodyPr>
          <a:lstStyle/>
          <a:p>
            <a:r>
              <a:rPr lang="en-US" dirty="0"/>
              <a:t>SOHO is the longest-lived Sun-watching satellite to date</a:t>
            </a:r>
          </a:p>
        </p:txBody>
      </p:sp>
      <p:sp>
        <p:nvSpPr>
          <p:cNvPr id="12" name="Rectangle 11">
            <a:extLst>
              <a:ext uri="{FF2B5EF4-FFF2-40B4-BE49-F238E27FC236}">
                <a16:creationId xmlns:a16="http://schemas.microsoft.com/office/drawing/2014/main" id="{E097E9BB-3C47-CEE9-BF3F-AC0F157851CA}"/>
              </a:ext>
            </a:extLst>
          </p:cNvPr>
          <p:cNvSpPr/>
          <p:nvPr/>
        </p:nvSpPr>
        <p:spPr>
          <a:xfrm>
            <a:off x="622042" y="1805241"/>
            <a:ext cx="5473958" cy="248267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200" dirty="0">
                <a:solidFill>
                  <a:schemeClr val="tx1"/>
                </a:solidFill>
              </a:rPr>
              <a:t>Launched in December 1995, the joint NASA-ESA Solar &amp; </a:t>
            </a:r>
            <a:r>
              <a:rPr lang="en-US" sz="1200" dirty="0" err="1">
                <a:solidFill>
                  <a:schemeClr val="tx1"/>
                </a:solidFill>
              </a:rPr>
              <a:t>Heliospheric</a:t>
            </a:r>
            <a:r>
              <a:rPr lang="en-US" sz="1200" dirty="0">
                <a:solidFill>
                  <a:schemeClr val="tx1"/>
                </a:solidFill>
              </a:rPr>
              <a:t> Observatory mission (SOHO), was designed to study the Sun inside out. Though its mission was scheduled to run until only 1998, it has continued collecting data, adding to scientists' understanding of our closest star, and making many new discoveries, including more than 3,000 new comets.</a:t>
            </a:r>
          </a:p>
          <a:p>
            <a:endParaRPr lang="en-US" sz="1200" dirty="0">
              <a:solidFill>
                <a:schemeClr val="tx1"/>
              </a:solidFill>
            </a:endParaRPr>
          </a:p>
          <a:p>
            <a:pPr marL="171450" indent="-171450">
              <a:buFont typeface="Wingdings" panose="05000000000000000000" pitchFamily="2" charset="2"/>
              <a:buChar char="§"/>
            </a:pPr>
            <a:r>
              <a:rPr lang="en-US" sz="1200" dirty="0">
                <a:solidFill>
                  <a:schemeClr val="tx1"/>
                </a:solidFill>
              </a:rPr>
              <a:t>SOHO is a cooperative international project between ESA and NASA. NASA contributed three instruments and launch services. ESA leads the mission.</a:t>
            </a:r>
          </a:p>
          <a:p>
            <a:pPr marL="171450" indent="-171450">
              <a:buFont typeface="Wingdings" panose="05000000000000000000" pitchFamily="2" charset="2"/>
              <a:buChar char="§"/>
            </a:pPr>
            <a:endParaRPr lang="en-US" sz="1200" dirty="0">
              <a:solidFill>
                <a:schemeClr val="tx1"/>
              </a:solidFill>
            </a:endParaRPr>
          </a:p>
          <a:p>
            <a:pPr marL="171450" indent="-171450">
              <a:buFont typeface="Wingdings" panose="05000000000000000000" pitchFamily="2" charset="2"/>
              <a:buChar char="§"/>
            </a:pPr>
            <a:r>
              <a:rPr lang="en-US" sz="1200" dirty="0">
                <a:solidFill>
                  <a:schemeClr val="tx1"/>
                </a:solidFill>
              </a:rPr>
              <a:t>During its pioneering career, SOHO has returned a wealth of new information about the Sun—from its core to its outer atmosphere and the solar wind.</a:t>
            </a:r>
          </a:p>
          <a:p>
            <a:pPr marL="171450" indent="-171450">
              <a:buFont typeface="Wingdings" panose="05000000000000000000" pitchFamily="2" charset="2"/>
              <a:buChar char="§"/>
            </a:pPr>
            <a:endParaRPr lang="en-US" sz="1200" dirty="0">
              <a:solidFill>
                <a:schemeClr val="tx1"/>
              </a:solidFill>
            </a:endParaRPr>
          </a:p>
          <a:p>
            <a:pPr marL="171450" indent="-171450">
              <a:buFont typeface="Wingdings" panose="05000000000000000000" pitchFamily="2" charset="2"/>
              <a:buChar char="§"/>
            </a:pPr>
            <a:r>
              <a:rPr lang="en-US" sz="1200" dirty="0">
                <a:solidFill>
                  <a:schemeClr val="tx1"/>
                </a:solidFill>
              </a:rPr>
              <a:t>SOHO monitors the effects of space weather on our planet, and it plays a vital role in forecasting potentially dangerous solar storms.</a:t>
            </a:r>
          </a:p>
          <a:p>
            <a:pPr marL="171450" indent="-171450">
              <a:buFont typeface="Wingdings" panose="05000000000000000000" pitchFamily="2" charset="2"/>
              <a:buChar char="§"/>
            </a:pPr>
            <a:endParaRPr lang="en-US" sz="1200" dirty="0">
              <a:solidFill>
                <a:schemeClr val="tx1"/>
              </a:solidFill>
            </a:endParaRPr>
          </a:p>
          <a:p>
            <a:pPr marL="171450" indent="-171450">
              <a:buFont typeface="Wingdings" panose="05000000000000000000" pitchFamily="2" charset="2"/>
              <a:buChar char="§"/>
            </a:pPr>
            <a:r>
              <a:rPr lang="en-US" sz="1200" dirty="0">
                <a:solidFill>
                  <a:schemeClr val="tx1"/>
                </a:solidFill>
              </a:rPr>
              <a:t>SOHO is the most prolific discoverer of comets in astronomical history, with more than 3,000 tracked during encounters with the Sun.</a:t>
            </a:r>
          </a:p>
        </p:txBody>
      </p:sp>
      <p:pic>
        <p:nvPicPr>
          <p:cNvPr id="7" name="Picture 6">
            <a:extLst>
              <a:ext uri="{FF2B5EF4-FFF2-40B4-BE49-F238E27FC236}">
                <a16:creationId xmlns:a16="http://schemas.microsoft.com/office/drawing/2014/main" id="{83901CD5-BE6D-8D1E-2A10-11E525A4A24D}"/>
              </a:ext>
            </a:extLst>
          </p:cNvPr>
          <p:cNvPicPr>
            <a:picLocks noChangeAspect="1"/>
          </p:cNvPicPr>
          <p:nvPr/>
        </p:nvPicPr>
        <p:blipFill>
          <a:blip r:embed="rId2"/>
          <a:stretch>
            <a:fillRect/>
          </a:stretch>
        </p:blipFill>
        <p:spPr>
          <a:xfrm>
            <a:off x="6400801" y="1790700"/>
            <a:ext cx="5181600" cy="3656806"/>
          </a:xfrm>
          <a:prstGeom prst="rect">
            <a:avLst/>
          </a:prstGeom>
        </p:spPr>
      </p:pic>
      <p:sp>
        <p:nvSpPr>
          <p:cNvPr id="8" name="Rectangle 7">
            <a:extLst>
              <a:ext uri="{FF2B5EF4-FFF2-40B4-BE49-F238E27FC236}">
                <a16:creationId xmlns:a16="http://schemas.microsoft.com/office/drawing/2014/main" id="{89AA1CFF-7B41-FF50-1577-E082EF178C8A}"/>
              </a:ext>
            </a:extLst>
          </p:cNvPr>
          <p:cNvSpPr/>
          <p:nvPr/>
        </p:nvSpPr>
        <p:spPr>
          <a:xfrm>
            <a:off x="6400800" y="5503988"/>
            <a:ext cx="5181600" cy="80260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000" b="0" i="0" dirty="0">
                <a:solidFill>
                  <a:srgbClr val="333333"/>
                </a:solidFill>
                <a:effectLst/>
              </a:rPr>
              <a:t>An artist's concept of the ESA-NASA SOHO spacecraft.</a:t>
            </a:r>
          </a:p>
          <a:p>
            <a:r>
              <a:rPr lang="en-US" sz="1000" b="0" i="0" dirty="0">
                <a:solidFill>
                  <a:srgbClr val="333333"/>
                </a:solidFill>
                <a:effectLst/>
              </a:rPr>
              <a:t>NASA</a:t>
            </a:r>
          </a:p>
          <a:p>
            <a:r>
              <a:rPr lang="en-US" sz="1000" dirty="0">
                <a:solidFill>
                  <a:srgbClr val="333333"/>
                </a:solidFill>
              </a:rPr>
              <a:t>Source: </a:t>
            </a:r>
            <a:r>
              <a:rPr lang="en-US" sz="1000" dirty="0">
                <a:hlinkClick r:id="rId3"/>
              </a:rPr>
              <a:t>SOHO - NASA Science</a:t>
            </a:r>
            <a:endParaRPr lang="en-US" sz="1000" dirty="0">
              <a:solidFill>
                <a:schemeClr val="tx1"/>
              </a:solidFill>
            </a:endParaRPr>
          </a:p>
        </p:txBody>
      </p:sp>
    </p:spTree>
    <p:extLst>
      <p:ext uri="{BB962C8B-B14F-4D97-AF65-F5344CB8AC3E}">
        <p14:creationId xmlns:p14="http://schemas.microsoft.com/office/powerpoint/2010/main" val="12828915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A6C01A-E83E-C8CE-728E-027FAD2EFD0B}"/>
              </a:ext>
            </a:extLst>
          </p:cNvPr>
          <p:cNvSpPr>
            <a:spLocks noGrp="1"/>
          </p:cNvSpPr>
          <p:nvPr>
            <p:ph type="title"/>
          </p:nvPr>
        </p:nvSpPr>
        <p:spPr/>
        <p:txBody>
          <a:bodyPr vert="horz" lIns="91440" tIns="45720" rIns="91440" bIns="45720" rtlCol="0" anchor="t">
            <a:normAutofit/>
          </a:bodyPr>
          <a:lstStyle/>
          <a:p>
            <a:r>
              <a:rPr lang="en-US" dirty="0"/>
              <a:t>Voyager, NASA’s longest-lived mission, logs 47 years in Space</a:t>
            </a:r>
          </a:p>
        </p:txBody>
      </p:sp>
      <p:sp>
        <p:nvSpPr>
          <p:cNvPr id="12" name="Rectangle 11">
            <a:extLst>
              <a:ext uri="{FF2B5EF4-FFF2-40B4-BE49-F238E27FC236}">
                <a16:creationId xmlns:a16="http://schemas.microsoft.com/office/drawing/2014/main" id="{E097E9BB-3C47-CEE9-BF3F-AC0F157851CA}"/>
              </a:ext>
            </a:extLst>
          </p:cNvPr>
          <p:cNvSpPr/>
          <p:nvPr/>
        </p:nvSpPr>
        <p:spPr>
          <a:xfrm>
            <a:off x="622042" y="1805241"/>
            <a:ext cx="5473958" cy="444347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200" dirty="0">
                <a:solidFill>
                  <a:schemeClr val="tx1"/>
                </a:solidFill>
              </a:rPr>
              <a:t>Launched in 1977, the twin Voyager probes are NASA’s longest-operating mission and the only spacecraft ever to explore interstellar space.</a:t>
            </a:r>
          </a:p>
          <a:p>
            <a:r>
              <a:rPr lang="en-US" sz="1200" dirty="0">
                <a:solidFill>
                  <a:schemeClr val="tx1"/>
                </a:solidFill>
              </a:rPr>
              <a:t>NASA’s twin Voyager probes have become, in some ways, time capsules of their era: They each carry an eight-track tape player for recording data, they have about 3 million times less memory than modern cellphones, and they transmit data about 38,000 times slower than a 5G internet connection.</a:t>
            </a:r>
          </a:p>
          <a:p>
            <a:endParaRPr lang="en-US" sz="1200" dirty="0">
              <a:solidFill>
                <a:schemeClr val="tx1"/>
              </a:solidFill>
            </a:endParaRPr>
          </a:p>
          <a:p>
            <a:r>
              <a:rPr lang="en-US" sz="1200" dirty="0">
                <a:solidFill>
                  <a:schemeClr val="tx1"/>
                </a:solidFill>
              </a:rPr>
              <a:t>Voyager 1 is now in interstellar space, the region outside the heliopause, or the bubble of energetic particles and magnetic fields from the Sun. Voyager 1 was launched after Voyager 2, but because of a faster route it exited the asteroid belt earlier than its twin, and it overtook Voyager 2 on Dec. 15, 1977.</a:t>
            </a:r>
          </a:p>
          <a:p>
            <a:endParaRPr lang="en-US" sz="1200" dirty="0">
              <a:solidFill>
                <a:schemeClr val="tx1"/>
              </a:solidFill>
            </a:endParaRPr>
          </a:p>
          <a:p>
            <a:r>
              <a:rPr lang="en-US" sz="1200" dirty="0">
                <a:solidFill>
                  <a:schemeClr val="tx1"/>
                </a:solidFill>
              </a:rPr>
              <a:t>Scientific instruments on Voyager 1:</a:t>
            </a:r>
          </a:p>
          <a:p>
            <a:pPr marL="228600" indent="-228600">
              <a:buFont typeface="+mj-lt"/>
              <a:buAutoNum type="arabicPeriod"/>
            </a:pPr>
            <a:r>
              <a:rPr lang="en-US" sz="1200" dirty="0">
                <a:solidFill>
                  <a:schemeClr val="tx1"/>
                </a:solidFill>
              </a:rPr>
              <a:t>Imaging Science System (ISS)</a:t>
            </a:r>
          </a:p>
          <a:p>
            <a:pPr marL="228600" indent="-228600">
              <a:buFont typeface="+mj-lt"/>
              <a:buAutoNum type="arabicPeriod"/>
            </a:pPr>
            <a:r>
              <a:rPr lang="en-US" sz="1200" dirty="0">
                <a:solidFill>
                  <a:schemeClr val="tx1"/>
                </a:solidFill>
              </a:rPr>
              <a:t>Ultraviolet Spectrometer (UVS)</a:t>
            </a:r>
          </a:p>
          <a:p>
            <a:pPr marL="228600" indent="-228600">
              <a:buFont typeface="+mj-lt"/>
              <a:buAutoNum type="arabicPeriod"/>
            </a:pPr>
            <a:r>
              <a:rPr lang="en-US" sz="1200" dirty="0">
                <a:solidFill>
                  <a:schemeClr val="tx1"/>
                </a:solidFill>
              </a:rPr>
              <a:t>Infrared Interferometer Spectrometer (IRIS)</a:t>
            </a:r>
          </a:p>
          <a:p>
            <a:pPr marL="228600" indent="-228600">
              <a:buFont typeface="+mj-lt"/>
              <a:buAutoNum type="arabicPeriod"/>
            </a:pPr>
            <a:r>
              <a:rPr lang="en-US" sz="1200" dirty="0">
                <a:solidFill>
                  <a:schemeClr val="tx1"/>
                </a:solidFill>
              </a:rPr>
              <a:t>Planetary Radio Astronomy Experiment (PRA)</a:t>
            </a:r>
          </a:p>
          <a:p>
            <a:pPr marL="228600" indent="-228600">
              <a:buFont typeface="+mj-lt"/>
              <a:buAutoNum type="arabicPeriod"/>
            </a:pPr>
            <a:r>
              <a:rPr lang="en-US" sz="1200" dirty="0">
                <a:solidFill>
                  <a:schemeClr val="tx1"/>
                </a:solidFill>
              </a:rPr>
              <a:t>Photopolarimeter (PPS)</a:t>
            </a:r>
          </a:p>
          <a:p>
            <a:pPr marL="228600" indent="-228600">
              <a:buFont typeface="+mj-lt"/>
              <a:buAutoNum type="arabicPeriod"/>
            </a:pPr>
            <a:r>
              <a:rPr lang="en-US" sz="1200" dirty="0">
                <a:solidFill>
                  <a:schemeClr val="tx1"/>
                </a:solidFill>
              </a:rPr>
              <a:t>Triaxial Fluxgate Magnetometer (MAG)</a:t>
            </a:r>
          </a:p>
          <a:p>
            <a:pPr marL="228600" indent="-228600">
              <a:buFont typeface="+mj-lt"/>
              <a:buAutoNum type="arabicPeriod"/>
            </a:pPr>
            <a:r>
              <a:rPr lang="en-US" sz="1200" dirty="0">
                <a:solidFill>
                  <a:schemeClr val="tx1"/>
                </a:solidFill>
              </a:rPr>
              <a:t>Plasma Spectrometer (PLS)</a:t>
            </a:r>
          </a:p>
          <a:p>
            <a:pPr marL="228600" indent="-228600">
              <a:buFont typeface="+mj-lt"/>
              <a:buAutoNum type="arabicPeriod"/>
            </a:pPr>
            <a:r>
              <a:rPr lang="en-US" sz="1200" dirty="0">
                <a:solidFill>
                  <a:schemeClr val="tx1"/>
                </a:solidFill>
              </a:rPr>
              <a:t>Low-Energy Charged Particles Experiment (LECP)</a:t>
            </a:r>
          </a:p>
          <a:p>
            <a:pPr marL="228600" indent="-228600">
              <a:buFont typeface="+mj-lt"/>
              <a:buAutoNum type="arabicPeriod"/>
            </a:pPr>
            <a:r>
              <a:rPr lang="en-US" sz="1200" dirty="0">
                <a:solidFill>
                  <a:schemeClr val="tx1"/>
                </a:solidFill>
              </a:rPr>
              <a:t>Plasma Waves Experiment (PWS)</a:t>
            </a:r>
          </a:p>
          <a:p>
            <a:pPr marL="228600" indent="-228600">
              <a:buFont typeface="+mj-lt"/>
              <a:buAutoNum type="arabicPeriod"/>
            </a:pPr>
            <a:r>
              <a:rPr lang="en-US" sz="1200" dirty="0">
                <a:solidFill>
                  <a:schemeClr val="tx1"/>
                </a:solidFill>
              </a:rPr>
              <a:t>Cosmic Ray Telescope (CRS)</a:t>
            </a:r>
          </a:p>
          <a:p>
            <a:pPr marL="228600" indent="-228600">
              <a:buFont typeface="+mj-lt"/>
              <a:buAutoNum type="arabicPeriod"/>
            </a:pPr>
            <a:r>
              <a:rPr lang="en-US" sz="1200" dirty="0">
                <a:solidFill>
                  <a:schemeClr val="tx1"/>
                </a:solidFill>
              </a:rPr>
              <a:t>Radio Science System (RSS)</a:t>
            </a:r>
          </a:p>
        </p:txBody>
      </p:sp>
      <p:sp>
        <p:nvSpPr>
          <p:cNvPr id="8" name="Rectangle 7">
            <a:extLst>
              <a:ext uri="{FF2B5EF4-FFF2-40B4-BE49-F238E27FC236}">
                <a16:creationId xmlns:a16="http://schemas.microsoft.com/office/drawing/2014/main" id="{89AA1CFF-7B41-FF50-1577-E082EF178C8A}"/>
              </a:ext>
            </a:extLst>
          </p:cNvPr>
          <p:cNvSpPr/>
          <p:nvPr/>
        </p:nvSpPr>
        <p:spPr>
          <a:xfrm>
            <a:off x="6214369" y="5558173"/>
            <a:ext cx="5368031" cy="69054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r>
              <a:rPr lang="en-US" sz="1000" b="0" i="0" dirty="0">
                <a:solidFill>
                  <a:srgbClr val="6F6F6F"/>
                </a:solidFill>
                <a:effectLst/>
              </a:rPr>
              <a:t>This archival image taken at NASA’s Jet Propulsion Laboratory on March 23, 1977, shows engineers preparing the Voyager 2 spacecraft ahead of its launch later that year.</a:t>
            </a:r>
          </a:p>
          <a:p>
            <a:r>
              <a:rPr lang="en-US" sz="1000" b="0" i="0" dirty="0">
                <a:solidFill>
                  <a:srgbClr val="6F6F6F"/>
                </a:solidFill>
                <a:effectLst/>
              </a:rPr>
              <a:t> Credit: NASA/JPL-Caltech </a:t>
            </a:r>
          </a:p>
          <a:p>
            <a:r>
              <a:rPr lang="en-US" sz="1000" dirty="0">
                <a:solidFill>
                  <a:srgbClr val="333333"/>
                </a:solidFill>
              </a:rPr>
              <a:t>Source: </a:t>
            </a:r>
            <a:r>
              <a:rPr lang="en-US" sz="1000" dirty="0">
                <a:hlinkClick r:id="rId2"/>
              </a:rPr>
              <a:t>Voyager, NASA’s Longest-Lived Mission, Logs 45 Years in Space</a:t>
            </a:r>
            <a:endParaRPr lang="en-US" sz="1000" dirty="0">
              <a:solidFill>
                <a:schemeClr val="tx1"/>
              </a:solidFill>
            </a:endParaRPr>
          </a:p>
        </p:txBody>
      </p:sp>
      <p:pic>
        <p:nvPicPr>
          <p:cNvPr id="2050" name="Picture 2" descr="This archival photo shows engineers working on NASA's Voyager 2 spacecraft on March 23, 1977.">
            <a:extLst>
              <a:ext uri="{FF2B5EF4-FFF2-40B4-BE49-F238E27FC236}">
                <a16:creationId xmlns:a16="http://schemas.microsoft.com/office/drawing/2014/main" id="{360BB12C-17C6-384F-FA82-86B1E1661CB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13863" y="2206900"/>
            <a:ext cx="4215469" cy="335127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B284DAD1-40B5-7E30-D746-2B49174E3E11}"/>
              </a:ext>
            </a:extLst>
          </p:cNvPr>
          <p:cNvSpPr txBox="1"/>
          <p:nvPr/>
        </p:nvSpPr>
        <p:spPr>
          <a:xfrm>
            <a:off x="6200391" y="1805241"/>
            <a:ext cx="5369567" cy="414176"/>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defPPr>
              <a:defRPr lang="en-US"/>
            </a:defPPr>
            <a:lvl1pPr>
              <a:defRPr sz="1200">
                <a:solidFill>
                  <a:schemeClr val="tx1"/>
                </a:solidFill>
              </a:defRPr>
            </a:lvl1pPr>
          </a:lstStyle>
          <a:p>
            <a:r>
              <a:rPr lang="en-US" dirty="0"/>
              <a:t>The Voyager craft were sent into space on fly-by missions and never orbited another celestial body, and therefore are not technically satellites.</a:t>
            </a:r>
          </a:p>
        </p:txBody>
      </p:sp>
    </p:spTree>
    <p:extLst>
      <p:ext uri="{BB962C8B-B14F-4D97-AF65-F5344CB8AC3E}">
        <p14:creationId xmlns:p14="http://schemas.microsoft.com/office/powerpoint/2010/main" val="41076507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DEAE3A-D0C1-30DE-B6D0-916F4A9AD4FF}"/>
              </a:ext>
            </a:extLst>
          </p:cNvPr>
          <p:cNvSpPr>
            <a:spLocks noGrp="1"/>
          </p:cNvSpPr>
          <p:nvPr>
            <p:ph type="title"/>
          </p:nvPr>
        </p:nvSpPr>
        <p:spPr/>
        <p:txBody>
          <a:bodyPr/>
          <a:lstStyle/>
          <a:p>
            <a:r>
              <a:rPr lang="en-US" dirty="0"/>
              <a:t>The prime mission science payload of Voyager consisted of 10 instruments (11 investigations including radio science)</a:t>
            </a:r>
          </a:p>
        </p:txBody>
      </p:sp>
      <p:pic>
        <p:nvPicPr>
          <p:cNvPr id="3074" name="Picture 2" descr="Image of Voyager with labels pointing to the instruments that are on-board the Voyager spacecrafts.">
            <a:extLst>
              <a:ext uri="{FF2B5EF4-FFF2-40B4-BE49-F238E27FC236}">
                <a16:creationId xmlns:a16="http://schemas.microsoft.com/office/drawing/2014/main" id="{69DE57CA-AECA-01BA-D829-86A5CF88176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91445" y="1805649"/>
            <a:ext cx="5436180" cy="4094123"/>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9E869052-9AB4-A57E-5DA2-677DDE877837}"/>
              </a:ext>
            </a:extLst>
          </p:cNvPr>
          <p:cNvSpPr/>
          <p:nvPr/>
        </p:nvSpPr>
        <p:spPr>
          <a:xfrm>
            <a:off x="3391445" y="6018797"/>
            <a:ext cx="5436180" cy="23398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1000" b="0" i="0" dirty="0">
                <a:solidFill>
                  <a:srgbClr val="6F6F6F"/>
                </a:solidFill>
                <a:effectLst/>
              </a:rPr>
              <a:t> </a:t>
            </a:r>
            <a:r>
              <a:rPr lang="en-US" sz="1000" b="0" i="0" dirty="0">
                <a:solidFill>
                  <a:schemeClr val="tx1"/>
                </a:solidFill>
                <a:effectLst/>
              </a:rPr>
              <a:t>Credit: NASA/JPL-Caltech. </a:t>
            </a:r>
            <a:r>
              <a:rPr lang="en-US" sz="1000" dirty="0">
                <a:solidFill>
                  <a:schemeClr val="tx1"/>
                </a:solidFill>
              </a:rPr>
              <a:t>Source: </a:t>
            </a:r>
            <a:r>
              <a:rPr lang="en-US" sz="1000" dirty="0">
                <a:solidFill>
                  <a:schemeClr val="tx1"/>
                </a:solidFill>
                <a:hlinkClick r:id="rId3">
                  <a:extLst>
                    <a:ext uri="{A12FA001-AC4F-418D-AE19-62706E023703}">
                      <ahyp:hlinkClr xmlns:ahyp="http://schemas.microsoft.com/office/drawing/2018/hyperlinkcolor" val="tx"/>
                    </a:ext>
                  </a:extLst>
                </a:hlinkClick>
              </a:rPr>
              <a:t>Voyager - Spacecraft Instruments (nasa.gov)</a:t>
            </a:r>
            <a:endParaRPr lang="en-US" sz="1000" dirty="0">
              <a:solidFill>
                <a:schemeClr val="tx1"/>
              </a:solidFill>
            </a:endParaRPr>
          </a:p>
        </p:txBody>
      </p:sp>
    </p:spTree>
    <p:extLst>
      <p:ext uri="{BB962C8B-B14F-4D97-AF65-F5344CB8AC3E}">
        <p14:creationId xmlns:p14="http://schemas.microsoft.com/office/powerpoint/2010/main" val="3838350904"/>
      </p:ext>
    </p:extLst>
  </p:cSld>
  <p:clrMapOvr>
    <a:masterClrMapping/>
  </p:clrMapOvr>
</p:sld>
</file>

<file path=ppt/theme/theme1.xml><?xml version="1.0" encoding="utf-8"?>
<a:theme xmlns:a="http://schemas.openxmlformats.org/drawingml/2006/main" name="Office Theme">
  <a:themeElements>
    <a:clrScheme name="algebra">
      <a:dk1>
        <a:srgbClr val="000000"/>
      </a:dk1>
      <a:lt1>
        <a:srgbClr val="FFFFFF"/>
      </a:lt1>
      <a:dk2>
        <a:srgbClr val="FFFFFF"/>
      </a:dk2>
      <a:lt2>
        <a:srgbClr val="FFFFFF"/>
      </a:lt2>
      <a:accent1>
        <a:srgbClr val="CF41AD"/>
      </a:accent1>
      <a:accent2>
        <a:srgbClr val="F7921D"/>
      </a:accent2>
      <a:accent3>
        <a:srgbClr val="E5E5E5"/>
      </a:accent3>
      <a:accent4>
        <a:srgbClr val="B71373"/>
      </a:accent4>
      <a:accent5>
        <a:srgbClr val="FF8529"/>
      </a:accent5>
      <a:accent6>
        <a:srgbClr val="E83773"/>
      </a:accent6>
      <a:hlink>
        <a:srgbClr val="414141"/>
      </a:hlink>
      <a:folHlink>
        <a:srgbClr val="C1316E"/>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ln>
          <a:noFill/>
        </a:ln>
      </a:spPr>
      <a:bodyPr rtlCol="0" anchor="t"/>
      <a:lstStyle>
        <a:defPPr algn="l">
          <a:defRPr dirty="0">
            <a:solidFill>
              <a:schemeClr val="tx1"/>
            </a:solidFill>
          </a:defRPr>
        </a:defPPr>
      </a:lstStyle>
      <a:style>
        <a:lnRef idx="2">
          <a:schemeClr val="accent1">
            <a:shade val="15000"/>
          </a:schemeClr>
        </a:lnRef>
        <a:fillRef idx="1">
          <a:schemeClr val="accent1"/>
        </a:fillRef>
        <a:effectRef idx="0">
          <a:schemeClr val="accent1"/>
        </a:effectRef>
        <a:fontRef idx="minor">
          <a:schemeClr val="lt1"/>
        </a:fontRef>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3033</TotalTime>
  <Words>6060</Words>
  <Application>Microsoft Office PowerPoint</Application>
  <PresentationFormat>Widescreen</PresentationFormat>
  <Paragraphs>477</Paragraphs>
  <Slides>35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35</vt:i4>
      </vt:variant>
    </vt:vector>
  </HeadingPairs>
  <TitlesOfParts>
    <vt:vector size="42" baseType="lpstr">
      <vt:lpstr>Stolzl</vt:lpstr>
      <vt:lpstr>Stolzl Book</vt:lpstr>
      <vt:lpstr>Wingdings</vt:lpstr>
      <vt:lpstr>Stolzl Bold</vt:lpstr>
      <vt:lpstr>Arial</vt:lpstr>
      <vt:lpstr>Calibri</vt:lpstr>
      <vt:lpstr>Office Theme</vt:lpstr>
      <vt:lpstr>Satellite Communication Systems</vt:lpstr>
      <vt:lpstr>05 Application</vt:lpstr>
      <vt:lpstr>Today, satellite communication services are used every day</vt:lpstr>
      <vt:lpstr>Scientific satellites </vt:lpstr>
      <vt:lpstr>Scientific satellites provide space-based platforms to carry out fundamental research about the world we live in, our near and far space</vt:lpstr>
      <vt:lpstr>Since its 1990 launch, the Hubble Space Telescope has changed our fundamental understanding of the universe</vt:lpstr>
      <vt:lpstr>SOHO is the longest-lived Sun-watching satellite to date</vt:lpstr>
      <vt:lpstr>Voyager, NASA’s longest-lived mission, logs 47 years in Space</vt:lpstr>
      <vt:lpstr>The prime mission science payload of Voyager consisted of 10 instruments (11 investigations including radio science)</vt:lpstr>
      <vt:lpstr>Earth observation</vt:lpstr>
      <vt:lpstr>Earth Observation (EO) is the process of gathering information about the Earth’s surface, waters and atmosphere via ground-based, airborne and/or satellite remote sensing platforms</vt:lpstr>
      <vt:lpstr>A weather satellite or meteorological satellite is a type of Earth observation satellite that is primarily used to monitor the weather and climate of the Earth</vt:lpstr>
      <vt:lpstr>MetOp-A, Europe's first polar-orbiting satellite dedicated to operational meteorology</vt:lpstr>
      <vt:lpstr>Satellites extract information from energy interacting with the Earth’s surface</vt:lpstr>
      <vt:lpstr>Sensors are equipped with different imaging systems: whiskbroom (cross-track) scanners and “pushbroom” (along-track) scanners</vt:lpstr>
      <vt:lpstr>The WorldView Series consists of high-resolution commercial Earth imaging satellites</vt:lpstr>
      <vt:lpstr>Copernicus is the European Union's flagship Earth observation initiative, designed to provide valuable information services to citizens and organizations across the EU</vt:lpstr>
      <vt:lpstr>Military surveillance</vt:lpstr>
      <vt:lpstr>Military satellites are an essential component of modern warfare, providing crucial intelligence, communication, and surveillance capabilities to military forces</vt:lpstr>
      <vt:lpstr>is intelligence gathered using electronic sensorsElectronic intelligence (ELINT)</vt:lpstr>
      <vt:lpstr>ELINT relies on a range of techniques and tools to gather and analyze electronic signals</vt:lpstr>
      <vt:lpstr>Even though Russia was the first country to put a satellite into space, the United States has the most military satellites in space today</vt:lpstr>
      <vt:lpstr>Communication</vt:lpstr>
      <vt:lpstr>Satellite communications enables voice and data communication services across the globe</vt:lpstr>
      <vt:lpstr>A very small aperture terminal (VSAT) is a two-way ground station with a dish antenna that is smaller than 3.8 meters that transmits and receives data from satellites</vt:lpstr>
      <vt:lpstr>The networks based on VSAT technology are of two main areas: the dedicated services and the shared ones</vt:lpstr>
      <vt:lpstr>Satellite Direct-to-Home achieves video delivery via radio waves received through a satellite dish</vt:lpstr>
      <vt:lpstr>Navigation</vt:lpstr>
      <vt:lpstr>Global Navigation Satellite System (GNSS) refers to any satellite constellation that provides global positioning, navigation, and timing services</vt:lpstr>
      <vt:lpstr>Comparing GNSS constellations</vt:lpstr>
      <vt:lpstr>Comparing GNSS frequencies</vt:lpstr>
      <vt:lpstr>The Global Positioning System (GPS) is a U.S.-owned utility that provides users with positioning, navigation, and timing (PNT) services</vt:lpstr>
      <vt:lpstr>The GPS space segment consists of 31 satellites</vt:lpstr>
      <vt:lpstr>The GPS control segment consists of a master control station (and a backup master control station), monitor stations, ground antennas and remote tracking stations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zana mrsa</dc:creator>
  <cp:lastModifiedBy>Tvrtko Pavić</cp:lastModifiedBy>
  <cp:revision>502</cp:revision>
  <dcterms:created xsi:type="dcterms:W3CDTF">2018-01-24T13:33:55Z</dcterms:created>
  <dcterms:modified xsi:type="dcterms:W3CDTF">2024-12-10T14:01:34Z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ecb69475-382c-4c7a-b21d-8ca64eeef1bd_Enabled">
    <vt:lpwstr>true</vt:lpwstr>
  </property>
  <property fmtid="{D5CDD505-2E9C-101B-9397-08002B2CF9AE}" pid="3" name="MSIP_Label_ecb69475-382c-4c7a-b21d-8ca64eeef1bd_SetDate">
    <vt:lpwstr>2024-05-16T07:51:58Z</vt:lpwstr>
  </property>
  <property fmtid="{D5CDD505-2E9C-101B-9397-08002B2CF9AE}" pid="4" name="MSIP_Label_ecb69475-382c-4c7a-b21d-8ca64eeef1bd_Method">
    <vt:lpwstr>Standard</vt:lpwstr>
  </property>
  <property fmtid="{D5CDD505-2E9C-101B-9397-08002B2CF9AE}" pid="5" name="MSIP_Label_ecb69475-382c-4c7a-b21d-8ca64eeef1bd_Name">
    <vt:lpwstr>Eviden For Internal Use - All Employees</vt:lpwstr>
  </property>
  <property fmtid="{D5CDD505-2E9C-101B-9397-08002B2CF9AE}" pid="6" name="MSIP_Label_ecb69475-382c-4c7a-b21d-8ca64eeef1bd_SiteId">
    <vt:lpwstr>7d1c7785-2d8a-437d-b842-1ed5d8fbe00a</vt:lpwstr>
  </property>
  <property fmtid="{D5CDD505-2E9C-101B-9397-08002B2CF9AE}" pid="7" name="MSIP_Label_ecb69475-382c-4c7a-b21d-8ca64eeef1bd_ActionId">
    <vt:lpwstr>2d567745-8ed1-4cf6-9933-4640b63853b7</vt:lpwstr>
  </property>
  <property fmtid="{D5CDD505-2E9C-101B-9397-08002B2CF9AE}" pid="8" name="MSIP_Label_ecb69475-382c-4c7a-b21d-8ca64eeef1bd_ContentBits">
    <vt:lpwstr>0</vt:lpwstr>
  </property>
</Properties>
</file>