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  <p:sldMasterId id="2147483735" r:id="rId5"/>
  </p:sldMasterIdLst>
  <p:notesMasterIdLst>
    <p:notesMasterId r:id="rId12"/>
  </p:notesMasterIdLst>
  <p:sldIdLst>
    <p:sldId id="283" r:id="rId6"/>
    <p:sldId id="593" r:id="rId7"/>
    <p:sldId id="597" r:id="rId8"/>
    <p:sldId id="594" r:id="rId9"/>
    <p:sldId id="595" r:id="rId10"/>
    <p:sldId id="59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08FD8-6DCE-4B51-B4FF-C3C0BC3CB558}" v="2" dt="2025-07-01T13:14:31.640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vijetli stil 2 - Isticanj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ijetli stil 3 - Isticanj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rednji stil 3 - Isticanj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rednji stil 4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vijetli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ijetli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7705" autoAdjust="0"/>
  </p:normalViewPr>
  <p:slideViewPr>
    <p:cSldViewPr snapToGrid="0" snapToObjects="1">
      <p:cViewPr varScale="1">
        <p:scale>
          <a:sx n="97" d="100"/>
          <a:sy n="97" d="100"/>
        </p:scale>
        <p:origin x="108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52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j Lacković" userId="2bea7a28-039a-4892-8960-bb41c8fb86cc" providerId="ADAL" clId="{31308FD8-6DCE-4B51-B4FF-C3C0BC3CB558}"/>
    <pc:docChg chg="undo custSel modSld">
      <pc:chgData name="Andrej Lacković" userId="2bea7a28-039a-4892-8960-bb41c8fb86cc" providerId="ADAL" clId="{31308FD8-6DCE-4B51-B4FF-C3C0BC3CB558}" dt="2025-07-01T13:52:30.179" v="1784" actId="1076"/>
      <pc:docMkLst>
        <pc:docMk/>
      </pc:docMkLst>
      <pc:sldChg chg="modSp mod">
        <pc:chgData name="Andrej Lacković" userId="2bea7a28-039a-4892-8960-bb41c8fb86cc" providerId="ADAL" clId="{31308FD8-6DCE-4B51-B4FF-C3C0BC3CB558}" dt="2025-07-01T13:52:30.179" v="1784" actId="1076"/>
        <pc:sldMkLst>
          <pc:docMk/>
          <pc:sldMk cId="3378608376" sldId="283"/>
        </pc:sldMkLst>
        <pc:spChg chg="mod">
          <ac:chgData name="Andrej Lacković" userId="2bea7a28-039a-4892-8960-bb41c8fb86cc" providerId="ADAL" clId="{31308FD8-6DCE-4B51-B4FF-C3C0BC3CB558}" dt="2025-07-01T13:52:30.179" v="1784" actId="1076"/>
          <ac:spMkLst>
            <pc:docMk/>
            <pc:sldMk cId="3378608376" sldId="283"/>
            <ac:spMk id="9" creationId="{00000000-0000-0000-0000-000000000000}"/>
          </ac:spMkLst>
        </pc:spChg>
      </pc:sldChg>
      <pc:sldChg chg="modSp mod">
        <pc:chgData name="Andrej Lacković" userId="2bea7a28-039a-4892-8960-bb41c8fb86cc" providerId="ADAL" clId="{31308FD8-6DCE-4B51-B4FF-C3C0BC3CB558}" dt="2025-07-01T13:38:00.073" v="1198" actId="6549"/>
        <pc:sldMkLst>
          <pc:docMk/>
          <pc:sldMk cId="3257911118" sldId="594"/>
        </pc:sldMkLst>
        <pc:spChg chg="mod">
          <ac:chgData name="Andrej Lacković" userId="2bea7a28-039a-4892-8960-bb41c8fb86cc" providerId="ADAL" clId="{31308FD8-6DCE-4B51-B4FF-C3C0BC3CB558}" dt="2025-07-01T13:38:00.073" v="1198" actId="6549"/>
          <ac:spMkLst>
            <pc:docMk/>
            <pc:sldMk cId="3257911118" sldId="594"/>
            <ac:spMk id="8" creationId="{418939DB-7567-42E2-9EC9-08DEBE4CB515}"/>
          </ac:spMkLst>
        </pc:spChg>
      </pc:sldChg>
      <pc:sldChg chg="modSp mod">
        <pc:chgData name="Andrej Lacković" userId="2bea7a28-039a-4892-8960-bb41c8fb86cc" providerId="ADAL" clId="{31308FD8-6DCE-4B51-B4FF-C3C0BC3CB558}" dt="2025-07-01T13:51:16.804" v="1729" actId="313"/>
        <pc:sldMkLst>
          <pc:docMk/>
          <pc:sldMk cId="255304466" sldId="595"/>
        </pc:sldMkLst>
        <pc:spChg chg="mod">
          <ac:chgData name="Andrej Lacković" userId="2bea7a28-039a-4892-8960-bb41c8fb86cc" providerId="ADAL" clId="{31308FD8-6DCE-4B51-B4FF-C3C0BC3CB558}" dt="2025-07-01T13:51:16.804" v="1729" actId="313"/>
          <ac:spMkLst>
            <pc:docMk/>
            <pc:sldMk cId="255304466" sldId="59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Ažurirati naziv kolegija.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43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6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34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004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6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2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60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43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27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05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7561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87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08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7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43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54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77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562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408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646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97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783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spcBef>
                <a:spcPts val="1200"/>
              </a:spcBef>
              <a:spcAft>
                <a:spcPts val="120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41242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177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999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05454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108437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2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279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7946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90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76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98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12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338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12712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59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50474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12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19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68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762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5379" y="6356351"/>
            <a:ext cx="42110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Copyright © 2017 Pearson Education, Ltd.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D453FF82-4F5E-456F-81CD-C708670918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8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785F-E3B8-4570-95B7-DFA954F86D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4-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77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F41B55-5DF3-4BC3-B77B-F507C84909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12576-23D8-4433-B933-02B995FE7B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088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FE33-2064-4ED4-96F0-81245824A0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5-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6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7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616960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651117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23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331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 userDrawn="1"/>
        </p:nvSpPr>
        <p:spPr>
          <a:xfrm>
            <a:off x="11706489" y="6253513"/>
            <a:ext cx="464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E6CF9F-F171-4EC6-A995-41668D30C2B8}" type="slidenum">
              <a:rPr lang="hr-HR" sz="1000" smtClean="0"/>
              <a:pPr algn="r"/>
              <a:t>‹#›</a:t>
            </a:fld>
            <a:endParaRPr lang="hr-HR" sz="1000" dirty="0"/>
          </a:p>
        </p:txBody>
      </p:sp>
    </p:spTree>
    <p:extLst>
      <p:ext uri="{BB962C8B-B14F-4D97-AF65-F5344CB8AC3E}">
        <p14:creationId xmlns:p14="http://schemas.microsoft.com/office/powerpoint/2010/main" val="322775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702" r:id="rId3"/>
    <p:sldLayoutId id="2147483696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3" r:id="rId20"/>
    <p:sldLayoutId id="2147483704" r:id="rId21"/>
    <p:sldLayoutId id="2147483705" r:id="rId22"/>
    <p:sldLayoutId id="2147483706" r:id="rId23"/>
    <p:sldLayoutId id="2147483761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04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28622" y="932330"/>
            <a:ext cx="8168041" cy="216609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br>
              <a:rPr lang="hr-HR" sz="4800" dirty="0"/>
            </a:br>
            <a:r>
              <a:rPr lang="hr-HR" sz="4800" dirty="0"/>
              <a:t>OSVRT NA ANKETU</a:t>
            </a:r>
            <a:endParaRPr lang="en-US" sz="3200" b="0" dirty="0">
              <a:solidFill>
                <a:srgbClr val="C30E60"/>
              </a:solidFill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4198374" y="3951513"/>
            <a:ext cx="7914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Prva anketa – ljetni semestar</a:t>
            </a:r>
            <a:b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Računalni alati u poslovanju (24-000-0112)</a:t>
            </a:r>
            <a:endParaRPr lang="en-US" sz="2000" i="1" dirty="0">
              <a:solidFill>
                <a:srgbClr val="C30E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6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DE17-7517-4C94-9400-767AE5B6B1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sz="4000" dirty="0"/>
              <a:t>REZULTATI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A591-15CD-4E33-8834-8762E7C5DD0C}"/>
              </a:ext>
            </a:extLst>
          </p:cNvPr>
          <p:cNvSpPr/>
          <p:nvPr/>
        </p:nvSpPr>
        <p:spPr>
          <a:xfrm>
            <a:off x="523875" y="5170586"/>
            <a:ext cx="11044826" cy="953503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Najbolje ocijenjene kategorije</a:t>
            </a:r>
            <a:r>
              <a:rPr lang="hr-HR" sz="1400" b="1" dirty="0">
                <a:solidFill>
                  <a:schemeClr val="tx1"/>
                </a:solidFill>
              </a:rPr>
              <a:t>: Ishodi učenja su jasni (83%)</a:t>
            </a:r>
            <a:r>
              <a:rPr lang="hr-HR" sz="1400" dirty="0">
                <a:solidFill>
                  <a:schemeClr val="tx1"/>
                </a:solidFill>
              </a:rPr>
              <a:t> i </a:t>
            </a:r>
            <a:r>
              <a:rPr lang="hr-HR" sz="1400" b="1" dirty="0">
                <a:solidFill>
                  <a:schemeClr val="tx1"/>
                </a:solidFill>
              </a:rPr>
              <a:t>Oprema dostupna za provedbu ovog kolegija  je adekvatna (81%)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Najslabije ocijenjena kategorija: </a:t>
            </a:r>
            <a:r>
              <a:rPr lang="hr-HR" sz="1400" b="1" dirty="0">
                <a:solidFill>
                  <a:schemeClr val="tx1"/>
                </a:solidFill>
              </a:rPr>
              <a:t>Ocijenite svoje opće zadovoljstvo s kolegijem (61%). </a:t>
            </a:r>
            <a:r>
              <a:rPr lang="hr-HR" sz="1400" dirty="0">
                <a:solidFill>
                  <a:schemeClr val="tx1"/>
                </a:solidFill>
              </a:rPr>
              <a:t>Nakon 5 tjedana nastave i prolaskom tek kroz 1/3 gradiva teško je dobiti dojam važnosti i svrsishodnosti kolegija, pa to vjerojatno utječe i na opći dojam. </a:t>
            </a:r>
            <a:endParaRPr lang="hr-HR" sz="1400" b="1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657B67-CFEB-42E6-91F0-42DC22A1C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15" y="6124089"/>
            <a:ext cx="12204415" cy="7339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ADCE59-9389-04BE-6AC9-0A341119E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929" y="1252477"/>
            <a:ext cx="7600098" cy="391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9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6DB47-624B-DCE1-885B-F40F9B863E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sz="3200"/>
              <a:t>REZULTATI</a:t>
            </a:r>
            <a:endParaRPr lang="hr-H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C1A1BF-93D1-F2A5-61C1-C15EBCE6C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85440"/>
            <a:ext cx="12192000" cy="772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DE4F96-C8E8-3E24-BB97-7534E5C08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151" y="1541381"/>
            <a:ext cx="9659698" cy="454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14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DE17-7517-4C94-9400-767AE5B6B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5" y="144380"/>
            <a:ext cx="11163300" cy="1217696"/>
          </a:xfrm>
          <a:solidFill>
            <a:srgbClr val="FF33CC"/>
          </a:solidFill>
        </p:spPr>
        <p:txBody>
          <a:bodyPr/>
          <a:lstStyle/>
          <a:p>
            <a:pPr algn="ctr"/>
            <a:b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Što smatrate da možemo poboljšati u vezi materijala i sadržaja kolegija?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18939DB-7567-42E2-9EC9-08DEBE4CB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1581150"/>
            <a:ext cx="11153775" cy="4466724"/>
          </a:xfrm>
        </p:spPr>
        <p:txBody>
          <a:bodyPr>
            <a:normAutofit/>
          </a:bodyPr>
          <a:lstStyle/>
          <a:p>
            <a:endParaRPr lang="hr-HR" sz="105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600" b="1" dirty="0">
                <a:cs typeface="Calibri" panose="020F0502020204030204" pitchFamily="34" charset="0"/>
              </a:rPr>
              <a:t>Potrebno je online videa zamijeniti sa fizičkim predavanjima, a ne da studenti samo moraju doma gledati videa, a na predavanjima gube vrijeme slušajući o akademskom pisanju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hr-HR" sz="1600" dirty="0">
                <a:cs typeface="Calibri" panose="020F0502020204030204" pitchFamily="34" charset="0"/>
                <a:sym typeface="Wingdings" panose="05000000000000000000" pitchFamily="2" charset="2"/>
              </a:rPr>
              <a:t>Ideja sa online videom za vježbe je uvedena kako bi se studenti upoznali i pripremili za vježbe koje se održavaju u učionici. Pošto je zbog ograničenog broja sati za fizičke vježbe nemoguće proći detaljno kroz svo gradivo ideja s videom je da studenti na vježbama prođu detaljno kroz problematične dijelove iz videa (koje nisu uspjeli sami proći)</a:t>
            </a:r>
            <a:endParaRPr lang="hr-HR" sz="16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600" b="1" i="1" dirty="0">
                <a:cs typeface="Calibri" panose="020F0502020204030204" pitchFamily="34" charset="0"/>
              </a:rPr>
              <a:t>Više ga usmjeriti prema korištenju umjetne inteligencije jer je ona korisniji alat nego </a:t>
            </a:r>
            <a:r>
              <a:rPr lang="hr-HR" sz="1600" b="1" i="1" dirty="0" err="1">
                <a:cs typeface="Calibri" panose="020F0502020204030204" pitchFamily="34" charset="0"/>
              </a:rPr>
              <a:t>pp</a:t>
            </a:r>
            <a:r>
              <a:rPr lang="hr-HR" sz="1600" b="1" i="1" dirty="0">
                <a:cs typeface="Calibri" panose="020F0502020204030204" pitchFamily="34" charset="0"/>
              </a:rPr>
              <a:t> </a:t>
            </a:r>
            <a:r>
              <a:rPr lang="hr-HR" sz="1600" b="1" i="1" dirty="0" err="1">
                <a:cs typeface="Calibri" panose="020F0502020204030204" pitchFamily="34" charset="0"/>
              </a:rPr>
              <a:t>prez</a:t>
            </a:r>
            <a:r>
              <a:rPr lang="hr-HR" sz="1600" b="1" i="1" dirty="0">
                <a:cs typeface="Calibri" panose="020F0502020204030204" pitchFamily="34" charset="0"/>
              </a:rPr>
              <a:t> ili word.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hr-HR" sz="1600" dirty="0">
                <a:cs typeface="Calibri" panose="020F0502020204030204" pitchFamily="34" charset="0"/>
                <a:sym typeface="Wingdings" panose="05000000000000000000" pitchFamily="2" charset="2"/>
              </a:rPr>
              <a:t>Apsolutno prijedlog koji će se uzeti u obzir i sigurno će u budućnosti biti uveden dio gradiva sa korištenjem umjetne inteligencije. Na žalost u trenutnom nastavnom planu ovog kolegije nije predviđeno korištenje umjetne inteligencije, ali ne znači da se neće spominjati i komentirati njezino korištenje koliko to bude moguće.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600" b="1" i="1" dirty="0">
                <a:cs typeface="Calibri" panose="020F0502020204030204" pitchFamily="34" charset="0"/>
                <a:sym typeface="Wingdings" panose="05000000000000000000" pitchFamily="2" charset="2"/>
              </a:rPr>
              <a:t>Velik dio gradiva koji učimo su zbilja zanimljivi i potrebni, no neki me zbilja natjeraju da se osjećam kao da sam natrag u srednjoj i učim "gluposti" koje trebam znati samo kako bi prošao i nikada više.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hr-HR" sz="1600" dirty="0">
                <a:cs typeface="Calibri" panose="020F0502020204030204" pitchFamily="34" charset="0"/>
                <a:sym typeface="Wingdings" panose="05000000000000000000" pitchFamily="2" charset="2"/>
              </a:rPr>
              <a:t>Uvijek se dio gradiva subjektivno čini korisnim, a dio kao „glupost” i to ovsi od studenta do studenta. Također nije simptomatično samo za ovaj kolegij već i za većinu drugih.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A9E216-421B-3F77-E2AE-B46E72170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47874"/>
            <a:ext cx="12192000" cy="81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11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240632"/>
            <a:ext cx="11163300" cy="1121444"/>
          </a:xfrm>
          <a:solidFill>
            <a:srgbClr val="FF33CC"/>
          </a:solidFill>
        </p:spPr>
        <p:txBody>
          <a:bodyPr/>
          <a:lstStyle/>
          <a:p>
            <a:pPr algn="ctr"/>
            <a:b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Što smatrate da možemo poboljšati u vezi materijala i sadržaja kolegija?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hr-HR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1900" b="1" i="1" dirty="0">
                <a:sym typeface="Wingdings" panose="05000000000000000000" pitchFamily="2" charset="2"/>
              </a:rPr>
              <a:t>Malo je dosadno i većinu ovoga što učimo nećemo nikada koristit u našem životu osim ako radimo gdje treba okrenuti stranicu vodoravno valjda.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1900" dirty="0">
                <a:sym typeface="Wingdings" panose="05000000000000000000" pitchFamily="2" charset="2"/>
              </a:rPr>
              <a:t>Ovo je dosta velika zabluda po pitanju ovog kolegija. U bilo kojem poslu teško je za očekivati da će se izbjeći korištenje nekog od alata koji se obrađuju u ovom kolegiju. Također znanje korištenja uredskih alata mogu jako podignuti produktivnost rada koja je uvijek dobrodošla.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900" b="1" i="1" dirty="0">
                <a:sym typeface="Wingdings" panose="05000000000000000000" pitchFamily="2" charset="2"/>
              </a:rPr>
              <a:t>Nema mi smisla što je akademsko pisanje integrirano u ovaj predme</a:t>
            </a:r>
            <a:endParaRPr lang="hr-HR" sz="1900" b="1" i="1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1900" dirty="0">
                <a:sym typeface="Wingdings" panose="05000000000000000000" pitchFamily="2" charset="2"/>
              </a:rPr>
              <a:t>Smatramo da je ovo jako bitna tema koju bi studenti trebali proći, te ćemo probati na razini ustanove vidjeti da se to izdvoji u zaseban kolegij.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hr-HR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AFF16-AFF9-7F58-0511-2C0CCE09F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82301"/>
            <a:ext cx="12192000" cy="7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875" y="497305"/>
            <a:ext cx="11103681" cy="2855495"/>
          </a:xfrm>
        </p:spPr>
        <p:txBody>
          <a:bodyPr/>
          <a:lstStyle/>
          <a:p>
            <a:pPr algn="ctr"/>
            <a:br>
              <a:rPr lang="hr-HR" sz="4800" dirty="0">
                <a:solidFill>
                  <a:srgbClr val="FF33CC"/>
                </a:solidFill>
              </a:rPr>
            </a:br>
            <a:r>
              <a:rPr lang="hr-HR" sz="4800" dirty="0">
                <a:solidFill>
                  <a:srgbClr val="FF33CC"/>
                </a:solidFill>
              </a:rPr>
              <a:t>Hvala vam na svim lijepim riječima! One nas motiviraju da budemo još bolji!</a:t>
            </a:r>
            <a:endParaRPr lang="en-US" sz="4800" dirty="0">
              <a:solidFill>
                <a:srgbClr val="FF33C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785937"/>
            <a:ext cx="11105443" cy="2229852"/>
          </a:xfrm>
        </p:spPr>
        <p:txBody>
          <a:bodyPr>
            <a:normAutofit fontScale="85000" lnSpcReduction="20000"/>
          </a:bodyPr>
          <a:lstStyle/>
          <a:p>
            <a:endParaRPr lang="hr-HR" sz="3200" dirty="0">
              <a:solidFill>
                <a:schemeClr val="tx1"/>
              </a:solidFill>
            </a:endParaRPr>
          </a:p>
          <a:p>
            <a:pPr algn="ctr"/>
            <a:endParaRPr lang="hr-HR" sz="3200" i="1" dirty="0">
              <a:solidFill>
                <a:schemeClr val="tx1"/>
              </a:solidFill>
            </a:endParaRPr>
          </a:p>
          <a:p>
            <a:pPr algn="ctr"/>
            <a:endParaRPr lang="hr-HR" sz="3200" i="1" dirty="0">
              <a:solidFill>
                <a:schemeClr val="tx1"/>
              </a:solidFill>
            </a:endParaRPr>
          </a:p>
          <a:p>
            <a:pPr algn="ctr"/>
            <a:r>
              <a:rPr lang="hr-HR" sz="3200" b="1" i="1" dirty="0">
                <a:solidFill>
                  <a:srgbClr val="C30E60"/>
                </a:solidFill>
              </a:rPr>
              <a:t>pozivamo vas na daljnju otvorenu komunikaciju i argumentirana pitanja za vrijeme cijelog kolegija imajući na umu visoku akademsku razinu koje se pridržavamo</a:t>
            </a:r>
            <a:r>
              <a:rPr lang="hr-HR" sz="3200" i="1" dirty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1B7FCD-E821-8AB4-33E2-97EADAFB6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79" y="6015789"/>
            <a:ext cx="12192000" cy="84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41530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2.xml><?xml version="1.0" encoding="utf-8"?>
<a:theme xmlns:a="http://schemas.openxmlformats.org/drawingml/2006/main" name="3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BDBC22CFA5041B3A1DC4974FAAEE8" ma:contentTypeVersion="9" ma:contentTypeDescription="Create a new document." ma:contentTypeScope="" ma:versionID="95f5406fca35d8b2d8af4570112b3607">
  <xsd:schema xmlns:xsd="http://www.w3.org/2001/XMLSchema" xmlns:xs="http://www.w3.org/2001/XMLSchema" xmlns:p="http://schemas.microsoft.com/office/2006/metadata/properties" xmlns:ns2="fe9bdb87-1f0c-4cfa-a0b7-4271d2b5db24" xmlns:ns3="10700fa5-44b4-4564-873a-0291d241fcdc" targetNamespace="http://schemas.microsoft.com/office/2006/metadata/properties" ma:root="true" ma:fieldsID="00f3e6078e6f42ad360e67fb370cd252" ns2:_="" ns3:_="">
    <xsd:import namespace="fe9bdb87-1f0c-4cfa-a0b7-4271d2b5db24"/>
    <xsd:import namespace="10700fa5-44b4-4564-873a-0291d241fc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9bdb87-1f0c-4cfa-a0b7-4271d2b5db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2bd506f-5831-4fdf-9857-4a9025dc5c5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00fa5-44b4-4564-873a-0291d241fcd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7002f40-0fb0-41d2-bea1-fa6ca4c3cc2e}" ma:internalName="TaxCatchAll" ma:showField="CatchAllData" ma:web="10700fa5-44b4-4564-873a-0291d241fc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700fa5-44b4-4564-873a-0291d241fcdc" xsi:nil="true"/>
    <lcf76f155ced4ddcb4097134ff3c332f xmlns="fe9bdb87-1f0c-4cfa-a0b7-4271d2b5db2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85E4921-85AE-4773-80F8-C8F6BFEFFA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9bdb87-1f0c-4cfa-a0b7-4271d2b5db24"/>
    <ds:schemaRef ds:uri="10700fa5-44b4-4564-873a-0291d241fc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D663DE-2F72-4306-898A-4DA69A57FD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73CF65-09F2-4308-AD8D-29B77589906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989be66f-87ec-411a-8237-4633bea8e9b9"/>
    <ds:schemaRef ds:uri="http://www.w3.org/XML/1998/namespace"/>
    <ds:schemaRef ds:uri="10700fa5-44b4-4564-873a-0291d241fcdc"/>
    <ds:schemaRef ds:uri="fe9bdb87-1f0c-4cfa-a0b7-4271d2b5db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7117</TotalTime>
  <Words>500</Words>
  <Application>Microsoft Office PowerPoint</Application>
  <PresentationFormat>Widescreen</PresentationFormat>
  <Paragraphs>29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ARS Maquette Pro</vt:lpstr>
      <vt:lpstr>Calibri</vt:lpstr>
      <vt:lpstr>Calibri Light</vt:lpstr>
      <vt:lpstr>Segoe UI</vt:lpstr>
      <vt:lpstr>Segoe UI Semibold</vt:lpstr>
      <vt:lpstr>Wingdings</vt:lpstr>
      <vt:lpstr>2_Office Theme</vt:lpstr>
      <vt:lpstr>3_Office Theme</vt:lpstr>
      <vt:lpstr> OSVRT NA ANKETU</vt:lpstr>
      <vt:lpstr>REZULTATI</vt:lpstr>
      <vt:lpstr>REZULTATI</vt:lpstr>
      <vt:lpstr> Što smatrate da možemo poboljšati u vezi materijala i sadržaja kolegija?</vt:lpstr>
      <vt:lpstr> Što smatrate da možemo poboljšati u vezi materijala i sadržaja kolegija?</vt:lpstr>
      <vt:lpstr> Hvala vam na svim lijepim riječima! One nas motiviraju da budemo još bolji!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Fraculj</dc:creator>
  <cp:lastModifiedBy>Andrej Lacković</cp:lastModifiedBy>
  <cp:revision>431</cp:revision>
  <dcterms:created xsi:type="dcterms:W3CDTF">2018-01-24T13:33:55Z</dcterms:created>
  <dcterms:modified xsi:type="dcterms:W3CDTF">2025-07-01T13:52:36Z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0x010100305BDBC22CFA5041B3A1DC4974FAAEE8</vt:lpwstr>
  </property>
</Properties>
</file>