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323"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2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p:restoredTop sz="80245" autoAdjust="0"/>
  </p:normalViewPr>
  <p:slideViewPr>
    <p:cSldViewPr snapToGrid="0" snapToObjects="1">
      <p:cViewPr varScale="1">
        <p:scale>
          <a:sx n="67" d="100"/>
          <a:sy n="67" d="100"/>
        </p:scale>
        <p:origin x="1190"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10/6/2022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3.org/TR/html401/struct/tables.html%23edef-COL"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w3.org/TR/html401/struct/tables.html%23edef-COLGROUP"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3.org/TR/html401/struct/tables.html%23edef-COL"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w3.org/TR/html401/struct/tables.html%23edef-COLGROUP"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a:t>
            </a:fld>
            <a:endParaRPr lang="en-US" dirty="0"/>
          </a:p>
        </p:txBody>
      </p:sp>
    </p:spTree>
    <p:extLst>
      <p:ext uri="{BB962C8B-B14F-4D97-AF65-F5344CB8AC3E}">
        <p14:creationId xmlns:p14="http://schemas.microsoft.com/office/powerpoint/2010/main" val="2055213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11</a:t>
            </a:fld>
            <a:endParaRPr lang="en-US"/>
          </a:p>
        </p:txBody>
      </p:sp>
    </p:spTree>
    <p:extLst>
      <p:ext uri="{BB962C8B-B14F-4D97-AF65-F5344CB8AC3E}">
        <p14:creationId xmlns:p14="http://schemas.microsoft.com/office/powerpoint/2010/main" val="1108206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12</a:t>
            </a:fld>
            <a:endParaRPr lang="en-US"/>
          </a:p>
        </p:txBody>
      </p:sp>
    </p:spTree>
    <p:extLst>
      <p:ext uri="{BB962C8B-B14F-4D97-AF65-F5344CB8AC3E}">
        <p14:creationId xmlns:p14="http://schemas.microsoft.com/office/powerpoint/2010/main" val="229018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Use generator:</a:t>
            </a:r>
          </a:p>
          <a:p>
            <a:r>
              <a:rPr lang="hr-HR"/>
              <a:t>https://www.quackit.com/html/html_table_generator.cfm</a:t>
            </a:r>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13</a:t>
            </a:fld>
            <a:endParaRPr lang="en-US"/>
          </a:p>
        </p:txBody>
      </p:sp>
    </p:spTree>
    <p:extLst>
      <p:ext uri="{BB962C8B-B14F-4D97-AF65-F5344CB8AC3E}">
        <p14:creationId xmlns:p14="http://schemas.microsoft.com/office/powerpoint/2010/main" val="1334118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14</a:t>
            </a:fld>
            <a:endParaRPr lang="en-US"/>
          </a:p>
        </p:txBody>
      </p:sp>
    </p:spTree>
    <p:extLst>
      <p:ext uri="{BB962C8B-B14F-4D97-AF65-F5344CB8AC3E}">
        <p14:creationId xmlns:p14="http://schemas.microsoft.com/office/powerpoint/2010/main" val="3870268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15</a:t>
            </a:fld>
            <a:endParaRPr lang="en-US"/>
          </a:p>
        </p:txBody>
      </p:sp>
    </p:spTree>
    <p:extLst>
      <p:ext uri="{BB962C8B-B14F-4D97-AF65-F5344CB8AC3E}">
        <p14:creationId xmlns:p14="http://schemas.microsoft.com/office/powerpoint/2010/main" val="392627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a:t>
            </a:fld>
            <a:endParaRPr lang="en-US" dirty="0"/>
          </a:p>
        </p:txBody>
      </p:sp>
    </p:spTree>
    <p:extLst>
      <p:ext uri="{BB962C8B-B14F-4D97-AF65-F5344CB8AC3E}">
        <p14:creationId xmlns:p14="http://schemas.microsoft.com/office/powerpoint/2010/main" val="2049710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a:t>
            </a:fld>
            <a:endParaRPr lang="en-US" dirty="0"/>
          </a:p>
        </p:txBody>
      </p:sp>
    </p:spTree>
    <p:extLst>
      <p:ext uri="{BB962C8B-B14F-4D97-AF65-F5344CB8AC3E}">
        <p14:creationId xmlns:p14="http://schemas.microsoft.com/office/powerpoint/2010/main" val="1751347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Example-2-1</a:t>
            </a:r>
          </a:p>
          <a:p>
            <a:r>
              <a:rPr lang="hr-HR" dirty="0"/>
              <a:t>- </a:t>
            </a:r>
            <a:r>
              <a:rPr lang="hr-HR" dirty="0" err="1"/>
              <a:t>Uncomment</a:t>
            </a:r>
            <a:r>
              <a:rPr lang="hr-HR" dirty="0"/>
              <a:t> &lt;</a:t>
            </a:r>
            <a:r>
              <a:rPr lang="hr-HR" dirty="0" err="1"/>
              <a:t>caption</a:t>
            </a:r>
            <a:r>
              <a:rPr lang="hr-HR" dirty="0"/>
              <a:t>&gt;</a:t>
            </a:r>
          </a:p>
        </p:txBody>
      </p:sp>
      <p:sp>
        <p:nvSpPr>
          <p:cNvPr id="4" name="Rezervirano mjesto broja slajda 3"/>
          <p:cNvSpPr>
            <a:spLocks noGrp="1"/>
          </p:cNvSpPr>
          <p:nvPr>
            <p:ph type="sldNum" sz="quarter" idx="5"/>
          </p:nvPr>
        </p:nvSpPr>
        <p:spPr/>
        <p:txBody>
          <a:bodyPr/>
          <a:lstStyle/>
          <a:p>
            <a:fld id="{8EDC0C92-97E4-9540-AC90-F1BBF91896C7}" type="slidenum">
              <a:rPr lang="en-US" smtClean="0"/>
              <a:t>5</a:t>
            </a:fld>
            <a:endParaRPr lang="en-US" dirty="0"/>
          </a:p>
        </p:txBody>
      </p:sp>
    </p:spTree>
    <p:extLst>
      <p:ext uri="{BB962C8B-B14F-4D97-AF65-F5344CB8AC3E}">
        <p14:creationId xmlns:p14="http://schemas.microsoft.com/office/powerpoint/2010/main" val="855300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Example-2-1</a:t>
            </a:r>
          </a:p>
          <a:p>
            <a:r>
              <a:rPr lang="hr-HR" dirty="0"/>
              <a:t>- Use &lt;table </a:t>
            </a:r>
            <a:r>
              <a:rPr lang="hr-HR" dirty="0" err="1"/>
              <a:t>frame</a:t>
            </a:r>
            <a:r>
              <a:rPr lang="hr-HR" dirty="0"/>
              <a:t>="…"&gt; to show </a:t>
            </a:r>
            <a:r>
              <a:rPr lang="hr-HR" dirty="0" err="1"/>
              <a:t>frame</a:t>
            </a:r>
            <a:endParaRPr lang="hr-HR" dirty="0"/>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6</a:t>
            </a:fld>
            <a:endParaRPr lang="en-US" dirty="0"/>
          </a:p>
        </p:txBody>
      </p:sp>
    </p:spTree>
    <p:extLst>
      <p:ext uri="{BB962C8B-B14F-4D97-AF65-F5344CB8AC3E}">
        <p14:creationId xmlns:p14="http://schemas.microsoft.com/office/powerpoint/2010/main" val="4050922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Example-2-1</a:t>
            </a:r>
          </a:p>
          <a:p>
            <a:r>
              <a:rPr lang="hr-HR" dirty="0"/>
              <a:t>- Use &lt;table </a:t>
            </a:r>
            <a:r>
              <a:rPr lang="hr-HR" dirty="0" err="1"/>
              <a:t>frame</a:t>
            </a:r>
            <a:r>
              <a:rPr lang="hr-HR" dirty="0"/>
              <a:t>="…" </a:t>
            </a:r>
            <a:r>
              <a:rPr lang="hr-HR" dirty="0" err="1"/>
              <a:t>rules</a:t>
            </a:r>
            <a:r>
              <a:rPr lang="hr-HR" dirty="0"/>
              <a:t>="..."&gt; to show </a:t>
            </a:r>
            <a:r>
              <a:rPr lang="hr-HR" dirty="0" err="1"/>
              <a:t>rules</a:t>
            </a:r>
            <a:endParaRPr lang="hr-HR" dirty="0"/>
          </a:p>
          <a:p>
            <a:endParaRPr lang="hr-HR" dirty="0"/>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7</a:t>
            </a:fld>
            <a:endParaRPr lang="en-US" dirty="0"/>
          </a:p>
        </p:txBody>
      </p:sp>
    </p:spTree>
    <p:extLst>
      <p:ext uri="{BB962C8B-B14F-4D97-AF65-F5344CB8AC3E}">
        <p14:creationId xmlns:p14="http://schemas.microsoft.com/office/powerpoint/2010/main" val="3256563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8</a:t>
            </a:fld>
            <a:endParaRPr lang="en-US" dirty="0"/>
          </a:p>
        </p:txBody>
      </p:sp>
    </p:spTree>
    <p:extLst>
      <p:ext uri="{BB962C8B-B14F-4D97-AF65-F5344CB8AC3E}">
        <p14:creationId xmlns:p14="http://schemas.microsoft.com/office/powerpoint/2010/main" val="2780506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a:t>
            </a:r>
            <a:r>
              <a:rPr lang="en-US" sz="1200" b="0" i="0" kern="1200" dirty="0">
                <a:solidFill>
                  <a:schemeClr val="tx1"/>
                </a:solidFill>
                <a:effectLst/>
                <a:latin typeface="+mn-lt"/>
                <a:ea typeface="+mn-ea"/>
                <a:cs typeface="+mn-cs"/>
                <a:hlinkClick r:id="rId3"/>
              </a:rPr>
              <a:t>COL</a:t>
            </a:r>
            <a:r>
              <a:rPr lang="en-US" sz="1200" b="0" i="0" kern="1200" dirty="0">
                <a:solidFill>
                  <a:schemeClr val="tx1"/>
                </a:solidFill>
                <a:effectLst/>
                <a:latin typeface="+mn-lt"/>
                <a:ea typeface="+mn-ea"/>
                <a:cs typeface="+mn-cs"/>
              </a:rPr>
              <a:t> does </a:t>
            </a:r>
            <a:r>
              <a:rPr lang="en-US" sz="1200" b="1" i="0" kern="1200" dirty="0">
                <a:solidFill>
                  <a:schemeClr val="tx1"/>
                </a:solidFill>
                <a:effectLst/>
                <a:latin typeface="+mn-lt"/>
                <a:ea typeface="+mn-ea"/>
                <a:cs typeface="+mn-cs"/>
              </a:rPr>
              <a:t>not</a:t>
            </a:r>
            <a:r>
              <a:rPr lang="en-US" sz="1200" b="0" i="0" kern="1200" dirty="0">
                <a:solidFill>
                  <a:schemeClr val="tx1"/>
                </a:solidFill>
                <a:effectLst/>
                <a:latin typeface="+mn-lt"/>
                <a:ea typeface="+mn-ea"/>
                <a:cs typeface="+mn-cs"/>
              </a:rPr>
              <a:t> group columns together structurally -- that is the role of the </a:t>
            </a:r>
            <a:r>
              <a:rPr lang="en-US" sz="1200" b="0" i="0" kern="1200" dirty="0">
                <a:solidFill>
                  <a:schemeClr val="tx1"/>
                </a:solidFill>
                <a:effectLst/>
                <a:latin typeface="+mn-lt"/>
                <a:ea typeface="+mn-ea"/>
                <a:cs typeface="+mn-cs"/>
                <a:hlinkClick r:id="rId4"/>
              </a:rPr>
              <a:t>COLGROUP</a:t>
            </a:r>
            <a:r>
              <a:rPr lang="en-US" sz="1200" b="0" i="0" kern="1200" dirty="0">
                <a:solidFill>
                  <a:schemeClr val="tx1"/>
                </a:solidFill>
                <a:effectLst/>
                <a:latin typeface="+mn-lt"/>
                <a:ea typeface="+mn-ea"/>
                <a:cs typeface="+mn-cs"/>
              </a:rPr>
              <a:t> element. </a:t>
            </a:r>
            <a:r>
              <a:rPr lang="en-US" sz="1200" b="0" i="0" kern="1200" dirty="0">
                <a:solidFill>
                  <a:schemeClr val="tx1"/>
                </a:solidFill>
                <a:effectLst/>
                <a:latin typeface="+mn-lt"/>
                <a:ea typeface="+mn-ea"/>
                <a:cs typeface="+mn-cs"/>
                <a:hlinkClick r:id="rId3"/>
              </a:rPr>
              <a:t>COL</a:t>
            </a:r>
            <a:r>
              <a:rPr lang="en-US" sz="1200" b="0" i="0" kern="1200" dirty="0">
                <a:solidFill>
                  <a:schemeClr val="tx1"/>
                </a:solidFill>
                <a:effectLst/>
                <a:latin typeface="+mn-lt"/>
                <a:ea typeface="+mn-ea"/>
                <a:cs typeface="+mn-cs"/>
              </a:rPr>
              <a:t> elements are empty and serve only as a support for attributes</a:t>
            </a:r>
            <a:endParaRPr lang="hr-HR" dirty="0"/>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9</a:t>
            </a:fld>
            <a:endParaRPr lang="en-US" dirty="0"/>
          </a:p>
        </p:txBody>
      </p:sp>
    </p:spTree>
    <p:extLst>
      <p:ext uri="{BB962C8B-B14F-4D97-AF65-F5344CB8AC3E}">
        <p14:creationId xmlns:p14="http://schemas.microsoft.com/office/powerpoint/2010/main" val="1366427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a:t>
            </a:r>
            <a:r>
              <a:rPr lang="en-US" sz="1200" b="0" i="0" kern="1200" dirty="0">
                <a:solidFill>
                  <a:schemeClr val="tx1"/>
                </a:solidFill>
                <a:effectLst/>
                <a:latin typeface="+mn-lt"/>
                <a:ea typeface="+mn-ea"/>
                <a:cs typeface="+mn-cs"/>
                <a:hlinkClick r:id="rId3"/>
              </a:rPr>
              <a:t>COL</a:t>
            </a:r>
            <a:r>
              <a:rPr lang="en-US" sz="1200" b="0" i="0" kern="1200" dirty="0">
                <a:solidFill>
                  <a:schemeClr val="tx1"/>
                </a:solidFill>
                <a:effectLst/>
                <a:latin typeface="+mn-lt"/>
                <a:ea typeface="+mn-ea"/>
                <a:cs typeface="+mn-cs"/>
              </a:rPr>
              <a:t> does </a:t>
            </a:r>
            <a:r>
              <a:rPr lang="en-US" sz="1200" b="1" i="0" kern="1200" dirty="0">
                <a:solidFill>
                  <a:schemeClr val="tx1"/>
                </a:solidFill>
                <a:effectLst/>
                <a:latin typeface="+mn-lt"/>
                <a:ea typeface="+mn-ea"/>
                <a:cs typeface="+mn-cs"/>
              </a:rPr>
              <a:t>not</a:t>
            </a:r>
            <a:r>
              <a:rPr lang="en-US" sz="1200" b="0" i="0" kern="1200" dirty="0">
                <a:solidFill>
                  <a:schemeClr val="tx1"/>
                </a:solidFill>
                <a:effectLst/>
                <a:latin typeface="+mn-lt"/>
                <a:ea typeface="+mn-ea"/>
                <a:cs typeface="+mn-cs"/>
              </a:rPr>
              <a:t> group columns together structurally -- that is the role of the </a:t>
            </a:r>
            <a:r>
              <a:rPr lang="en-US" sz="1200" b="0" i="0" kern="1200" dirty="0">
                <a:solidFill>
                  <a:schemeClr val="tx1"/>
                </a:solidFill>
                <a:effectLst/>
                <a:latin typeface="+mn-lt"/>
                <a:ea typeface="+mn-ea"/>
                <a:cs typeface="+mn-cs"/>
                <a:hlinkClick r:id="rId4"/>
              </a:rPr>
              <a:t>COLGROUP</a:t>
            </a:r>
            <a:r>
              <a:rPr lang="en-US" sz="1200" b="0" i="0" kern="1200" dirty="0">
                <a:solidFill>
                  <a:schemeClr val="tx1"/>
                </a:solidFill>
                <a:effectLst/>
                <a:latin typeface="+mn-lt"/>
                <a:ea typeface="+mn-ea"/>
                <a:cs typeface="+mn-cs"/>
              </a:rPr>
              <a:t> element. </a:t>
            </a:r>
            <a:r>
              <a:rPr lang="en-US" sz="1200" b="0" i="0" kern="1200" dirty="0">
                <a:solidFill>
                  <a:schemeClr val="tx1"/>
                </a:solidFill>
                <a:effectLst/>
                <a:latin typeface="+mn-lt"/>
                <a:ea typeface="+mn-ea"/>
                <a:cs typeface="+mn-cs"/>
                <a:hlinkClick r:id="rId3"/>
              </a:rPr>
              <a:t>COL</a:t>
            </a:r>
            <a:r>
              <a:rPr lang="en-US" sz="1200" b="0" i="0" kern="1200" dirty="0">
                <a:solidFill>
                  <a:schemeClr val="tx1"/>
                </a:solidFill>
                <a:effectLst/>
                <a:latin typeface="+mn-lt"/>
                <a:ea typeface="+mn-ea"/>
                <a:cs typeface="+mn-cs"/>
              </a:rPr>
              <a:t> elements are empty and serve only as a support for attributes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hr-HR" dirty="0"/>
              <a:t>Example-2-1</a:t>
            </a:r>
          </a:p>
          <a:p>
            <a:r>
              <a:rPr lang="hr-HR" dirty="0"/>
              <a:t>- </a:t>
            </a:r>
            <a:r>
              <a:rPr lang="hr-HR" dirty="0" err="1"/>
              <a:t>Uncomment</a:t>
            </a:r>
            <a:r>
              <a:rPr lang="hr-HR" dirty="0"/>
              <a:t> &lt;</a:t>
            </a:r>
            <a:r>
              <a:rPr lang="hr-HR" dirty="0" err="1"/>
              <a:t>colgroup</a:t>
            </a:r>
            <a:r>
              <a:rPr lang="hr-HR" dirty="0"/>
              <a:t>&gt; </a:t>
            </a:r>
            <a:r>
              <a:rPr lang="hr-HR" dirty="0" err="1"/>
              <a:t>tags</a:t>
            </a:r>
            <a:endParaRPr lang="hr-HR" dirty="0"/>
          </a:p>
          <a:p>
            <a:endParaRPr lang="hr-HR" dirty="0"/>
          </a:p>
          <a:p>
            <a:endParaRPr lang="hr-HR" dirty="0"/>
          </a:p>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10</a:t>
            </a:fld>
            <a:endParaRPr lang="en-US"/>
          </a:p>
        </p:txBody>
      </p:sp>
    </p:spTree>
    <p:extLst>
      <p:ext uri="{BB962C8B-B14F-4D97-AF65-F5344CB8AC3E}">
        <p14:creationId xmlns:p14="http://schemas.microsoft.com/office/powerpoint/2010/main" val="2314701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Tree>
    <p:extLst>
      <p:ext uri="{BB962C8B-B14F-4D97-AF65-F5344CB8AC3E}">
        <p14:creationId xmlns:p14="http://schemas.microsoft.com/office/powerpoint/2010/main" val="171295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8571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36416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8111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795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65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2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193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5422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5767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10/6/2022</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a:stretch>
            <a:fillRect/>
          </a:stretch>
        </p:blipFill>
        <p:spPr>
          <a:xfrm>
            <a:off x="-526255" y="1600199"/>
            <a:ext cx="5829301" cy="5486401"/>
          </a:xfrm>
          <a:prstGeom prst="rect">
            <a:avLst/>
          </a:prstGeom>
        </p:spPr>
      </p:pic>
      <p:sp>
        <p:nvSpPr>
          <p:cNvPr id="2" name="Title 1"/>
          <p:cNvSpPr>
            <a:spLocks noGrp="1"/>
          </p:cNvSpPr>
          <p:nvPr>
            <p:ph type="title"/>
          </p:nvPr>
        </p:nvSpPr>
        <p:spPr>
          <a:xfrm>
            <a:off x="4876800" y="728663"/>
            <a:ext cx="6476999"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10/6/2022</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Slika 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238959"/>
            <a:ext cx="11931868" cy="619041"/>
          </a:xfrm>
          <a:prstGeom prst="rect">
            <a:avLst/>
          </a:prstGeom>
        </p:spPr>
      </p:pic>
    </p:spTree>
    <p:extLst>
      <p:ext uri="{BB962C8B-B14F-4D97-AF65-F5344CB8AC3E}">
        <p14:creationId xmlns:p14="http://schemas.microsoft.com/office/powerpoint/2010/main" val="113115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1768" y="671514"/>
            <a:ext cx="7674894" cy="2014537"/>
          </a:xfrm>
        </p:spPr>
        <p:txBody>
          <a:bodyPr>
            <a:normAutofit/>
          </a:bodyPr>
          <a:lstStyle/>
          <a:p>
            <a:r>
              <a:rPr lang="ta-IN" sz="4000" dirty="0"/>
              <a:t>Standards in Internet Technology Application</a:t>
            </a:r>
            <a:endParaRPr lang="en-US" sz="4000" dirty="0"/>
          </a:p>
        </p:txBody>
      </p:sp>
      <p:sp>
        <p:nvSpPr>
          <p:cNvPr id="3" name="Title 1">
            <a:extLst>
              <a:ext uri="{FF2B5EF4-FFF2-40B4-BE49-F238E27FC236}">
                <a16:creationId xmlns:a16="http://schemas.microsoft.com/office/drawing/2014/main" id="{D65AC6E3-C632-4595-A66C-434D6928A771}"/>
              </a:ext>
            </a:extLst>
          </p:cNvPr>
          <p:cNvSpPr txBox="1">
            <a:spLocks/>
          </p:cNvSpPr>
          <p:nvPr/>
        </p:nvSpPr>
        <p:spPr>
          <a:xfrm>
            <a:off x="2759867" y="4171950"/>
            <a:ext cx="8636795" cy="20145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b="1" i="0" kern="1200">
                <a:solidFill>
                  <a:schemeClr val="bg1"/>
                </a:solidFill>
                <a:latin typeface="Arial" charset="0"/>
                <a:ea typeface="Arial" charset="0"/>
                <a:cs typeface="Arial" charset="0"/>
              </a:defRPr>
            </a:lvl1pPr>
          </a:lstStyle>
          <a:p>
            <a:pPr algn="r"/>
            <a:r>
              <a:rPr lang="ta-IN" sz="3600" b="0" dirty="0">
                <a:solidFill>
                  <a:schemeClr val="accent6">
                    <a:lumMod val="75000"/>
                  </a:schemeClr>
                </a:solidFill>
              </a:rPr>
              <a:t>Lecture </a:t>
            </a:r>
            <a:r>
              <a:rPr lang="hr-HR" sz="3600" b="0" dirty="0">
                <a:solidFill>
                  <a:schemeClr val="accent6">
                    <a:lumMod val="75000"/>
                  </a:schemeClr>
                </a:solidFill>
              </a:rPr>
              <a:t>0</a:t>
            </a:r>
            <a:r>
              <a:rPr lang="ta-IN" sz="3600" b="0" dirty="0">
                <a:solidFill>
                  <a:schemeClr val="accent6">
                    <a:lumMod val="75000"/>
                  </a:schemeClr>
                </a:solidFill>
              </a:rPr>
              <a:t>2</a:t>
            </a:r>
            <a:endParaRPr lang="en-US" sz="3600" b="0" dirty="0">
              <a:solidFill>
                <a:schemeClr val="accent6">
                  <a:lumMod val="75000"/>
                </a:schemeClr>
              </a:solidFill>
            </a:endParaRPr>
          </a:p>
        </p:txBody>
      </p:sp>
    </p:spTree>
    <p:extLst>
      <p:ext uri="{BB962C8B-B14F-4D97-AF65-F5344CB8AC3E}">
        <p14:creationId xmlns:p14="http://schemas.microsoft.com/office/powerpoint/2010/main" val="1032318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Elements of tag </a:t>
            </a:r>
            <a:r>
              <a:rPr lang="hr-HR" dirty="0">
                <a:solidFill>
                  <a:srgbClr val="00B0F0"/>
                </a:solidFill>
              </a:rPr>
              <a:t>&lt;table&gt;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3000"/>
              </a:lnSpc>
            </a:pPr>
            <a:r>
              <a:rPr lang="hr-HR" sz="2200" b="1" dirty="0">
                <a:latin typeface="Consolas" panose="020B0609020204030204" pitchFamily="49" charset="0"/>
                <a:cs typeface="Consolas" panose="020B0609020204030204" pitchFamily="49" charset="0"/>
              </a:rPr>
              <a:t>&lt;col&gt;</a:t>
            </a:r>
          </a:p>
          <a:p>
            <a:pPr lvl="1">
              <a:lnSpc>
                <a:spcPts val="3000"/>
              </a:lnSpc>
            </a:pPr>
            <a:r>
              <a:rPr lang="en-US" sz="1800" dirty="0"/>
              <a:t>U</a:t>
            </a:r>
            <a:r>
              <a:rPr lang="ta-IN" sz="1800" dirty="0"/>
              <a:t>sed for applying attributes to collumns</a:t>
            </a:r>
            <a:endParaRPr lang="hr-HR" sz="1800" dirty="0"/>
          </a:p>
          <a:p>
            <a:pPr lvl="1">
              <a:lnSpc>
                <a:spcPts val="3000"/>
              </a:lnSpc>
            </a:pPr>
            <a:r>
              <a:rPr lang="ta-IN" sz="1800" dirty="0"/>
              <a:t>It DOESN’T group columns</a:t>
            </a:r>
            <a:endParaRPr lang="hr-HR" sz="1800" dirty="0"/>
          </a:p>
          <a:p>
            <a:pPr lvl="1">
              <a:lnSpc>
                <a:spcPts val="3000"/>
              </a:lnSpc>
            </a:pPr>
            <a:r>
              <a:rPr lang="en-US" sz="1800" dirty="0"/>
              <a:t>I</a:t>
            </a:r>
            <a:r>
              <a:rPr lang="ta-IN" sz="1800" dirty="0"/>
              <a:t>t can be nested in colgroup elements</a:t>
            </a:r>
            <a:endParaRPr lang="hr-HR" sz="1800" dirty="0"/>
          </a:p>
        </p:txBody>
      </p:sp>
      <p:pic>
        <p:nvPicPr>
          <p:cNvPr id="6" name="Picture 5">
            <a:extLst>
              <a:ext uri="{FF2B5EF4-FFF2-40B4-BE49-F238E27FC236}">
                <a16:creationId xmlns:a16="http://schemas.microsoft.com/office/drawing/2014/main" id="{A8D66F63-9BED-4209-AC06-7D239CF5969F}"/>
              </a:ext>
            </a:extLst>
          </p:cNvPr>
          <p:cNvPicPr>
            <a:picLocks noChangeAspect="1"/>
          </p:cNvPicPr>
          <p:nvPr/>
        </p:nvPicPr>
        <p:blipFill>
          <a:blip r:embed="rId3"/>
          <a:stretch>
            <a:fillRect/>
          </a:stretch>
        </p:blipFill>
        <p:spPr>
          <a:xfrm>
            <a:off x="5425106" y="3429000"/>
            <a:ext cx="5490544" cy="24462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10801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a:solidFill>
                  <a:srgbClr val="00B0F0"/>
                </a:solidFill>
              </a:rPr>
              <a:t>&lt;</a:t>
            </a:r>
            <a:r>
              <a:rPr lang="hr-HR" dirty="0" err="1">
                <a:solidFill>
                  <a:srgbClr val="00B0F0"/>
                </a:solidFill>
              </a:rPr>
              <a:t>tr</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lvl="1">
              <a:lnSpc>
                <a:spcPts val="3000"/>
              </a:lnSpc>
            </a:pPr>
            <a:r>
              <a:rPr lang="hr-HR" sz="2000" b="1" dirty="0"/>
              <a:t>id</a:t>
            </a:r>
            <a:r>
              <a:rPr lang="hr-HR" sz="2000" dirty="0"/>
              <a:t> - </a:t>
            </a:r>
            <a:r>
              <a:rPr lang="ta-IN" sz="2000" dirty="0"/>
              <a:t>identif</a:t>
            </a:r>
            <a:r>
              <a:rPr lang="hr-HR" sz="2000" dirty="0" err="1"/>
              <a:t>ie</a:t>
            </a:r>
            <a:r>
              <a:rPr lang="ta-IN" sz="2000" dirty="0"/>
              <a:t>r</a:t>
            </a:r>
            <a:endParaRPr lang="hr-HR" sz="2000" dirty="0"/>
          </a:p>
          <a:p>
            <a:pPr lvl="1">
              <a:lnSpc>
                <a:spcPts val="3000"/>
              </a:lnSpc>
            </a:pPr>
            <a:r>
              <a:rPr lang="hr-HR" sz="2000" b="1" dirty="0"/>
              <a:t>title</a:t>
            </a:r>
            <a:r>
              <a:rPr lang="hr-HR" sz="2000" dirty="0"/>
              <a:t> </a:t>
            </a:r>
            <a:r>
              <a:rPr lang="mr-IN" sz="2000" dirty="0"/>
              <a:t>–</a:t>
            </a:r>
            <a:r>
              <a:rPr lang="hr-HR" sz="2000" dirty="0"/>
              <a:t> title </a:t>
            </a:r>
            <a:r>
              <a:rPr lang="ta-IN" sz="2000" dirty="0"/>
              <a:t>of the </a:t>
            </a:r>
            <a:r>
              <a:rPr lang="hr-HR" sz="2000" dirty="0"/>
              <a:t>element </a:t>
            </a:r>
          </a:p>
          <a:p>
            <a:pPr lvl="1">
              <a:lnSpc>
                <a:spcPts val="3000"/>
              </a:lnSpc>
            </a:pPr>
            <a:r>
              <a:rPr lang="hr-HR" sz="2000" b="1" dirty="0"/>
              <a:t>style</a:t>
            </a:r>
            <a:r>
              <a:rPr lang="hr-HR" sz="2000" dirty="0"/>
              <a:t> </a:t>
            </a:r>
            <a:r>
              <a:rPr lang="mr-IN" sz="2000" dirty="0"/>
              <a:t>–</a:t>
            </a:r>
            <a:r>
              <a:rPr lang="hr-HR" sz="2000" dirty="0"/>
              <a:t> </a:t>
            </a:r>
            <a:r>
              <a:rPr lang="ta-IN" sz="2000" dirty="0"/>
              <a:t>inline style</a:t>
            </a:r>
            <a:endParaRPr lang="hr-HR" sz="2000" dirty="0"/>
          </a:p>
          <a:p>
            <a:pPr lvl="1">
              <a:lnSpc>
                <a:spcPts val="3000"/>
              </a:lnSpc>
            </a:pPr>
            <a:r>
              <a:rPr lang="hr-HR" sz="2000" b="1" dirty="0"/>
              <a:t>align</a:t>
            </a:r>
            <a:r>
              <a:rPr lang="hr-HR" sz="2000" dirty="0"/>
              <a:t> </a:t>
            </a:r>
            <a:r>
              <a:rPr lang="mr-IN" sz="2000" dirty="0"/>
              <a:t>–</a:t>
            </a:r>
            <a:r>
              <a:rPr lang="hr-HR" sz="2000" dirty="0"/>
              <a:t> </a:t>
            </a:r>
            <a:r>
              <a:rPr lang="ta-IN" sz="2000" dirty="0"/>
              <a:t>horizontal alligment of content </a:t>
            </a:r>
            <a:r>
              <a:rPr lang="hr-HR" sz="2000" dirty="0"/>
              <a:t>(left, center, right) </a:t>
            </a:r>
          </a:p>
          <a:p>
            <a:pPr lvl="1">
              <a:lnSpc>
                <a:spcPts val="3000"/>
              </a:lnSpc>
            </a:pPr>
            <a:r>
              <a:rPr lang="hr-HR" sz="2000" b="1" dirty="0"/>
              <a:t>valign</a:t>
            </a:r>
            <a:r>
              <a:rPr lang="hr-HR" sz="2000" dirty="0"/>
              <a:t> </a:t>
            </a:r>
            <a:r>
              <a:rPr lang="mr-IN" sz="2000" dirty="0"/>
              <a:t>–</a:t>
            </a:r>
            <a:r>
              <a:rPr lang="hr-HR" sz="2000" dirty="0"/>
              <a:t> </a:t>
            </a:r>
            <a:r>
              <a:rPr lang="ta-IN" sz="2000" dirty="0"/>
              <a:t>vertical alligment of content </a:t>
            </a:r>
            <a:r>
              <a:rPr lang="hr-HR" sz="2000" dirty="0"/>
              <a:t>(top, middle, bottom)</a:t>
            </a:r>
          </a:p>
          <a:p>
            <a:pPr lvl="1">
              <a:lnSpc>
                <a:spcPts val="3000"/>
              </a:lnSpc>
            </a:pPr>
            <a:r>
              <a:rPr lang="hr-HR" sz="2000" b="1" dirty="0"/>
              <a:t>bgcolor</a:t>
            </a:r>
            <a:r>
              <a:rPr lang="hr-HR" sz="2000" dirty="0"/>
              <a:t> </a:t>
            </a:r>
            <a:r>
              <a:rPr lang="mr-IN" sz="2000" dirty="0"/>
              <a:t>–</a:t>
            </a:r>
            <a:r>
              <a:rPr lang="hr-HR" sz="2000" dirty="0"/>
              <a:t> </a:t>
            </a:r>
            <a:r>
              <a:rPr lang="ta-IN" sz="2000" dirty="0"/>
              <a:t>background color of the row</a:t>
            </a:r>
            <a:endParaRPr lang="hr-HR" sz="2000" dirty="0"/>
          </a:p>
        </p:txBody>
      </p:sp>
    </p:spTree>
    <p:extLst>
      <p:ext uri="{BB962C8B-B14F-4D97-AF65-F5344CB8AC3E}">
        <p14:creationId xmlns:p14="http://schemas.microsoft.com/office/powerpoint/2010/main" val="3585116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Elements </a:t>
            </a:r>
            <a:r>
              <a:rPr lang="hr-HR" dirty="0">
                <a:solidFill>
                  <a:srgbClr val="00B0F0"/>
                </a:solidFill>
              </a:rPr>
              <a:t>&lt;th&gt;</a:t>
            </a:r>
            <a:r>
              <a:rPr lang="hr-HR" dirty="0"/>
              <a:t> </a:t>
            </a:r>
            <a:r>
              <a:rPr lang="ta-IN" dirty="0"/>
              <a:t>and</a:t>
            </a:r>
            <a:r>
              <a:rPr lang="hr-HR" dirty="0"/>
              <a:t> </a:t>
            </a:r>
            <a:r>
              <a:rPr lang="hr-HR" dirty="0">
                <a:solidFill>
                  <a:srgbClr val="00B0F0"/>
                </a:solidFill>
              </a:rPr>
              <a:t>&lt;td&gt;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2800"/>
              </a:lnSpc>
            </a:pPr>
            <a:r>
              <a:rPr lang="hr-HR" sz="2200" b="1" dirty="0">
                <a:latin typeface="Consolas" panose="020B0609020204030204" pitchFamily="49" charset="0"/>
                <a:cs typeface="Consolas" panose="020B0609020204030204" pitchFamily="49" charset="0"/>
              </a:rPr>
              <a:t>&lt;th&gt;</a:t>
            </a:r>
            <a:r>
              <a:rPr lang="hr-HR" sz="2200" b="1"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used for title cells</a:t>
            </a:r>
            <a:r>
              <a:rPr lang="hr-HR" sz="2200" dirty="0">
                <a:latin typeface="Segoe UI" panose="020B0502040204020203" pitchFamily="34" charset="0"/>
                <a:cs typeface="Segoe UI" panose="020B0502040204020203" pitchFamily="34" charset="0"/>
              </a:rPr>
              <a:t>. </a:t>
            </a:r>
            <a:r>
              <a:rPr lang="ta-IN" sz="2200" dirty="0">
                <a:latin typeface="Segoe UI" panose="020B0502040204020203" pitchFamily="34" charset="0"/>
                <a:cs typeface="Segoe UI" panose="020B0502040204020203" pitchFamily="34" charset="0"/>
              </a:rPr>
              <a:t>Text is bold and centered</a:t>
            </a:r>
            <a:endParaRPr lang="hr-HR" sz="2200" dirty="0">
              <a:latin typeface="Segoe UI" panose="020B0502040204020203" pitchFamily="34" charset="0"/>
              <a:cs typeface="Segoe UI" panose="020B0502040204020203" pitchFamily="34" charset="0"/>
            </a:endParaRPr>
          </a:p>
          <a:p>
            <a:pPr>
              <a:lnSpc>
                <a:spcPts val="2800"/>
              </a:lnSpc>
            </a:pPr>
            <a:r>
              <a:rPr lang="hr-HR" sz="2200" b="1" dirty="0">
                <a:latin typeface="Consolas" panose="020B0609020204030204" pitchFamily="49" charset="0"/>
                <a:cs typeface="Consolas" panose="020B0609020204030204" pitchFamily="49" charset="0"/>
              </a:rPr>
              <a:t>&lt;td&gt; </a:t>
            </a:r>
            <a:r>
              <a:rPr lang="ta-IN" sz="2200" dirty="0">
                <a:latin typeface="Segoe UI" panose="020B0502040204020203" pitchFamily="34" charset="0"/>
                <a:cs typeface="Segoe UI" panose="020B0502040204020203" pitchFamily="34" charset="0"/>
              </a:rPr>
              <a:t>used for standard cells</a:t>
            </a:r>
            <a:endParaRPr lang="hr-HR" sz="2200" dirty="0">
              <a:latin typeface="Segoe UI" panose="020B0502040204020203" pitchFamily="34" charset="0"/>
              <a:cs typeface="Segoe UI" panose="020B0502040204020203" pitchFamily="34" charset="0"/>
            </a:endParaRPr>
          </a:p>
          <a:p>
            <a:pPr>
              <a:lnSpc>
                <a:spcPts val="2800"/>
              </a:lnSpc>
            </a:pPr>
            <a:r>
              <a:rPr lang="ta-IN" sz="2200" dirty="0">
                <a:latin typeface="Segoe UI" panose="020B0502040204020203" pitchFamily="34" charset="0"/>
                <a:cs typeface="Segoe UI" panose="020B0502040204020203" pitchFamily="34" charset="0"/>
              </a:rPr>
              <a:t>Attributes</a:t>
            </a:r>
            <a:r>
              <a:rPr lang="hr-HR" sz="2200" dirty="0">
                <a:latin typeface="Segoe UI" panose="020B0502040204020203" pitchFamily="34" charset="0"/>
                <a:cs typeface="Segoe UI" panose="020B0502040204020203" pitchFamily="34" charset="0"/>
              </a:rPr>
              <a:t>: </a:t>
            </a:r>
          </a:p>
          <a:p>
            <a:pPr lvl="1">
              <a:lnSpc>
                <a:spcPts val="2800"/>
              </a:lnSpc>
            </a:pPr>
            <a:r>
              <a:rPr lang="hr-HR" sz="1800" b="1" dirty="0"/>
              <a:t>align</a:t>
            </a:r>
            <a:r>
              <a:rPr lang="hr-HR" sz="1800" dirty="0"/>
              <a:t> </a:t>
            </a:r>
            <a:r>
              <a:rPr lang="mr-IN" sz="1800" dirty="0"/>
              <a:t>–</a:t>
            </a:r>
            <a:r>
              <a:rPr lang="hr-HR" sz="1800" dirty="0"/>
              <a:t> </a:t>
            </a:r>
            <a:r>
              <a:rPr lang="ta-IN" sz="1800" dirty="0"/>
              <a:t>horizontal alignment of content </a:t>
            </a:r>
            <a:r>
              <a:rPr lang="hr-HR" sz="1800" dirty="0"/>
              <a:t>(left, center, right) </a:t>
            </a:r>
          </a:p>
          <a:p>
            <a:pPr lvl="1">
              <a:lnSpc>
                <a:spcPts val="2800"/>
              </a:lnSpc>
            </a:pPr>
            <a:r>
              <a:rPr lang="hr-HR" sz="1800" b="1" dirty="0"/>
              <a:t>valign</a:t>
            </a:r>
            <a:r>
              <a:rPr lang="hr-HR" sz="1800" dirty="0"/>
              <a:t> </a:t>
            </a:r>
            <a:r>
              <a:rPr lang="mr-IN" sz="1800" dirty="0"/>
              <a:t>–</a:t>
            </a:r>
            <a:r>
              <a:rPr lang="hr-HR" sz="1800" dirty="0"/>
              <a:t> </a:t>
            </a:r>
            <a:r>
              <a:rPr lang="ta-IN" sz="1800" dirty="0"/>
              <a:t>vertical alignment</a:t>
            </a:r>
            <a:r>
              <a:rPr lang="hr-HR" sz="1800" dirty="0"/>
              <a:t> </a:t>
            </a:r>
            <a:r>
              <a:rPr lang="ta-IN" sz="1800" dirty="0"/>
              <a:t>of content </a:t>
            </a:r>
            <a:r>
              <a:rPr lang="hr-HR" sz="1800" dirty="0"/>
              <a:t>(top, middle, bottom) </a:t>
            </a:r>
          </a:p>
          <a:p>
            <a:pPr lvl="1">
              <a:lnSpc>
                <a:spcPts val="2800"/>
              </a:lnSpc>
            </a:pPr>
            <a:r>
              <a:rPr lang="hr-HR" sz="1800" b="1" dirty="0"/>
              <a:t>bgcolor</a:t>
            </a:r>
            <a:r>
              <a:rPr lang="hr-HR" sz="1800" dirty="0"/>
              <a:t> </a:t>
            </a:r>
            <a:r>
              <a:rPr lang="mr-IN" sz="1800" dirty="0"/>
              <a:t>–</a:t>
            </a:r>
            <a:r>
              <a:rPr lang="hr-HR" sz="1800" dirty="0"/>
              <a:t> </a:t>
            </a:r>
            <a:r>
              <a:rPr lang="ta-IN" sz="1800" dirty="0"/>
              <a:t>cell’s background color</a:t>
            </a:r>
            <a:endParaRPr lang="hr-HR" sz="1800" dirty="0"/>
          </a:p>
          <a:p>
            <a:pPr lvl="1">
              <a:lnSpc>
                <a:spcPts val="2800"/>
              </a:lnSpc>
            </a:pPr>
            <a:r>
              <a:rPr lang="hr-HR" sz="1800" b="1" dirty="0"/>
              <a:t>colspan</a:t>
            </a:r>
            <a:r>
              <a:rPr lang="hr-HR" sz="1800" dirty="0"/>
              <a:t> </a:t>
            </a:r>
            <a:r>
              <a:rPr lang="mr-IN" sz="1800" dirty="0"/>
              <a:t>–</a:t>
            </a:r>
            <a:r>
              <a:rPr lang="hr-HR" sz="1800" dirty="0"/>
              <a:t> </a:t>
            </a:r>
            <a:r>
              <a:rPr lang="ta-IN" sz="1800" dirty="0"/>
              <a:t>merges cells in a row, define</a:t>
            </a:r>
            <a:r>
              <a:rPr lang="hr-HR" sz="1800" dirty="0"/>
              <a:t>d </a:t>
            </a:r>
            <a:r>
              <a:rPr lang="hr-HR" sz="1800" dirty="0" err="1"/>
              <a:t>in</a:t>
            </a:r>
            <a:r>
              <a:rPr lang="ta-IN" sz="1800" dirty="0"/>
              <a:t> number of cells to be merged</a:t>
            </a:r>
            <a:endParaRPr lang="hr-HR" sz="1800" dirty="0"/>
          </a:p>
          <a:p>
            <a:pPr lvl="1">
              <a:lnSpc>
                <a:spcPts val="2800"/>
              </a:lnSpc>
            </a:pPr>
            <a:r>
              <a:rPr lang="hr-HR" sz="1800" b="1" dirty="0"/>
              <a:t>rowspan</a:t>
            </a:r>
            <a:r>
              <a:rPr lang="hr-HR" sz="1800" dirty="0"/>
              <a:t> </a:t>
            </a:r>
            <a:r>
              <a:rPr lang="mr-IN" sz="1800" dirty="0"/>
              <a:t>–</a:t>
            </a:r>
            <a:r>
              <a:rPr lang="hr-HR" sz="1800" dirty="0"/>
              <a:t> </a:t>
            </a:r>
            <a:r>
              <a:rPr lang="ta-IN" sz="1800" dirty="0"/>
              <a:t>merges cells in a column, define</a:t>
            </a:r>
            <a:r>
              <a:rPr lang="hr-HR" sz="1800" dirty="0"/>
              <a:t>d </a:t>
            </a:r>
            <a:r>
              <a:rPr lang="hr-HR" sz="1800" dirty="0" err="1"/>
              <a:t>in</a:t>
            </a:r>
            <a:r>
              <a:rPr lang="ta-IN" sz="1800" dirty="0"/>
              <a:t> number of cells to be merged</a:t>
            </a:r>
            <a:endParaRPr lang="hr-HR" sz="1800" dirty="0"/>
          </a:p>
        </p:txBody>
      </p:sp>
    </p:spTree>
    <p:extLst>
      <p:ext uri="{BB962C8B-B14F-4D97-AF65-F5344CB8AC3E}">
        <p14:creationId xmlns:p14="http://schemas.microsoft.com/office/powerpoint/2010/main" val="3880792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Merging cells </a:t>
            </a:r>
            <a:r>
              <a:rPr lang="hr-HR" dirty="0"/>
              <a:t>- </a:t>
            </a:r>
            <a:r>
              <a:rPr lang="hr-HR" dirty="0">
                <a:solidFill>
                  <a:srgbClr val="00B0F0"/>
                </a:solidFill>
              </a:rPr>
              <a:t>colspan</a:t>
            </a:r>
            <a:endParaRPr lang="en-US" dirty="0">
              <a:solidFill>
                <a:srgbClr val="00B0F0"/>
              </a:solidFill>
            </a:endParaRPr>
          </a:p>
        </p:txBody>
      </p:sp>
      <p:pic>
        <p:nvPicPr>
          <p:cNvPr id="6" name="Picture 4">
            <a:extLst>
              <a:ext uri="{FF2B5EF4-FFF2-40B4-BE49-F238E27FC236}">
                <a16:creationId xmlns:a16="http://schemas.microsoft.com/office/drawing/2014/main" id="{DA2E6BCE-DD17-4384-81DB-576625D70DC6}"/>
              </a:ext>
            </a:extLst>
          </p:cNvPr>
          <p:cNvPicPr>
            <a:picLocks noChangeAspect="1"/>
          </p:cNvPicPr>
          <p:nvPr/>
        </p:nvPicPr>
        <p:blipFill>
          <a:blip r:embed="rId3"/>
          <a:stretch>
            <a:fillRect/>
          </a:stretch>
        </p:blipFill>
        <p:spPr>
          <a:xfrm>
            <a:off x="2712075" y="2021767"/>
            <a:ext cx="4335800" cy="2814467"/>
          </a:xfrm>
          <a:prstGeom prst="rect">
            <a:avLst/>
          </a:prstGeom>
        </p:spPr>
      </p:pic>
      <p:pic>
        <p:nvPicPr>
          <p:cNvPr id="7" name="Picture 6">
            <a:extLst>
              <a:ext uri="{FF2B5EF4-FFF2-40B4-BE49-F238E27FC236}">
                <a16:creationId xmlns:a16="http://schemas.microsoft.com/office/drawing/2014/main" id="{FB8C39D6-136F-4429-83E7-253E1BD9FAB8}"/>
              </a:ext>
            </a:extLst>
          </p:cNvPr>
          <p:cNvPicPr>
            <a:picLocks noChangeAspect="1"/>
          </p:cNvPicPr>
          <p:nvPr/>
        </p:nvPicPr>
        <p:blipFill>
          <a:blip r:embed="rId4"/>
          <a:stretch>
            <a:fillRect/>
          </a:stretch>
        </p:blipFill>
        <p:spPr>
          <a:xfrm>
            <a:off x="8644572" y="1114425"/>
            <a:ext cx="3248025" cy="46291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45266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Merging cells </a:t>
            </a:r>
            <a:r>
              <a:rPr lang="hr-HR" dirty="0"/>
              <a:t>- </a:t>
            </a:r>
            <a:r>
              <a:rPr lang="hr-HR" dirty="0">
                <a:solidFill>
                  <a:srgbClr val="00B0F0"/>
                </a:solidFill>
              </a:rPr>
              <a:t>rowspan</a:t>
            </a:r>
            <a:endParaRPr lang="en-US" dirty="0">
              <a:solidFill>
                <a:srgbClr val="00B0F0"/>
              </a:solidFill>
            </a:endParaRPr>
          </a:p>
        </p:txBody>
      </p:sp>
      <p:pic>
        <p:nvPicPr>
          <p:cNvPr id="5" name="Picture 1">
            <a:extLst>
              <a:ext uri="{FF2B5EF4-FFF2-40B4-BE49-F238E27FC236}">
                <a16:creationId xmlns:a16="http://schemas.microsoft.com/office/drawing/2014/main" id="{802527F7-620E-43E1-A910-6E767721C775}"/>
              </a:ext>
            </a:extLst>
          </p:cNvPr>
          <p:cNvPicPr>
            <a:picLocks noChangeAspect="1"/>
          </p:cNvPicPr>
          <p:nvPr/>
        </p:nvPicPr>
        <p:blipFill>
          <a:blip r:embed="rId3"/>
          <a:stretch>
            <a:fillRect/>
          </a:stretch>
        </p:blipFill>
        <p:spPr>
          <a:xfrm>
            <a:off x="2712075" y="2021767"/>
            <a:ext cx="4335800" cy="2814467"/>
          </a:xfrm>
          <a:prstGeom prst="rect">
            <a:avLst/>
          </a:prstGeom>
        </p:spPr>
      </p:pic>
      <p:pic>
        <p:nvPicPr>
          <p:cNvPr id="8" name="Picture 3">
            <a:extLst>
              <a:ext uri="{FF2B5EF4-FFF2-40B4-BE49-F238E27FC236}">
                <a16:creationId xmlns:a16="http://schemas.microsoft.com/office/drawing/2014/main" id="{98A53906-0BB5-4B0D-B5D7-4B2C08F2EB57}"/>
              </a:ext>
            </a:extLst>
          </p:cNvPr>
          <p:cNvPicPr>
            <a:picLocks noChangeAspect="1"/>
          </p:cNvPicPr>
          <p:nvPr/>
        </p:nvPicPr>
        <p:blipFill>
          <a:blip r:embed="rId4"/>
          <a:stretch>
            <a:fillRect/>
          </a:stretch>
        </p:blipFill>
        <p:spPr>
          <a:xfrm>
            <a:off x="8644021" y="1138237"/>
            <a:ext cx="3333750" cy="4581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01096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Using tables to structure web page</a:t>
            </a:r>
            <a:endParaRPr lang="en-US" dirty="0">
              <a:solidFill>
                <a:srgbClr val="00B0F0"/>
              </a:solidFill>
            </a:endParaRPr>
          </a:p>
        </p:txBody>
      </p:sp>
      <p:pic>
        <p:nvPicPr>
          <p:cNvPr id="6" name="Picture 4">
            <a:extLst>
              <a:ext uri="{FF2B5EF4-FFF2-40B4-BE49-F238E27FC236}">
                <a16:creationId xmlns:a16="http://schemas.microsoft.com/office/drawing/2014/main" id="{1678B4FB-5B04-406B-BEF4-D686E8E06A0D}"/>
              </a:ext>
            </a:extLst>
          </p:cNvPr>
          <p:cNvPicPr>
            <a:picLocks noChangeAspect="1"/>
          </p:cNvPicPr>
          <p:nvPr/>
        </p:nvPicPr>
        <p:blipFill>
          <a:blip r:embed="rId3"/>
          <a:stretch>
            <a:fillRect/>
          </a:stretch>
        </p:blipFill>
        <p:spPr>
          <a:xfrm>
            <a:off x="2489488" y="1965129"/>
            <a:ext cx="7213023" cy="4632614"/>
          </a:xfrm>
          <a:prstGeom prst="rect">
            <a:avLst/>
          </a:prstGeom>
        </p:spPr>
      </p:pic>
      <p:sp>
        <p:nvSpPr>
          <p:cNvPr id="4" name="TekstniOkvir 2">
            <a:extLst>
              <a:ext uri="{FF2B5EF4-FFF2-40B4-BE49-F238E27FC236}">
                <a16:creationId xmlns:a16="http://schemas.microsoft.com/office/drawing/2014/main" id="{4A1FB81B-801A-43FA-A82D-33322A9CF544}"/>
              </a:ext>
            </a:extLst>
          </p:cNvPr>
          <p:cNvSpPr txBox="1"/>
          <p:nvPr/>
        </p:nvSpPr>
        <p:spPr>
          <a:xfrm>
            <a:off x="3729097" y="1393660"/>
            <a:ext cx="4410951" cy="369332"/>
          </a:xfrm>
          <a:prstGeom prst="rect">
            <a:avLst/>
          </a:prstGeom>
          <a:noFill/>
        </p:spPr>
        <p:txBody>
          <a:bodyPr wrap="none" rtlCol="0">
            <a:spAutoFit/>
          </a:bodyPr>
          <a:lstStyle/>
          <a:p>
            <a:r>
              <a:rPr lang="en-US" dirty="0"/>
              <a:t>For practice only, do not apply in </a:t>
            </a:r>
            <a:r>
              <a:rPr lang="hr-HR" dirty="0" err="1"/>
              <a:t>production</a:t>
            </a:r>
            <a:r>
              <a:rPr lang="en-US" dirty="0"/>
              <a:t>!</a:t>
            </a:r>
            <a:endParaRPr lang="hr-HR" dirty="0"/>
          </a:p>
        </p:txBody>
      </p:sp>
    </p:spTree>
    <p:extLst>
      <p:ext uri="{BB962C8B-B14F-4D97-AF65-F5344CB8AC3E}">
        <p14:creationId xmlns:p14="http://schemas.microsoft.com/office/powerpoint/2010/main" val="2889467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Thank you for your </a:t>
            </a:r>
            <a:r>
              <a:rPr lang="en-US"/>
              <a:t>attention!</a:t>
            </a:r>
            <a:endParaRPr lang="en-US" dirty="0"/>
          </a:p>
        </p:txBody>
      </p:sp>
    </p:spTree>
    <p:extLst>
      <p:ext uri="{BB962C8B-B14F-4D97-AF65-F5344CB8AC3E}">
        <p14:creationId xmlns:p14="http://schemas.microsoft.com/office/powerpoint/2010/main" val="1126191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Table</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Structural block elements which contains cells. Cells can contain text, images, lists, paragraphs, hori</a:t>
            </a:r>
            <a:r>
              <a:rPr lang="hr-HR" sz="2200" dirty="0">
                <a:latin typeface="Segoe UI" panose="020B0502040204020203" pitchFamily="34" charset="0"/>
                <a:cs typeface="Segoe UI" panose="020B0502040204020203" pitchFamily="34" charset="0"/>
              </a:rPr>
              <a:t>z</a:t>
            </a:r>
            <a:r>
              <a:rPr lang="ta-IN" sz="2200" dirty="0">
                <a:latin typeface="Segoe UI" panose="020B0502040204020203" pitchFamily="34" charset="0"/>
                <a:cs typeface="Segoe UI" panose="020B0502040204020203" pitchFamily="34" charset="0"/>
              </a:rPr>
              <a:t>ontal lines or other tables.</a:t>
            </a:r>
          </a:p>
          <a:p>
            <a:pPr>
              <a:lnSpc>
                <a:spcPts val="3000"/>
              </a:lnSpc>
            </a:pPr>
            <a:r>
              <a:rPr lang="ta-IN" sz="2200" dirty="0">
                <a:latin typeface="Segoe UI" panose="020B0502040204020203" pitchFamily="34" charset="0"/>
                <a:cs typeface="Segoe UI" panose="020B0502040204020203" pitchFamily="34" charset="0"/>
              </a:rPr>
              <a:t>They are developed out of a need for a way to present structured dat</a:t>
            </a:r>
            <a:r>
              <a:rPr lang="hr-HR" sz="2200" dirty="0">
                <a:latin typeface="Segoe UI" panose="020B0502040204020203" pitchFamily="34" charset="0"/>
                <a:cs typeface="Segoe UI" panose="020B0502040204020203" pitchFamily="34" charset="0"/>
              </a:rPr>
              <a:t>a</a:t>
            </a:r>
            <a:r>
              <a:rPr lang="ta-IN" sz="2200" dirty="0">
                <a:latin typeface="Segoe UI" panose="020B0502040204020203" pitchFamily="34" charset="0"/>
                <a:cs typeface="Segoe UI" panose="020B0502040204020203" pitchFamily="34" charset="0"/>
              </a:rPr>
              <a:t> </a:t>
            </a:r>
            <a:r>
              <a:rPr lang="mr-IN" sz="2200" dirty="0">
                <a:latin typeface="Segoe UI" panose="020B0502040204020203" pitchFamily="34" charset="0"/>
                <a:cs typeface="Segoe UI" panose="020B0502040204020203" pitchFamily="34" charset="0"/>
              </a:rPr>
              <a:t>–</a:t>
            </a:r>
            <a:r>
              <a:rPr lang="ta-IN" sz="2200" dirty="0">
                <a:latin typeface="Segoe UI" panose="020B0502040204020203" pitchFamily="34" charset="0"/>
                <a:cs typeface="Segoe UI" panose="020B0502040204020203" pitchFamily="34" charset="0"/>
              </a:rPr>
              <a:t> in finance, statistics, reports...</a:t>
            </a:r>
            <a:r>
              <a:rPr lang="hr-HR" sz="2200" dirty="0">
                <a:latin typeface="Segoe UI" panose="020B0502040204020203" pitchFamily="34" charset="0"/>
                <a:cs typeface="Segoe UI" panose="020B0502040204020203" pitchFamily="34" charset="0"/>
              </a:rPr>
              <a:t> </a:t>
            </a:r>
          </a:p>
          <a:p>
            <a:pPr>
              <a:lnSpc>
                <a:spcPts val="3000"/>
              </a:lnSpc>
            </a:pPr>
            <a:r>
              <a:rPr lang="ta-IN" sz="2200" dirty="0">
                <a:latin typeface="Segoe UI" panose="020B0502040204020203" pitchFamily="34" charset="0"/>
                <a:cs typeface="Segoe UI" panose="020B0502040204020203" pitchFamily="34" charset="0"/>
              </a:rPr>
              <a:t>Until </a:t>
            </a:r>
            <a:r>
              <a:rPr lang="hr-HR" sz="2200" dirty="0">
                <a:latin typeface="Segoe UI" panose="020B0502040204020203" pitchFamily="34" charset="0"/>
                <a:cs typeface="Segoe UI" panose="020B0502040204020203" pitchFamily="34" charset="0"/>
              </a:rPr>
              <a:t>a </a:t>
            </a:r>
            <a:r>
              <a:rPr lang="hr-HR" sz="2200" dirty="0" err="1">
                <a:latin typeface="Segoe UI" panose="020B0502040204020203" pitchFamily="34" charset="0"/>
                <a:cs typeface="Segoe UI" panose="020B0502040204020203" pitchFamily="34" charset="0"/>
              </a:rPr>
              <a:t>few</a:t>
            </a:r>
            <a:r>
              <a:rPr lang="ta-IN" sz="2200" dirty="0">
                <a:latin typeface="Segoe UI" panose="020B0502040204020203" pitchFamily="34" charset="0"/>
                <a:cs typeface="Segoe UI" panose="020B0502040204020203" pitchFamily="34" charset="0"/>
              </a:rPr>
              <a:t> years ago, it was common practice to use tables as a layout tool for more complex web pages</a:t>
            </a:r>
            <a:r>
              <a:rPr lang="hr-HR" sz="2200" dirty="0">
                <a:latin typeface="Segoe UI" panose="020B0502040204020203" pitchFamily="34" charset="0"/>
                <a:cs typeface="Segoe UI" panose="020B0502040204020203" pitchFamily="34" charset="0"/>
              </a:rPr>
              <a:t>. </a:t>
            </a:r>
          </a:p>
          <a:p>
            <a:r>
              <a:rPr lang="ta-IN" sz="2200" dirty="0">
                <a:latin typeface="Segoe UI" panose="020B0502040204020203" pitchFamily="34" charset="0"/>
                <a:cs typeface="Segoe UI" panose="020B0502040204020203" pitchFamily="34" charset="0"/>
              </a:rPr>
              <a:t>From specification</a:t>
            </a:r>
            <a:r>
              <a:rPr lang="hr-HR" sz="2200" dirty="0">
                <a:latin typeface="Segoe UI" panose="020B0502040204020203" pitchFamily="34" charset="0"/>
                <a:cs typeface="Segoe UI" panose="020B0502040204020203" pitchFamily="34" charset="0"/>
              </a:rPr>
              <a:t>:</a:t>
            </a:r>
            <a:r>
              <a:rPr lang="ta-IN" sz="2200" dirty="0">
                <a:latin typeface="Segoe UI" panose="020B0502040204020203" pitchFamily="34" charset="0"/>
                <a:cs typeface="Segoe UI" panose="020B0502040204020203" pitchFamily="34" charset="0"/>
              </a:rPr>
              <a:t> </a:t>
            </a:r>
            <a:r>
              <a:rPr lang="en-US" sz="1800" b="1" dirty="0">
                <a:solidFill>
                  <a:srgbClr val="FF0000"/>
                </a:solidFill>
                <a:latin typeface="Segoe UI" panose="020B0502040204020203" pitchFamily="34" charset="0"/>
                <a:cs typeface="Segoe UI" panose="020B0502040204020203" pitchFamily="34" charset="0"/>
              </a:rPr>
              <a:t>Tables should not be used as layout aids.</a:t>
            </a:r>
            <a:r>
              <a:rPr lang="en-US" sz="1800" dirty="0">
                <a:latin typeface="Segoe UI" panose="020B0502040204020203" pitchFamily="34" charset="0"/>
                <a:cs typeface="Segoe UI" panose="020B0502040204020203" pitchFamily="34" charset="0"/>
              </a:rPr>
              <a:t> Historically, many Web authors have tables in HTML as a way to control their page layout making it difficult to extract tabular data from such documents. In particular, users of accessibility tools, like screen readers, are likely to find it very difficult to navigate pages with tables used for layout.</a:t>
            </a:r>
            <a:r>
              <a:rPr lang="en-US" sz="1400" dirty="0">
                <a:latin typeface="Segoe UI" panose="020B0502040204020203" pitchFamily="34" charset="0"/>
                <a:cs typeface="Segoe UI" panose="020B0502040204020203" pitchFamily="34" charset="0"/>
              </a:rPr>
              <a:t> </a:t>
            </a:r>
            <a:endParaRPr lang="hr-HR" sz="1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05032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a:solidFill>
                  <a:srgbClr val="00B0F0"/>
                </a:solidFill>
              </a:rPr>
              <a:t>&lt;table&gt;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r>
              <a:rPr lang="ta-IN" sz="2200" b="1" dirty="0"/>
              <a:t>Attributes </a:t>
            </a:r>
            <a:r>
              <a:rPr lang="hr-HR" sz="2200" b="1" dirty="0"/>
              <a:t>(html 4.01):</a:t>
            </a:r>
          </a:p>
          <a:p>
            <a:pPr lvl="1">
              <a:lnSpc>
                <a:spcPts val="2700"/>
              </a:lnSpc>
            </a:pPr>
            <a:r>
              <a:rPr lang="hr-HR" sz="1800" b="1" dirty="0"/>
              <a:t>border</a:t>
            </a:r>
            <a:r>
              <a:rPr lang="hr-HR" sz="1800" dirty="0"/>
              <a:t> (0 </a:t>
            </a:r>
            <a:r>
              <a:rPr lang="hr-HR" sz="1800" dirty="0" err="1"/>
              <a:t>or</a:t>
            </a:r>
            <a:r>
              <a:rPr lang="hr-HR" sz="1800" dirty="0"/>
              <a:t> 1 – t</a:t>
            </a:r>
            <a:r>
              <a:rPr lang="en-US" sz="1800" dirty="0"/>
              <a:t>he value determines whether the </a:t>
            </a:r>
            <a:r>
              <a:rPr lang="hr-HR" sz="1800" dirty="0" err="1"/>
              <a:t>border</a:t>
            </a:r>
            <a:r>
              <a:rPr lang="en-US" sz="1800" dirty="0"/>
              <a:t> is displayed</a:t>
            </a:r>
            <a:r>
              <a:rPr lang="hr-HR" sz="1800" dirty="0"/>
              <a:t>) </a:t>
            </a:r>
          </a:p>
          <a:p>
            <a:pPr lvl="1">
              <a:lnSpc>
                <a:spcPts val="2700"/>
              </a:lnSpc>
            </a:pPr>
            <a:r>
              <a:rPr lang="hr-HR" sz="1800" b="1" dirty="0"/>
              <a:t>width</a:t>
            </a:r>
            <a:r>
              <a:rPr lang="hr-HR" sz="1800" dirty="0"/>
              <a:t> (</a:t>
            </a:r>
            <a:r>
              <a:rPr lang="ta-IN" sz="1800" dirty="0"/>
              <a:t>of the table</a:t>
            </a:r>
            <a:r>
              <a:rPr lang="hr-HR" sz="1800" dirty="0"/>
              <a:t>)</a:t>
            </a:r>
          </a:p>
          <a:p>
            <a:pPr lvl="1">
              <a:lnSpc>
                <a:spcPts val="2700"/>
              </a:lnSpc>
            </a:pPr>
            <a:r>
              <a:rPr lang="hr-HR" sz="1800" b="1" dirty="0"/>
              <a:t>bgcolor</a:t>
            </a:r>
            <a:r>
              <a:rPr lang="hr-HR" sz="1800" dirty="0"/>
              <a:t> (</a:t>
            </a:r>
            <a:r>
              <a:rPr lang="ta-IN" sz="1800" dirty="0"/>
              <a:t>background color of the table</a:t>
            </a:r>
            <a:r>
              <a:rPr lang="hr-HR" sz="1800" dirty="0"/>
              <a:t>) </a:t>
            </a:r>
          </a:p>
          <a:p>
            <a:pPr lvl="1">
              <a:lnSpc>
                <a:spcPts val="2700"/>
              </a:lnSpc>
            </a:pPr>
            <a:r>
              <a:rPr lang="hr-HR" sz="1800" b="1" dirty="0" err="1"/>
              <a:t>summary</a:t>
            </a:r>
            <a:r>
              <a:rPr lang="hr-HR" sz="1800" dirty="0"/>
              <a:t> (</a:t>
            </a:r>
            <a:r>
              <a:rPr lang="hr-HR" sz="1800" dirty="0" err="1"/>
              <a:t>additional</a:t>
            </a:r>
            <a:r>
              <a:rPr lang="hr-HR" sz="1800" dirty="0"/>
              <a:t> </a:t>
            </a:r>
            <a:r>
              <a:rPr lang="hr-HR" sz="1800" dirty="0" err="1"/>
              <a:t>description</a:t>
            </a:r>
            <a:r>
              <a:rPr lang="hr-HR" sz="1800" dirty="0"/>
              <a:t>, table </a:t>
            </a:r>
            <a:r>
              <a:rPr lang="hr-HR" sz="1800" dirty="0" err="1"/>
              <a:t>summary</a:t>
            </a:r>
            <a:r>
              <a:rPr lang="hr-HR" sz="1800" dirty="0"/>
              <a:t>)</a:t>
            </a:r>
          </a:p>
          <a:p>
            <a:pPr lvl="1">
              <a:lnSpc>
                <a:spcPts val="2700"/>
              </a:lnSpc>
            </a:pPr>
            <a:r>
              <a:rPr lang="hr-HR" sz="1800" b="1" dirty="0"/>
              <a:t>cellspacing</a:t>
            </a:r>
            <a:r>
              <a:rPr lang="hr-HR" sz="1800" dirty="0"/>
              <a:t> (</a:t>
            </a:r>
            <a:r>
              <a:rPr lang="ta-IN" sz="1800" dirty="0"/>
              <a:t>hori</a:t>
            </a:r>
            <a:r>
              <a:rPr lang="hr-HR" sz="1800" dirty="0"/>
              <a:t>z</a:t>
            </a:r>
            <a:r>
              <a:rPr lang="ta-IN" sz="1800" dirty="0"/>
              <a:t>ontal and vertical spacing between cells</a:t>
            </a:r>
            <a:r>
              <a:rPr lang="hr-HR" sz="1800" dirty="0"/>
              <a:t>) </a:t>
            </a:r>
          </a:p>
          <a:p>
            <a:pPr lvl="1">
              <a:lnSpc>
                <a:spcPts val="2700"/>
              </a:lnSpc>
            </a:pPr>
            <a:r>
              <a:rPr lang="hr-HR" sz="1800" b="1" dirty="0"/>
              <a:t>cellpadding</a:t>
            </a:r>
            <a:r>
              <a:rPr lang="hr-HR" sz="1800" dirty="0"/>
              <a:t> (</a:t>
            </a:r>
            <a:r>
              <a:rPr lang="ta-IN" sz="1800" dirty="0"/>
              <a:t>hori</a:t>
            </a:r>
            <a:r>
              <a:rPr lang="hr-HR" sz="1800" dirty="0"/>
              <a:t>z</a:t>
            </a:r>
            <a:r>
              <a:rPr lang="ta-IN" sz="1800" dirty="0"/>
              <a:t>ontal and vertical spacing between cell’s border and content</a:t>
            </a:r>
            <a:r>
              <a:rPr lang="hr-HR" sz="1800" dirty="0"/>
              <a:t>) </a:t>
            </a:r>
          </a:p>
          <a:p>
            <a:pPr lvl="1">
              <a:lnSpc>
                <a:spcPts val="2700"/>
              </a:lnSpc>
            </a:pPr>
            <a:r>
              <a:rPr lang="hr-HR" sz="1800" b="1" dirty="0"/>
              <a:t>frame</a:t>
            </a:r>
            <a:r>
              <a:rPr lang="hr-HR" sz="1800" dirty="0"/>
              <a:t> (</a:t>
            </a:r>
            <a:r>
              <a:rPr lang="ta-IN" sz="1800" dirty="0"/>
              <a:t>which part of border is visible </a:t>
            </a:r>
            <a:r>
              <a:rPr lang="hr-HR" sz="1800" dirty="0"/>
              <a:t>[</a:t>
            </a:r>
            <a:r>
              <a:rPr lang="hr-HR" sz="1800" i="1" dirty="0"/>
              <a:t>above, below, </a:t>
            </a:r>
            <a:r>
              <a:rPr lang="hr-HR" sz="1800" i="1" dirty="0" err="1"/>
              <a:t>hsides</a:t>
            </a:r>
            <a:r>
              <a:rPr lang="hr-HR" sz="1800" i="1" dirty="0"/>
              <a:t>, vsides, lhs, rhs, box/border, void</a:t>
            </a:r>
            <a:r>
              <a:rPr lang="hr-HR" sz="1800" dirty="0"/>
              <a:t>]</a:t>
            </a:r>
          </a:p>
          <a:p>
            <a:pPr lvl="1">
              <a:lnSpc>
                <a:spcPts val="2700"/>
              </a:lnSpc>
            </a:pPr>
            <a:r>
              <a:rPr lang="hr-HR" sz="1800" b="1" dirty="0"/>
              <a:t>rules </a:t>
            </a:r>
            <a:r>
              <a:rPr lang="hr-HR" sz="1800" dirty="0"/>
              <a:t>(</a:t>
            </a:r>
            <a:r>
              <a:rPr lang="ta-IN" sz="1800" dirty="0"/>
              <a:t>which part of the grid will be visible</a:t>
            </a:r>
            <a:r>
              <a:rPr lang="hr-HR" sz="1800" dirty="0"/>
              <a:t> [</a:t>
            </a:r>
            <a:r>
              <a:rPr lang="hr-HR" sz="1800" i="1" dirty="0"/>
              <a:t>rows, cols, groups, none, all</a:t>
            </a:r>
            <a:r>
              <a:rPr lang="hr-HR" sz="1800" dirty="0"/>
              <a:t>]</a:t>
            </a:r>
          </a:p>
          <a:p>
            <a:pPr>
              <a:lnSpc>
                <a:spcPts val="2700"/>
              </a:lnSpc>
            </a:pPr>
            <a:r>
              <a:rPr lang="ta-IN" sz="2200" dirty="0"/>
              <a:t>Attributes </a:t>
            </a:r>
            <a:r>
              <a:rPr lang="hr-HR" sz="2200" dirty="0"/>
              <a:t>(html5):</a:t>
            </a:r>
          </a:p>
          <a:p>
            <a:pPr lvl="1">
              <a:lnSpc>
                <a:spcPts val="2700"/>
              </a:lnSpc>
            </a:pPr>
            <a:r>
              <a:rPr lang="hr-HR" sz="1800" b="1" dirty="0"/>
              <a:t>border</a:t>
            </a:r>
            <a:r>
              <a:rPr lang="hr-HR" sz="1800" dirty="0"/>
              <a:t> (0 ili 1 – t</a:t>
            </a:r>
            <a:r>
              <a:rPr lang="en-US" sz="1800" dirty="0"/>
              <a:t>he value determines whether the </a:t>
            </a:r>
            <a:r>
              <a:rPr lang="hr-HR" sz="1800" dirty="0" err="1"/>
              <a:t>border</a:t>
            </a:r>
            <a:r>
              <a:rPr lang="en-US" sz="1800" dirty="0"/>
              <a:t> is displayed</a:t>
            </a:r>
            <a:r>
              <a:rPr lang="hr-HR" sz="1800" dirty="0"/>
              <a:t>) </a:t>
            </a:r>
          </a:p>
          <a:p>
            <a:pPr>
              <a:lnSpc>
                <a:spcPts val="2700"/>
              </a:lnSpc>
            </a:pPr>
            <a:endParaRPr lang="hr-HR" sz="2200" dirty="0"/>
          </a:p>
        </p:txBody>
      </p:sp>
    </p:spTree>
    <p:extLst>
      <p:ext uri="{BB962C8B-B14F-4D97-AF65-F5344CB8AC3E}">
        <p14:creationId xmlns:p14="http://schemas.microsoft.com/office/powerpoint/2010/main" val="3579620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Element </a:t>
            </a:r>
            <a:r>
              <a:rPr lang="hr-HR" dirty="0">
                <a:solidFill>
                  <a:srgbClr val="00B0F0"/>
                </a:solidFill>
              </a:rPr>
              <a:t>&lt;table&gt;</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a:lnSpc>
                <a:spcPts val="2700"/>
              </a:lnSpc>
            </a:pPr>
            <a:r>
              <a:rPr lang="ta-IN" sz="2200" b="1" dirty="0"/>
              <a:t>Rows of the tables can be grouped in Header, Body, and Footer using tags</a:t>
            </a:r>
            <a:r>
              <a:rPr lang="hr-HR" sz="2200" b="1" dirty="0"/>
              <a:t>:</a:t>
            </a:r>
          </a:p>
          <a:p>
            <a:pPr lvl="1">
              <a:lnSpc>
                <a:spcPts val="2700"/>
              </a:lnSpc>
            </a:pPr>
            <a:r>
              <a:rPr lang="hr-HR" sz="1800" b="1" dirty="0">
                <a:latin typeface="Consolas" panose="020B0609020204030204" pitchFamily="49" charset="0"/>
                <a:cs typeface="Consolas" panose="020B0609020204030204" pitchFamily="49" charset="0"/>
              </a:rPr>
              <a:t>&lt;</a:t>
            </a:r>
            <a:r>
              <a:rPr lang="hr-HR" sz="1800" b="1" dirty="0" err="1">
                <a:latin typeface="Consolas" panose="020B0609020204030204" pitchFamily="49" charset="0"/>
                <a:cs typeface="Consolas" panose="020B0609020204030204" pitchFamily="49" charset="0"/>
              </a:rPr>
              <a:t>thead</a:t>
            </a:r>
            <a:r>
              <a:rPr lang="hr-HR" sz="1800" b="1" dirty="0">
                <a:latin typeface="Consolas" panose="020B0609020204030204" pitchFamily="49" charset="0"/>
                <a:cs typeface="Consolas" panose="020B0609020204030204" pitchFamily="49" charset="0"/>
              </a:rPr>
              <a:t>&gt;</a:t>
            </a:r>
          </a:p>
          <a:p>
            <a:pPr lvl="1">
              <a:lnSpc>
                <a:spcPts val="2700"/>
              </a:lnSpc>
            </a:pPr>
            <a:r>
              <a:rPr lang="hr-HR" sz="1800" b="1" dirty="0">
                <a:latin typeface="Consolas" panose="020B0609020204030204" pitchFamily="49" charset="0"/>
                <a:cs typeface="Consolas" panose="020B0609020204030204" pitchFamily="49" charset="0"/>
              </a:rPr>
              <a:t>&lt;</a:t>
            </a:r>
            <a:r>
              <a:rPr lang="hr-HR" sz="1800" b="1" dirty="0" err="1">
                <a:latin typeface="Consolas" panose="020B0609020204030204" pitchFamily="49" charset="0"/>
                <a:cs typeface="Consolas" panose="020B0609020204030204" pitchFamily="49" charset="0"/>
              </a:rPr>
              <a:t>tfoot</a:t>
            </a:r>
            <a:r>
              <a:rPr lang="hr-HR" sz="1800" b="1" dirty="0">
                <a:latin typeface="Consolas" panose="020B0609020204030204" pitchFamily="49" charset="0"/>
                <a:cs typeface="Consolas" panose="020B0609020204030204" pitchFamily="49" charset="0"/>
              </a:rPr>
              <a:t>&gt;</a:t>
            </a:r>
          </a:p>
          <a:p>
            <a:pPr lvl="1">
              <a:lnSpc>
                <a:spcPts val="2700"/>
              </a:lnSpc>
            </a:pPr>
            <a:r>
              <a:rPr lang="hr-HR" sz="1800" b="1" dirty="0">
                <a:latin typeface="Consolas" panose="020B0609020204030204" pitchFamily="49" charset="0"/>
                <a:cs typeface="Consolas" panose="020B0609020204030204" pitchFamily="49" charset="0"/>
              </a:rPr>
              <a:t>&lt;</a:t>
            </a:r>
            <a:r>
              <a:rPr lang="hr-HR" sz="1800" b="1" dirty="0" err="1">
                <a:latin typeface="Consolas" panose="020B0609020204030204" pitchFamily="49" charset="0"/>
                <a:cs typeface="Consolas" panose="020B0609020204030204" pitchFamily="49" charset="0"/>
              </a:rPr>
              <a:t>tbody</a:t>
            </a:r>
            <a:r>
              <a:rPr lang="hr-HR" sz="1800" b="1" dirty="0">
                <a:latin typeface="Consolas" panose="020B0609020204030204" pitchFamily="49" charset="0"/>
                <a:cs typeface="Consolas" panose="020B0609020204030204" pitchFamily="49" charset="0"/>
              </a:rPr>
              <a:t>&gt;</a:t>
            </a:r>
          </a:p>
          <a:p>
            <a:pPr>
              <a:lnSpc>
                <a:spcPts val="2700"/>
              </a:lnSpc>
            </a:pPr>
            <a:r>
              <a:rPr lang="ta-IN" sz="1800" dirty="0">
                <a:latin typeface="Segoe UI" panose="020B0502040204020203" pitchFamily="34" charset="0"/>
                <a:cs typeface="Segoe UI" panose="020B0502040204020203" pitchFamily="34" charset="0"/>
              </a:rPr>
              <a:t>Body can be displayed independent of header and footer</a:t>
            </a:r>
            <a:endParaRPr lang="hr-HR" sz="1800" dirty="0">
              <a:latin typeface="Segoe UI" panose="020B0502040204020203" pitchFamily="34" charset="0"/>
              <a:cs typeface="Segoe UI" panose="020B0502040204020203" pitchFamily="34" charset="0"/>
            </a:endParaRPr>
          </a:p>
          <a:p>
            <a:pPr>
              <a:lnSpc>
                <a:spcPts val="2700"/>
              </a:lnSpc>
            </a:pPr>
            <a:r>
              <a:rPr lang="en-US" sz="1800" dirty="0">
                <a:latin typeface="Segoe UI" panose="020B0502040204020203" pitchFamily="34" charset="0"/>
                <a:cs typeface="Segoe UI" panose="020B0502040204020203" pitchFamily="34" charset="0"/>
              </a:rPr>
              <a:t>When you print long tables, the header and footer are printed on each </a:t>
            </a:r>
            <a:r>
              <a:rPr lang="en-US" sz="1800" dirty="0" err="1">
                <a:latin typeface="Segoe UI" panose="020B0502040204020203" pitchFamily="34" charset="0"/>
                <a:cs typeface="Segoe UI" panose="020B0502040204020203" pitchFamily="34" charset="0"/>
              </a:rPr>
              <a:t>pag</a:t>
            </a:r>
            <a:r>
              <a:rPr lang="hr-HR" sz="1800" dirty="0">
                <a:latin typeface="Segoe UI" panose="020B0502040204020203" pitchFamily="34" charset="0"/>
                <a:cs typeface="Segoe UI" panose="020B0502040204020203" pitchFamily="34" charset="0"/>
              </a:rPr>
              <a:t>e</a:t>
            </a:r>
          </a:p>
        </p:txBody>
      </p:sp>
      <p:pic>
        <p:nvPicPr>
          <p:cNvPr id="4" name="Picture 4">
            <a:extLst>
              <a:ext uri="{FF2B5EF4-FFF2-40B4-BE49-F238E27FC236}">
                <a16:creationId xmlns:a16="http://schemas.microsoft.com/office/drawing/2014/main" id="{17862126-6AA9-43A5-9242-F3765FCBB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137" y="4800924"/>
            <a:ext cx="5677705" cy="18527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31662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Example:</a:t>
            </a:r>
            <a:endParaRPr lang="en-US" dirty="0">
              <a:solidFill>
                <a:srgbClr val="00B0F0"/>
              </a:solidFill>
            </a:endParaRPr>
          </a:p>
        </p:txBody>
      </p:sp>
      <p:pic>
        <p:nvPicPr>
          <p:cNvPr id="3" name="Picture 2">
            <a:extLst>
              <a:ext uri="{FF2B5EF4-FFF2-40B4-BE49-F238E27FC236}">
                <a16:creationId xmlns:a16="http://schemas.microsoft.com/office/drawing/2014/main" id="{133532D1-88B0-4E9E-82BF-48D4B1DAB7B6}"/>
              </a:ext>
            </a:extLst>
          </p:cNvPr>
          <p:cNvPicPr>
            <a:picLocks noChangeAspect="1"/>
          </p:cNvPicPr>
          <p:nvPr/>
        </p:nvPicPr>
        <p:blipFill>
          <a:blip r:embed="rId3"/>
          <a:stretch>
            <a:fillRect/>
          </a:stretch>
        </p:blipFill>
        <p:spPr>
          <a:xfrm>
            <a:off x="4960587" y="518276"/>
            <a:ext cx="6675698" cy="60897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57744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frame</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lvl="1"/>
            <a:r>
              <a:rPr lang="hr-HR" sz="2000" b="1" dirty="0"/>
              <a:t>frame</a:t>
            </a:r>
            <a:r>
              <a:rPr lang="hr-HR" sz="2000" dirty="0"/>
              <a:t> (</a:t>
            </a:r>
            <a:r>
              <a:rPr lang="ta-IN" sz="2000" dirty="0"/>
              <a:t>which part of frame is visible</a:t>
            </a:r>
            <a:r>
              <a:rPr lang="hr-HR" sz="2000" dirty="0"/>
              <a:t> [</a:t>
            </a:r>
            <a:r>
              <a:rPr lang="hr-HR" sz="2000" i="1" dirty="0"/>
              <a:t>above, below, hsides, vsides, box/border, void</a:t>
            </a:r>
            <a:r>
              <a:rPr lang="hr-HR" sz="2000" dirty="0"/>
              <a:t>])</a:t>
            </a:r>
          </a:p>
          <a:p>
            <a:pPr>
              <a:lnSpc>
                <a:spcPts val="2700"/>
              </a:lnSpc>
            </a:pPr>
            <a:endParaRPr lang="hr-HR" sz="2200" dirty="0"/>
          </a:p>
        </p:txBody>
      </p:sp>
      <p:sp>
        <p:nvSpPr>
          <p:cNvPr id="5" name="TextBox 8">
            <a:extLst>
              <a:ext uri="{FF2B5EF4-FFF2-40B4-BE49-F238E27FC236}">
                <a16:creationId xmlns:a16="http://schemas.microsoft.com/office/drawing/2014/main" id="{9215BA56-A2B8-4C2D-BCD4-0603B484CCE5}"/>
              </a:ext>
            </a:extLst>
          </p:cNvPr>
          <p:cNvSpPr txBox="1"/>
          <p:nvPr/>
        </p:nvSpPr>
        <p:spPr>
          <a:xfrm>
            <a:off x="2699082" y="4092996"/>
            <a:ext cx="1269899"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frame</a:t>
            </a:r>
            <a:r>
              <a:rPr lang="hr-HR" sz="1200" b="1" dirty="0">
                <a:latin typeface="Segoe UI" panose="020B0502040204020203" pitchFamily="34" charset="0"/>
                <a:cs typeface="Segoe UI" panose="020B0502040204020203" pitchFamily="34" charset="0"/>
              </a:rPr>
              <a:t>="</a:t>
            </a:r>
            <a:r>
              <a:rPr lang="hr-HR" sz="1200" b="1" dirty="0" err="1">
                <a:latin typeface="Segoe UI" panose="020B0502040204020203" pitchFamily="34" charset="0"/>
                <a:cs typeface="Segoe UI" panose="020B0502040204020203" pitchFamily="34" charset="0"/>
              </a:rPr>
              <a:t>abow</a:t>
            </a:r>
            <a:r>
              <a:rPr lang="hr-HR" sz="1200" b="1" dirty="0">
                <a:latin typeface="Segoe UI" panose="020B0502040204020203" pitchFamily="34" charset="0"/>
                <a:cs typeface="Segoe UI" panose="020B0502040204020203" pitchFamily="34" charset="0"/>
              </a:rPr>
              <a:t>"</a:t>
            </a:r>
          </a:p>
        </p:txBody>
      </p:sp>
      <p:sp>
        <p:nvSpPr>
          <p:cNvPr id="6" name="TextBox 9">
            <a:extLst>
              <a:ext uri="{FF2B5EF4-FFF2-40B4-BE49-F238E27FC236}">
                <a16:creationId xmlns:a16="http://schemas.microsoft.com/office/drawing/2014/main" id="{07B1B74D-F718-4896-89C0-8321F31682E1}"/>
              </a:ext>
            </a:extLst>
          </p:cNvPr>
          <p:cNvSpPr txBox="1"/>
          <p:nvPr/>
        </p:nvSpPr>
        <p:spPr>
          <a:xfrm>
            <a:off x="5331589" y="4123499"/>
            <a:ext cx="1313180"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frame</a:t>
            </a:r>
            <a:r>
              <a:rPr lang="hr-HR" sz="1200" b="1" dirty="0">
                <a:latin typeface="Segoe UI" panose="020B0502040204020203" pitchFamily="34" charset="0"/>
                <a:cs typeface="Segoe UI" panose="020B0502040204020203" pitchFamily="34" charset="0"/>
              </a:rPr>
              <a:t>="</a:t>
            </a:r>
            <a:r>
              <a:rPr lang="hr-HR" sz="1200" b="1" dirty="0" err="1">
                <a:latin typeface="Segoe UI" panose="020B0502040204020203" pitchFamily="34" charset="0"/>
                <a:cs typeface="Segoe UI" panose="020B0502040204020203" pitchFamily="34" charset="0"/>
              </a:rPr>
              <a:t>below</a:t>
            </a:r>
            <a:r>
              <a:rPr lang="hr-HR" sz="1200" b="1" dirty="0">
                <a:latin typeface="Segoe UI" panose="020B0502040204020203" pitchFamily="34" charset="0"/>
                <a:cs typeface="Segoe UI" panose="020B0502040204020203" pitchFamily="34" charset="0"/>
              </a:rPr>
              <a:t>"</a:t>
            </a:r>
          </a:p>
        </p:txBody>
      </p:sp>
      <p:sp>
        <p:nvSpPr>
          <p:cNvPr id="7" name="TextBox 10">
            <a:extLst>
              <a:ext uri="{FF2B5EF4-FFF2-40B4-BE49-F238E27FC236}">
                <a16:creationId xmlns:a16="http://schemas.microsoft.com/office/drawing/2014/main" id="{C31CE8F3-871E-407A-9700-FE1C2AE9261E}"/>
              </a:ext>
            </a:extLst>
          </p:cNvPr>
          <p:cNvSpPr txBox="1"/>
          <p:nvPr/>
        </p:nvSpPr>
        <p:spPr>
          <a:xfrm>
            <a:off x="7866510" y="4123500"/>
            <a:ext cx="1321196"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frame</a:t>
            </a:r>
            <a:r>
              <a:rPr lang="hr-HR" sz="1200" b="1" dirty="0">
                <a:latin typeface="Segoe UI" panose="020B0502040204020203" pitchFamily="34" charset="0"/>
                <a:cs typeface="Segoe UI" panose="020B0502040204020203" pitchFamily="34" charset="0"/>
              </a:rPr>
              <a:t>="</a:t>
            </a:r>
            <a:r>
              <a:rPr lang="hr-HR" sz="1200" b="1" dirty="0" err="1">
                <a:latin typeface="Segoe UI" panose="020B0502040204020203" pitchFamily="34" charset="0"/>
                <a:cs typeface="Segoe UI" panose="020B0502040204020203" pitchFamily="34" charset="0"/>
              </a:rPr>
              <a:t>hsides</a:t>
            </a:r>
            <a:r>
              <a:rPr lang="hr-HR" sz="1200" b="1" dirty="0">
                <a:latin typeface="Segoe UI" panose="020B0502040204020203" pitchFamily="34" charset="0"/>
                <a:cs typeface="Segoe UI" panose="020B0502040204020203" pitchFamily="34" charset="0"/>
              </a:rPr>
              <a:t>"</a:t>
            </a:r>
          </a:p>
        </p:txBody>
      </p:sp>
      <p:sp>
        <p:nvSpPr>
          <p:cNvPr id="8" name="TextBox 11">
            <a:extLst>
              <a:ext uri="{FF2B5EF4-FFF2-40B4-BE49-F238E27FC236}">
                <a16:creationId xmlns:a16="http://schemas.microsoft.com/office/drawing/2014/main" id="{4C98A643-D2FA-4B02-8251-E61268A76AB9}"/>
              </a:ext>
            </a:extLst>
          </p:cNvPr>
          <p:cNvSpPr txBox="1"/>
          <p:nvPr/>
        </p:nvSpPr>
        <p:spPr>
          <a:xfrm>
            <a:off x="5131771" y="6581001"/>
            <a:ext cx="1703864" cy="276999"/>
          </a:xfrm>
          <a:prstGeom prst="rect">
            <a:avLst/>
          </a:prstGeom>
          <a:noFill/>
        </p:spPr>
        <p:txBody>
          <a:bodyPr wrap="none" rtlCol="0">
            <a:spAutoFit/>
          </a:bodyPr>
          <a:lstStyle/>
          <a:p>
            <a:r>
              <a:rPr lang="hr-HR" sz="1200" b="1" dirty="0" err="1">
                <a:solidFill>
                  <a:schemeClr val="bg1"/>
                </a:solidFill>
                <a:latin typeface="Segoe UI" panose="020B0502040204020203" pitchFamily="34" charset="0"/>
                <a:cs typeface="Segoe UI" panose="020B0502040204020203" pitchFamily="34" charset="0"/>
              </a:rPr>
              <a:t>frame</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border</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box</a:t>
            </a:r>
            <a:r>
              <a:rPr lang="hr-HR" sz="1200" b="1" dirty="0">
                <a:solidFill>
                  <a:schemeClr val="bg1"/>
                </a:solidFill>
                <a:latin typeface="Segoe UI" panose="020B0502040204020203" pitchFamily="34" charset="0"/>
                <a:cs typeface="Segoe UI" panose="020B0502040204020203" pitchFamily="34" charset="0"/>
              </a:rPr>
              <a:t>"</a:t>
            </a:r>
          </a:p>
        </p:txBody>
      </p:sp>
      <p:pic>
        <p:nvPicPr>
          <p:cNvPr id="9" name="Picture 14">
            <a:extLst>
              <a:ext uri="{FF2B5EF4-FFF2-40B4-BE49-F238E27FC236}">
                <a16:creationId xmlns:a16="http://schemas.microsoft.com/office/drawing/2014/main" id="{478640D8-15EF-4513-9172-114C815822E7}"/>
              </a:ext>
            </a:extLst>
          </p:cNvPr>
          <p:cNvPicPr>
            <a:picLocks noChangeAspect="1"/>
          </p:cNvPicPr>
          <p:nvPr/>
        </p:nvPicPr>
        <p:blipFill>
          <a:blip r:embed="rId3"/>
          <a:stretch>
            <a:fillRect/>
          </a:stretch>
        </p:blipFill>
        <p:spPr>
          <a:xfrm>
            <a:off x="4703408" y="4475531"/>
            <a:ext cx="2425168" cy="2067357"/>
          </a:xfrm>
          <a:prstGeom prst="rect">
            <a:avLst/>
          </a:prstGeom>
        </p:spPr>
      </p:pic>
      <p:pic>
        <p:nvPicPr>
          <p:cNvPr id="10" name="Picture 6">
            <a:extLst>
              <a:ext uri="{FF2B5EF4-FFF2-40B4-BE49-F238E27FC236}">
                <a16:creationId xmlns:a16="http://schemas.microsoft.com/office/drawing/2014/main" id="{EA7CD952-37E1-41A3-AEBA-175F7B45F8A2}"/>
              </a:ext>
            </a:extLst>
          </p:cNvPr>
          <p:cNvPicPr>
            <a:picLocks noChangeAspect="1"/>
          </p:cNvPicPr>
          <p:nvPr/>
        </p:nvPicPr>
        <p:blipFill>
          <a:blip r:embed="rId4"/>
          <a:stretch>
            <a:fillRect/>
          </a:stretch>
        </p:blipFill>
        <p:spPr>
          <a:xfrm>
            <a:off x="2180654" y="1979866"/>
            <a:ext cx="2428240" cy="2069975"/>
          </a:xfrm>
          <a:prstGeom prst="rect">
            <a:avLst/>
          </a:prstGeom>
        </p:spPr>
      </p:pic>
      <p:pic>
        <p:nvPicPr>
          <p:cNvPr id="11" name="Picture 7">
            <a:extLst>
              <a:ext uri="{FF2B5EF4-FFF2-40B4-BE49-F238E27FC236}">
                <a16:creationId xmlns:a16="http://schemas.microsoft.com/office/drawing/2014/main" id="{7F95A50D-77C8-48CA-9B8A-20B9BC4B76B7}"/>
              </a:ext>
            </a:extLst>
          </p:cNvPr>
          <p:cNvPicPr>
            <a:picLocks noChangeAspect="1"/>
          </p:cNvPicPr>
          <p:nvPr/>
        </p:nvPicPr>
        <p:blipFill>
          <a:blip r:embed="rId5"/>
          <a:stretch>
            <a:fillRect/>
          </a:stretch>
        </p:blipFill>
        <p:spPr>
          <a:xfrm>
            <a:off x="4700335" y="1978490"/>
            <a:ext cx="2428241" cy="2069976"/>
          </a:xfrm>
          <a:prstGeom prst="rect">
            <a:avLst/>
          </a:prstGeom>
        </p:spPr>
      </p:pic>
      <p:pic>
        <p:nvPicPr>
          <p:cNvPr id="12" name="Picture 18">
            <a:extLst>
              <a:ext uri="{FF2B5EF4-FFF2-40B4-BE49-F238E27FC236}">
                <a16:creationId xmlns:a16="http://schemas.microsoft.com/office/drawing/2014/main" id="{7A2CB11D-9039-4861-A8BF-D2D973F1CC3D}"/>
              </a:ext>
            </a:extLst>
          </p:cNvPr>
          <p:cNvPicPr>
            <a:picLocks noChangeAspect="1"/>
          </p:cNvPicPr>
          <p:nvPr/>
        </p:nvPicPr>
        <p:blipFill>
          <a:blip r:embed="rId6"/>
          <a:stretch>
            <a:fillRect/>
          </a:stretch>
        </p:blipFill>
        <p:spPr>
          <a:xfrm>
            <a:off x="7220015" y="1978490"/>
            <a:ext cx="2428239" cy="2069975"/>
          </a:xfrm>
          <a:prstGeom prst="rect">
            <a:avLst/>
          </a:prstGeom>
        </p:spPr>
      </p:pic>
      <p:pic>
        <p:nvPicPr>
          <p:cNvPr id="13" name="Picture 16">
            <a:extLst>
              <a:ext uri="{FF2B5EF4-FFF2-40B4-BE49-F238E27FC236}">
                <a16:creationId xmlns:a16="http://schemas.microsoft.com/office/drawing/2014/main" id="{2497FD93-3098-4BE0-86BA-217EAF2F5F40}"/>
              </a:ext>
            </a:extLst>
          </p:cNvPr>
          <p:cNvPicPr>
            <a:picLocks noChangeAspect="1"/>
          </p:cNvPicPr>
          <p:nvPr/>
        </p:nvPicPr>
        <p:blipFill>
          <a:blip r:embed="rId7"/>
          <a:stretch>
            <a:fillRect/>
          </a:stretch>
        </p:blipFill>
        <p:spPr>
          <a:xfrm>
            <a:off x="2180654" y="4465179"/>
            <a:ext cx="2437311" cy="2077708"/>
          </a:xfrm>
          <a:prstGeom prst="rect">
            <a:avLst/>
          </a:prstGeom>
        </p:spPr>
      </p:pic>
      <p:sp>
        <p:nvSpPr>
          <p:cNvPr id="14" name="TextBox 19">
            <a:extLst>
              <a:ext uri="{FF2B5EF4-FFF2-40B4-BE49-F238E27FC236}">
                <a16:creationId xmlns:a16="http://schemas.microsoft.com/office/drawing/2014/main" id="{70291456-A0BD-4015-8043-C04AC886FB1C}"/>
              </a:ext>
            </a:extLst>
          </p:cNvPr>
          <p:cNvSpPr txBox="1"/>
          <p:nvPr/>
        </p:nvSpPr>
        <p:spPr>
          <a:xfrm>
            <a:off x="2673433" y="6581000"/>
            <a:ext cx="1311578" cy="276999"/>
          </a:xfrm>
          <a:prstGeom prst="rect">
            <a:avLst/>
          </a:prstGeom>
          <a:noFill/>
        </p:spPr>
        <p:txBody>
          <a:bodyPr wrap="none" rtlCol="0">
            <a:spAutoFit/>
          </a:bodyPr>
          <a:lstStyle/>
          <a:p>
            <a:r>
              <a:rPr lang="hr-HR" sz="1200" b="1" dirty="0" err="1">
                <a:solidFill>
                  <a:schemeClr val="bg1"/>
                </a:solidFill>
                <a:latin typeface="Segoe UI" panose="020B0502040204020203" pitchFamily="34" charset="0"/>
                <a:cs typeface="Segoe UI" panose="020B0502040204020203" pitchFamily="34" charset="0"/>
              </a:rPr>
              <a:t>frame</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vsides</a:t>
            </a:r>
            <a:r>
              <a:rPr lang="hr-HR" sz="1200" b="1" dirty="0">
                <a:solidFill>
                  <a:schemeClr val="bg1"/>
                </a:solidFill>
                <a:latin typeface="Segoe UI" panose="020B0502040204020203" pitchFamily="34" charset="0"/>
                <a:cs typeface="Segoe UI" panose="020B0502040204020203" pitchFamily="34" charset="0"/>
              </a:rPr>
              <a:t>"</a:t>
            </a:r>
          </a:p>
        </p:txBody>
      </p:sp>
      <p:pic>
        <p:nvPicPr>
          <p:cNvPr id="15" name="Picture 20">
            <a:extLst>
              <a:ext uri="{FF2B5EF4-FFF2-40B4-BE49-F238E27FC236}">
                <a16:creationId xmlns:a16="http://schemas.microsoft.com/office/drawing/2014/main" id="{9D37ACC3-F02E-4D4C-AFA4-8C9132AE3386}"/>
              </a:ext>
            </a:extLst>
          </p:cNvPr>
          <p:cNvPicPr>
            <a:picLocks noChangeAspect="1"/>
          </p:cNvPicPr>
          <p:nvPr/>
        </p:nvPicPr>
        <p:blipFill>
          <a:blip r:embed="rId8"/>
          <a:stretch>
            <a:fillRect/>
          </a:stretch>
        </p:blipFill>
        <p:spPr>
          <a:xfrm>
            <a:off x="7214019" y="4465179"/>
            <a:ext cx="2434235" cy="2075086"/>
          </a:xfrm>
          <a:prstGeom prst="rect">
            <a:avLst/>
          </a:prstGeom>
        </p:spPr>
      </p:pic>
      <p:sp>
        <p:nvSpPr>
          <p:cNvPr id="16" name="TextBox 21">
            <a:extLst>
              <a:ext uri="{FF2B5EF4-FFF2-40B4-BE49-F238E27FC236}">
                <a16:creationId xmlns:a16="http://schemas.microsoft.com/office/drawing/2014/main" id="{72665C9B-CD96-4112-A6BE-BAC707730DD4}"/>
              </a:ext>
            </a:extLst>
          </p:cNvPr>
          <p:cNvSpPr txBox="1"/>
          <p:nvPr/>
        </p:nvSpPr>
        <p:spPr>
          <a:xfrm>
            <a:off x="7770538" y="6580999"/>
            <a:ext cx="1186672" cy="276999"/>
          </a:xfrm>
          <a:prstGeom prst="rect">
            <a:avLst/>
          </a:prstGeom>
          <a:noFill/>
        </p:spPr>
        <p:txBody>
          <a:bodyPr wrap="none" rtlCol="0">
            <a:spAutoFit/>
          </a:bodyPr>
          <a:lstStyle/>
          <a:p>
            <a:r>
              <a:rPr lang="hr-HR" sz="1200" b="1" dirty="0" err="1">
                <a:solidFill>
                  <a:schemeClr val="bg1"/>
                </a:solidFill>
                <a:latin typeface="Segoe UI" panose="020B0502040204020203" pitchFamily="34" charset="0"/>
                <a:cs typeface="Segoe UI" panose="020B0502040204020203" pitchFamily="34" charset="0"/>
              </a:rPr>
              <a:t>frame</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void</a:t>
            </a:r>
            <a:r>
              <a:rPr lang="hr-HR" sz="1200" b="1" dirty="0">
                <a:solidFill>
                  <a:schemeClr val="bg1"/>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305776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Attribute </a:t>
            </a:r>
            <a:r>
              <a:rPr lang="hr-HR" dirty="0">
                <a:solidFill>
                  <a:srgbClr val="00B0F0"/>
                </a:solidFill>
              </a:rPr>
              <a:t>rules</a:t>
            </a:r>
            <a:endParaRPr lang="en-US" dirty="0">
              <a:solidFill>
                <a:srgbClr val="00B0F0"/>
              </a:solidFill>
            </a:endParaRPr>
          </a:p>
        </p:txBody>
      </p:sp>
      <p:sp>
        <p:nvSpPr>
          <p:cNvPr id="3" name="Content Placeholder 2"/>
          <p:cNvSpPr>
            <a:spLocks noGrp="1"/>
          </p:cNvSpPr>
          <p:nvPr>
            <p:ph idx="1"/>
          </p:nvPr>
        </p:nvSpPr>
        <p:spPr>
          <a:xfrm>
            <a:off x="838200" y="1594435"/>
            <a:ext cx="10515600" cy="5071059"/>
          </a:xfrm>
        </p:spPr>
        <p:txBody>
          <a:bodyPr>
            <a:normAutofit/>
          </a:bodyPr>
          <a:lstStyle/>
          <a:p>
            <a:pPr lvl="1"/>
            <a:r>
              <a:rPr lang="hr-HR" sz="2000" b="1" dirty="0"/>
              <a:t>rules </a:t>
            </a:r>
            <a:r>
              <a:rPr lang="hr-HR" sz="2000" dirty="0"/>
              <a:t>(</a:t>
            </a:r>
            <a:r>
              <a:rPr lang="ta-IN" sz="2000" dirty="0"/>
              <a:t>which part of grid is visible</a:t>
            </a:r>
            <a:r>
              <a:rPr lang="hr-HR" sz="2000" dirty="0"/>
              <a:t> [</a:t>
            </a:r>
            <a:r>
              <a:rPr lang="hr-HR" sz="2000" i="1" dirty="0"/>
              <a:t>rows, cols, groups, none, all</a:t>
            </a:r>
            <a:r>
              <a:rPr lang="hr-HR" sz="2000" dirty="0"/>
              <a:t>])</a:t>
            </a:r>
          </a:p>
          <a:p>
            <a:pPr>
              <a:lnSpc>
                <a:spcPts val="2700"/>
              </a:lnSpc>
            </a:pPr>
            <a:endParaRPr lang="hr-HR" sz="2200" dirty="0"/>
          </a:p>
        </p:txBody>
      </p:sp>
      <p:pic>
        <p:nvPicPr>
          <p:cNvPr id="17" name="Picture 3">
            <a:extLst>
              <a:ext uri="{FF2B5EF4-FFF2-40B4-BE49-F238E27FC236}">
                <a16:creationId xmlns:a16="http://schemas.microsoft.com/office/drawing/2014/main" id="{06916D36-CABF-457D-B454-F531D65887B5}"/>
              </a:ext>
            </a:extLst>
          </p:cNvPr>
          <p:cNvPicPr>
            <a:picLocks noChangeAspect="1"/>
          </p:cNvPicPr>
          <p:nvPr/>
        </p:nvPicPr>
        <p:blipFill>
          <a:blip r:embed="rId3"/>
          <a:stretch>
            <a:fillRect/>
          </a:stretch>
        </p:blipFill>
        <p:spPr>
          <a:xfrm>
            <a:off x="2073975" y="1963420"/>
            <a:ext cx="2428240" cy="2069975"/>
          </a:xfrm>
          <a:prstGeom prst="rect">
            <a:avLst/>
          </a:prstGeom>
        </p:spPr>
      </p:pic>
      <p:pic>
        <p:nvPicPr>
          <p:cNvPr id="18" name="Picture 4">
            <a:extLst>
              <a:ext uri="{FF2B5EF4-FFF2-40B4-BE49-F238E27FC236}">
                <a16:creationId xmlns:a16="http://schemas.microsoft.com/office/drawing/2014/main" id="{BAB592A9-9B0B-48FD-B9C9-C110D0616BA1}"/>
              </a:ext>
            </a:extLst>
          </p:cNvPr>
          <p:cNvPicPr>
            <a:picLocks noChangeAspect="1"/>
          </p:cNvPicPr>
          <p:nvPr/>
        </p:nvPicPr>
        <p:blipFill>
          <a:blip r:embed="rId4"/>
          <a:stretch>
            <a:fillRect/>
          </a:stretch>
        </p:blipFill>
        <p:spPr>
          <a:xfrm>
            <a:off x="4593656" y="1963420"/>
            <a:ext cx="2428240" cy="2069975"/>
          </a:xfrm>
          <a:prstGeom prst="rect">
            <a:avLst/>
          </a:prstGeom>
        </p:spPr>
      </p:pic>
      <p:pic>
        <p:nvPicPr>
          <p:cNvPr id="19" name="Picture 5">
            <a:extLst>
              <a:ext uri="{FF2B5EF4-FFF2-40B4-BE49-F238E27FC236}">
                <a16:creationId xmlns:a16="http://schemas.microsoft.com/office/drawing/2014/main" id="{CA987C2B-30A9-40EE-A323-46478C232BCF}"/>
              </a:ext>
            </a:extLst>
          </p:cNvPr>
          <p:cNvPicPr>
            <a:picLocks noChangeAspect="1"/>
          </p:cNvPicPr>
          <p:nvPr/>
        </p:nvPicPr>
        <p:blipFill>
          <a:blip r:embed="rId5"/>
          <a:stretch>
            <a:fillRect/>
          </a:stretch>
        </p:blipFill>
        <p:spPr>
          <a:xfrm>
            <a:off x="7113336" y="1963420"/>
            <a:ext cx="2428239" cy="2069974"/>
          </a:xfrm>
          <a:prstGeom prst="rect">
            <a:avLst/>
          </a:prstGeom>
        </p:spPr>
      </p:pic>
      <p:sp>
        <p:nvSpPr>
          <p:cNvPr id="20" name="TextBox 8">
            <a:extLst>
              <a:ext uri="{FF2B5EF4-FFF2-40B4-BE49-F238E27FC236}">
                <a16:creationId xmlns:a16="http://schemas.microsoft.com/office/drawing/2014/main" id="{7F448856-16E3-430D-96A1-55846A117559}"/>
              </a:ext>
            </a:extLst>
          </p:cNvPr>
          <p:cNvSpPr txBox="1"/>
          <p:nvPr/>
        </p:nvSpPr>
        <p:spPr>
          <a:xfrm>
            <a:off x="2720471" y="4107055"/>
            <a:ext cx="1135247"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rules</a:t>
            </a:r>
            <a:r>
              <a:rPr lang="hr-HR" sz="1200" b="1" dirty="0">
                <a:latin typeface="Segoe UI" panose="020B0502040204020203" pitchFamily="34" charset="0"/>
                <a:cs typeface="Segoe UI" panose="020B0502040204020203" pitchFamily="34" charset="0"/>
              </a:rPr>
              <a:t>="</a:t>
            </a:r>
            <a:r>
              <a:rPr lang="hr-HR" sz="1200" b="1" dirty="0" err="1">
                <a:latin typeface="Segoe UI" panose="020B0502040204020203" pitchFamily="34" charset="0"/>
                <a:cs typeface="Segoe UI" panose="020B0502040204020203" pitchFamily="34" charset="0"/>
              </a:rPr>
              <a:t>rows</a:t>
            </a:r>
            <a:r>
              <a:rPr lang="hr-HR" sz="1200" b="1" dirty="0">
                <a:latin typeface="Segoe UI" panose="020B0502040204020203" pitchFamily="34" charset="0"/>
                <a:cs typeface="Segoe UI" panose="020B0502040204020203" pitchFamily="34" charset="0"/>
              </a:rPr>
              <a:t>"</a:t>
            </a:r>
          </a:p>
        </p:txBody>
      </p:sp>
      <p:sp>
        <p:nvSpPr>
          <p:cNvPr id="21" name="TextBox 9">
            <a:extLst>
              <a:ext uri="{FF2B5EF4-FFF2-40B4-BE49-F238E27FC236}">
                <a16:creationId xmlns:a16="http://schemas.microsoft.com/office/drawing/2014/main" id="{C0390A28-2D2B-4B1C-B325-C24E7025AC74}"/>
              </a:ext>
            </a:extLst>
          </p:cNvPr>
          <p:cNvSpPr txBox="1"/>
          <p:nvPr/>
        </p:nvSpPr>
        <p:spPr>
          <a:xfrm>
            <a:off x="5224910" y="4107053"/>
            <a:ext cx="1071575"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rules</a:t>
            </a:r>
            <a:r>
              <a:rPr lang="hr-HR" sz="1200" b="1" dirty="0">
                <a:latin typeface="Segoe UI" panose="020B0502040204020203" pitchFamily="34" charset="0"/>
                <a:cs typeface="Segoe UI" panose="020B0502040204020203" pitchFamily="34" charset="0"/>
              </a:rPr>
              <a:t>="</a:t>
            </a:r>
            <a:r>
              <a:rPr lang="hr-HR" sz="1200" b="1" dirty="0" err="1">
                <a:latin typeface="Segoe UI" panose="020B0502040204020203" pitchFamily="34" charset="0"/>
                <a:cs typeface="Segoe UI" panose="020B0502040204020203" pitchFamily="34" charset="0"/>
              </a:rPr>
              <a:t>cols</a:t>
            </a:r>
            <a:r>
              <a:rPr lang="hr-HR" sz="1200" b="1" dirty="0">
                <a:latin typeface="Segoe UI" panose="020B0502040204020203" pitchFamily="34" charset="0"/>
                <a:cs typeface="Segoe UI" panose="020B0502040204020203" pitchFamily="34" charset="0"/>
              </a:rPr>
              <a:t>"</a:t>
            </a:r>
          </a:p>
        </p:txBody>
      </p:sp>
      <p:sp>
        <p:nvSpPr>
          <p:cNvPr id="22" name="TextBox 10">
            <a:extLst>
              <a:ext uri="{FF2B5EF4-FFF2-40B4-BE49-F238E27FC236}">
                <a16:creationId xmlns:a16="http://schemas.microsoft.com/office/drawing/2014/main" id="{C3147C46-BE5E-4506-9017-EB861139A9F7}"/>
              </a:ext>
            </a:extLst>
          </p:cNvPr>
          <p:cNvSpPr txBox="1"/>
          <p:nvPr/>
        </p:nvSpPr>
        <p:spPr>
          <a:xfrm>
            <a:off x="7759831" y="4107054"/>
            <a:ext cx="1150380" cy="276999"/>
          </a:xfrm>
          <a:prstGeom prst="rect">
            <a:avLst/>
          </a:prstGeom>
          <a:noFill/>
        </p:spPr>
        <p:txBody>
          <a:bodyPr wrap="none" rtlCol="0">
            <a:spAutoFit/>
          </a:bodyPr>
          <a:lstStyle/>
          <a:p>
            <a:r>
              <a:rPr lang="hr-HR" sz="1200" b="1" dirty="0" err="1">
                <a:latin typeface="Segoe UI" panose="020B0502040204020203" pitchFamily="34" charset="0"/>
                <a:cs typeface="Segoe UI" panose="020B0502040204020203" pitchFamily="34" charset="0"/>
              </a:rPr>
              <a:t>rules</a:t>
            </a:r>
            <a:r>
              <a:rPr lang="hr-HR" sz="1200" b="1" dirty="0">
                <a:latin typeface="Segoe UI" panose="020B0502040204020203" pitchFamily="34" charset="0"/>
                <a:cs typeface="Segoe UI" panose="020B0502040204020203" pitchFamily="34" charset="0"/>
              </a:rPr>
              <a:t>="none"</a:t>
            </a:r>
          </a:p>
        </p:txBody>
      </p:sp>
      <p:sp>
        <p:nvSpPr>
          <p:cNvPr id="23" name="TextBox 11">
            <a:extLst>
              <a:ext uri="{FF2B5EF4-FFF2-40B4-BE49-F238E27FC236}">
                <a16:creationId xmlns:a16="http://schemas.microsoft.com/office/drawing/2014/main" id="{73AC45E4-8CEA-4DEB-9FC1-DE9CE3A90E6E}"/>
              </a:ext>
            </a:extLst>
          </p:cNvPr>
          <p:cNvSpPr txBox="1"/>
          <p:nvPr/>
        </p:nvSpPr>
        <p:spPr>
          <a:xfrm>
            <a:off x="2720471" y="6581001"/>
            <a:ext cx="962571" cy="276999"/>
          </a:xfrm>
          <a:prstGeom prst="rect">
            <a:avLst/>
          </a:prstGeom>
          <a:noFill/>
        </p:spPr>
        <p:txBody>
          <a:bodyPr wrap="none" rtlCol="0">
            <a:spAutoFit/>
          </a:bodyPr>
          <a:lstStyle/>
          <a:p>
            <a:r>
              <a:rPr lang="hr-HR" sz="1200" b="1" dirty="0" err="1">
                <a:solidFill>
                  <a:schemeClr val="bg1"/>
                </a:solidFill>
                <a:latin typeface="Segoe UI" panose="020B0502040204020203" pitchFamily="34" charset="0"/>
                <a:cs typeface="Segoe UI" panose="020B0502040204020203" pitchFamily="34" charset="0"/>
              </a:rPr>
              <a:t>rules</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all</a:t>
            </a:r>
            <a:r>
              <a:rPr lang="hr-HR" sz="1200" b="1" dirty="0">
                <a:solidFill>
                  <a:schemeClr val="bg1"/>
                </a:solidFill>
                <a:latin typeface="Segoe UI" panose="020B0502040204020203" pitchFamily="34" charset="0"/>
                <a:cs typeface="Segoe UI" panose="020B0502040204020203" pitchFamily="34" charset="0"/>
              </a:rPr>
              <a:t>"</a:t>
            </a:r>
          </a:p>
        </p:txBody>
      </p:sp>
      <p:sp>
        <p:nvSpPr>
          <p:cNvPr id="24" name="TextBox 12">
            <a:extLst>
              <a:ext uri="{FF2B5EF4-FFF2-40B4-BE49-F238E27FC236}">
                <a16:creationId xmlns:a16="http://schemas.microsoft.com/office/drawing/2014/main" id="{F203FF35-1B63-4312-B692-F0750C668052}"/>
              </a:ext>
            </a:extLst>
          </p:cNvPr>
          <p:cNvSpPr txBox="1"/>
          <p:nvPr/>
        </p:nvSpPr>
        <p:spPr>
          <a:xfrm>
            <a:off x="5193073" y="6581001"/>
            <a:ext cx="1298625" cy="276999"/>
          </a:xfrm>
          <a:prstGeom prst="rect">
            <a:avLst/>
          </a:prstGeom>
          <a:noFill/>
        </p:spPr>
        <p:txBody>
          <a:bodyPr wrap="none" rtlCol="0">
            <a:spAutoFit/>
          </a:bodyPr>
          <a:lstStyle/>
          <a:p>
            <a:r>
              <a:rPr lang="hr-HR" sz="1200" b="1" dirty="0" err="1">
                <a:solidFill>
                  <a:schemeClr val="bg1"/>
                </a:solidFill>
                <a:latin typeface="Segoe UI" panose="020B0502040204020203" pitchFamily="34" charset="0"/>
                <a:cs typeface="Segoe UI" panose="020B0502040204020203" pitchFamily="34" charset="0"/>
              </a:rPr>
              <a:t>rules</a:t>
            </a:r>
            <a:r>
              <a:rPr lang="hr-HR" sz="1200" b="1" dirty="0">
                <a:solidFill>
                  <a:schemeClr val="bg1"/>
                </a:solidFill>
                <a:latin typeface="Segoe UI" panose="020B0502040204020203" pitchFamily="34" charset="0"/>
                <a:cs typeface="Segoe UI" panose="020B0502040204020203" pitchFamily="34" charset="0"/>
              </a:rPr>
              <a:t>="</a:t>
            </a:r>
            <a:r>
              <a:rPr lang="hr-HR" sz="1200" b="1" dirty="0" err="1">
                <a:solidFill>
                  <a:schemeClr val="bg1"/>
                </a:solidFill>
                <a:latin typeface="Segoe UI" panose="020B0502040204020203" pitchFamily="34" charset="0"/>
                <a:cs typeface="Segoe UI" panose="020B0502040204020203" pitchFamily="34" charset="0"/>
              </a:rPr>
              <a:t>groups</a:t>
            </a:r>
            <a:r>
              <a:rPr lang="hr-HR" sz="1200" b="1" dirty="0">
                <a:solidFill>
                  <a:schemeClr val="bg1"/>
                </a:solidFill>
                <a:latin typeface="Segoe UI" panose="020B0502040204020203" pitchFamily="34" charset="0"/>
                <a:cs typeface="Segoe UI" panose="020B0502040204020203" pitchFamily="34" charset="0"/>
              </a:rPr>
              <a:t>"</a:t>
            </a:r>
          </a:p>
        </p:txBody>
      </p:sp>
      <p:pic>
        <p:nvPicPr>
          <p:cNvPr id="25" name="Picture 14">
            <a:extLst>
              <a:ext uri="{FF2B5EF4-FFF2-40B4-BE49-F238E27FC236}">
                <a16:creationId xmlns:a16="http://schemas.microsoft.com/office/drawing/2014/main" id="{7B247A35-05F4-4C23-9FF9-9341D535F850}"/>
              </a:ext>
            </a:extLst>
          </p:cNvPr>
          <p:cNvPicPr>
            <a:picLocks noChangeAspect="1"/>
          </p:cNvPicPr>
          <p:nvPr/>
        </p:nvPicPr>
        <p:blipFill>
          <a:blip r:embed="rId6"/>
          <a:stretch>
            <a:fillRect/>
          </a:stretch>
        </p:blipFill>
        <p:spPr>
          <a:xfrm>
            <a:off x="2077047" y="4470489"/>
            <a:ext cx="2425168" cy="2067356"/>
          </a:xfrm>
          <a:prstGeom prst="rect">
            <a:avLst/>
          </a:prstGeom>
        </p:spPr>
      </p:pic>
      <p:pic>
        <p:nvPicPr>
          <p:cNvPr id="26" name="Picture 17">
            <a:extLst>
              <a:ext uri="{FF2B5EF4-FFF2-40B4-BE49-F238E27FC236}">
                <a16:creationId xmlns:a16="http://schemas.microsoft.com/office/drawing/2014/main" id="{2B7BCA4D-8D81-40A3-BDC0-B5E254B8692E}"/>
              </a:ext>
            </a:extLst>
          </p:cNvPr>
          <p:cNvPicPr>
            <a:picLocks noChangeAspect="1"/>
          </p:cNvPicPr>
          <p:nvPr/>
        </p:nvPicPr>
        <p:blipFill>
          <a:blip r:embed="rId7"/>
          <a:stretch>
            <a:fillRect/>
          </a:stretch>
        </p:blipFill>
        <p:spPr>
          <a:xfrm>
            <a:off x="4593656" y="4467870"/>
            <a:ext cx="2428241" cy="2069976"/>
          </a:xfrm>
          <a:prstGeom prst="rect">
            <a:avLst/>
          </a:prstGeom>
        </p:spPr>
      </p:pic>
    </p:spTree>
    <p:extLst>
      <p:ext uri="{BB962C8B-B14F-4D97-AF65-F5344CB8AC3E}">
        <p14:creationId xmlns:p14="http://schemas.microsoft.com/office/powerpoint/2010/main" val="135601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Visualization of</a:t>
            </a:r>
            <a:r>
              <a:rPr lang="hr-HR" dirty="0"/>
              <a:t> </a:t>
            </a:r>
            <a:r>
              <a:rPr lang="hr-HR" dirty="0" err="1">
                <a:solidFill>
                  <a:srgbClr val="00B0F0"/>
                </a:solidFill>
              </a:rPr>
              <a:t>cellspacing</a:t>
            </a:r>
            <a:r>
              <a:rPr lang="hr-HR" dirty="0">
                <a:solidFill>
                  <a:schemeClr val="tx2">
                    <a:lumMod val="60000"/>
                    <a:lumOff val="40000"/>
                  </a:schemeClr>
                </a:solidFill>
              </a:rPr>
              <a:t> </a:t>
            </a:r>
            <a:r>
              <a:rPr lang="hr-HR" dirty="0" err="1"/>
              <a:t>and</a:t>
            </a:r>
            <a:r>
              <a:rPr lang="hr-HR" dirty="0"/>
              <a:t> </a:t>
            </a:r>
            <a:r>
              <a:rPr lang="hr-HR" dirty="0">
                <a:solidFill>
                  <a:srgbClr val="00B0F0"/>
                </a:solidFill>
              </a:rPr>
              <a:t>cellpadding</a:t>
            </a:r>
            <a:r>
              <a:rPr lang="hr-HR" dirty="0">
                <a:solidFill>
                  <a:schemeClr val="tx2">
                    <a:lumMod val="60000"/>
                    <a:lumOff val="40000"/>
                  </a:schemeClr>
                </a:solidFill>
              </a:rPr>
              <a:t> </a:t>
            </a:r>
            <a:r>
              <a:rPr lang="ta-IN" dirty="0"/>
              <a:t>attribute</a:t>
            </a:r>
            <a:endParaRPr lang="en-US" dirty="0">
              <a:solidFill>
                <a:srgbClr val="00B0F0"/>
              </a:solidFill>
            </a:endParaRPr>
          </a:p>
        </p:txBody>
      </p:sp>
      <p:pic>
        <p:nvPicPr>
          <p:cNvPr id="6" name="Picture 5">
            <a:extLst>
              <a:ext uri="{FF2B5EF4-FFF2-40B4-BE49-F238E27FC236}">
                <a16:creationId xmlns:a16="http://schemas.microsoft.com/office/drawing/2014/main" id="{2FCC8EA6-25BD-409C-8AD1-A440DCE141F2}"/>
              </a:ext>
            </a:extLst>
          </p:cNvPr>
          <p:cNvPicPr>
            <a:picLocks noChangeAspect="1"/>
          </p:cNvPicPr>
          <p:nvPr/>
        </p:nvPicPr>
        <p:blipFill>
          <a:blip r:embed="rId3"/>
          <a:stretch>
            <a:fillRect/>
          </a:stretch>
        </p:blipFill>
        <p:spPr>
          <a:xfrm>
            <a:off x="3646170" y="2040427"/>
            <a:ext cx="4901058" cy="3553267"/>
          </a:xfrm>
          <a:prstGeom prst="rect">
            <a:avLst/>
          </a:prstGeom>
        </p:spPr>
      </p:pic>
    </p:spTree>
    <p:extLst>
      <p:ext uri="{BB962C8B-B14F-4D97-AF65-F5344CB8AC3E}">
        <p14:creationId xmlns:p14="http://schemas.microsoft.com/office/powerpoint/2010/main" val="806189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8666"/>
            <a:ext cx="10515600" cy="961348"/>
          </a:xfrm>
        </p:spPr>
        <p:txBody>
          <a:bodyPr/>
          <a:lstStyle/>
          <a:p>
            <a:r>
              <a:rPr lang="ta-IN" dirty="0"/>
              <a:t>Elements of </a:t>
            </a:r>
            <a:r>
              <a:rPr lang="hr-HR" dirty="0">
                <a:solidFill>
                  <a:srgbClr val="00B0F0"/>
                </a:solidFill>
              </a:rPr>
              <a:t>&lt;table&gt;</a:t>
            </a:r>
            <a:r>
              <a:rPr lang="ta-IN" dirty="0"/>
              <a:t> tag</a:t>
            </a:r>
            <a:endParaRPr lang="en-US" dirty="0">
              <a:solidFill>
                <a:srgbClr val="00B0F0"/>
              </a:solidFill>
            </a:endParaRPr>
          </a:p>
        </p:txBody>
      </p:sp>
      <p:sp>
        <p:nvSpPr>
          <p:cNvPr id="3" name="Content Placeholder 2"/>
          <p:cNvSpPr>
            <a:spLocks noGrp="1"/>
          </p:cNvSpPr>
          <p:nvPr>
            <p:ph idx="1"/>
          </p:nvPr>
        </p:nvSpPr>
        <p:spPr>
          <a:xfrm>
            <a:off x="838200" y="1210014"/>
            <a:ext cx="10515600" cy="5071059"/>
          </a:xfrm>
        </p:spPr>
        <p:txBody>
          <a:bodyPr>
            <a:normAutofit/>
          </a:bodyPr>
          <a:lstStyle/>
          <a:p>
            <a:pPr>
              <a:lnSpc>
                <a:spcPts val="3000"/>
              </a:lnSpc>
            </a:pPr>
            <a:r>
              <a:rPr lang="hr-HR" sz="2200" b="1" dirty="0">
                <a:latin typeface="Consolas" panose="020B0609020204030204" pitchFamily="49" charset="0"/>
                <a:cs typeface="Consolas" panose="020B0609020204030204" pitchFamily="49" charset="0"/>
              </a:rPr>
              <a:t>&lt;</a:t>
            </a:r>
            <a:r>
              <a:rPr lang="hr-HR" sz="2600" b="1" dirty="0" err="1">
                <a:latin typeface="Consolas" panose="020B0609020204030204" pitchFamily="49" charset="0"/>
              </a:rPr>
              <a:t>caption</a:t>
            </a:r>
            <a:r>
              <a:rPr lang="hr-HR" sz="2200" b="1" dirty="0">
                <a:latin typeface="Consolas" panose="020B0609020204030204" pitchFamily="49" charset="0"/>
                <a:cs typeface="Consolas" panose="020B0609020204030204" pitchFamily="49" charset="0"/>
              </a:rPr>
              <a:t>&gt;</a:t>
            </a:r>
          </a:p>
          <a:p>
            <a:pPr lvl="1">
              <a:lnSpc>
                <a:spcPts val="3000"/>
              </a:lnSpc>
            </a:pPr>
            <a:r>
              <a:rPr lang="en-US" sz="1800" dirty="0"/>
              <a:t>T</a:t>
            </a:r>
            <a:r>
              <a:rPr lang="ta-IN" sz="1800" dirty="0"/>
              <a:t>itle of the table</a:t>
            </a:r>
            <a:endParaRPr lang="hr-HR" sz="1800" dirty="0"/>
          </a:p>
          <a:p>
            <a:pPr lvl="1">
              <a:lnSpc>
                <a:spcPts val="3000"/>
              </a:lnSpc>
            </a:pPr>
            <a:r>
              <a:rPr lang="en-US" sz="1800" dirty="0"/>
              <a:t>F</a:t>
            </a:r>
            <a:r>
              <a:rPr lang="ta-IN" sz="1800" dirty="0"/>
              <a:t>irst and topmost element of the table</a:t>
            </a:r>
            <a:endParaRPr lang="hr-HR" sz="1800" dirty="0"/>
          </a:p>
          <a:p>
            <a:pPr lvl="1">
              <a:lnSpc>
                <a:spcPts val="3000"/>
              </a:lnSpc>
            </a:pPr>
            <a:r>
              <a:rPr lang="en-US" sz="1800" dirty="0"/>
              <a:t>T</a:t>
            </a:r>
            <a:r>
              <a:rPr lang="ta-IN" sz="1800" dirty="0"/>
              <a:t>able can have only one caption</a:t>
            </a:r>
            <a:endParaRPr lang="hr-HR" sz="1800" dirty="0"/>
          </a:p>
          <a:p>
            <a:pPr lvl="1">
              <a:lnSpc>
                <a:spcPts val="3000"/>
              </a:lnSpc>
            </a:pPr>
            <a:r>
              <a:rPr lang="hr-HR" sz="1800" dirty="0"/>
              <a:t>I</a:t>
            </a:r>
            <a:r>
              <a:rPr lang="en-US" sz="1800" dirty="0"/>
              <a:t>s usually of a </a:t>
            </a:r>
            <a:r>
              <a:rPr lang="hr-HR" sz="1800" dirty="0"/>
              <a:t>general</a:t>
            </a:r>
            <a:r>
              <a:rPr lang="en-US" sz="1800" dirty="0"/>
              <a:t> </a:t>
            </a:r>
            <a:r>
              <a:rPr lang="hr-HR" sz="1800" dirty="0" err="1"/>
              <a:t>meaning</a:t>
            </a:r>
            <a:r>
              <a:rPr lang="en-US" sz="1800" dirty="0"/>
              <a:t> and should be further clarified with the summary attribute</a:t>
            </a:r>
            <a:endParaRPr lang="hr-HR" sz="1800" dirty="0"/>
          </a:p>
          <a:p>
            <a:pPr>
              <a:lnSpc>
                <a:spcPts val="3000"/>
              </a:lnSpc>
            </a:pPr>
            <a:r>
              <a:rPr lang="hr-HR" sz="2600" b="1" dirty="0">
                <a:latin typeface="Consolas" panose="020B0609020204030204" pitchFamily="49" charset="0"/>
                <a:cs typeface="Consolas" panose="020B0609020204030204" pitchFamily="49" charset="0"/>
              </a:rPr>
              <a:t>&lt;</a:t>
            </a:r>
            <a:r>
              <a:rPr lang="hr-HR" sz="2600" b="1" dirty="0" err="1">
                <a:latin typeface="Consolas" panose="020B0609020204030204" pitchFamily="49" charset="0"/>
                <a:cs typeface="Consolas" panose="020B0609020204030204" pitchFamily="49" charset="0"/>
              </a:rPr>
              <a:t>colgroup</a:t>
            </a:r>
            <a:r>
              <a:rPr lang="hr-HR" sz="2600" b="1" dirty="0">
                <a:latin typeface="Consolas" panose="020B0609020204030204" pitchFamily="49" charset="0"/>
                <a:cs typeface="Consolas" panose="020B0609020204030204" pitchFamily="49" charset="0"/>
              </a:rPr>
              <a:t>&gt;</a:t>
            </a:r>
          </a:p>
          <a:p>
            <a:pPr lvl="1">
              <a:lnSpc>
                <a:spcPts val="3000"/>
              </a:lnSpc>
            </a:pPr>
            <a:r>
              <a:rPr lang="en-US" sz="1800" dirty="0"/>
              <a:t>I</a:t>
            </a:r>
            <a:r>
              <a:rPr lang="ta-IN" sz="1800" dirty="0"/>
              <a:t>t goes after </a:t>
            </a:r>
            <a:r>
              <a:rPr lang="hr-HR" sz="1800" dirty="0">
                <a:latin typeface="Consolas" pitchFamily="49" charset="0"/>
                <a:cs typeface="Consolas" pitchFamily="49" charset="0"/>
              </a:rPr>
              <a:t>caption</a:t>
            </a:r>
            <a:r>
              <a:rPr lang="hr-HR" sz="1800" dirty="0"/>
              <a:t> </a:t>
            </a:r>
            <a:r>
              <a:rPr lang="ta-IN" sz="1800" dirty="0"/>
              <a:t>element and before</a:t>
            </a:r>
            <a:r>
              <a:rPr lang="hr-HR" sz="1800" dirty="0"/>
              <a:t> </a:t>
            </a:r>
            <a:r>
              <a:rPr lang="hr-HR" sz="1800" dirty="0">
                <a:latin typeface="Consolas" pitchFamily="49" charset="0"/>
                <a:cs typeface="Consolas" pitchFamily="49" charset="0"/>
              </a:rPr>
              <a:t>thead</a:t>
            </a:r>
            <a:r>
              <a:rPr lang="hr-HR" sz="1800" dirty="0"/>
              <a:t>, </a:t>
            </a:r>
            <a:r>
              <a:rPr lang="hr-HR" sz="1800" dirty="0">
                <a:latin typeface="Consolas" pitchFamily="49" charset="0"/>
                <a:cs typeface="Consolas" pitchFamily="49" charset="0"/>
              </a:rPr>
              <a:t>tfoot</a:t>
            </a:r>
            <a:r>
              <a:rPr lang="hr-HR" sz="1800" dirty="0"/>
              <a:t> i </a:t>
            </a:r>
            <a:r>
              <a:rPr lang="hr-HR" sz="1800" dirty="0">
                <a:latin typeface="Consolas" pitchFamily="49" charset="0"/>
                <a:cs typeface="Consolas" pitchFamily="49" charset="0"/>
              </a:rPr>
              <a:t>tbody</a:t>
            </a:r>
            <a:r>
              <a:rPr lang="hr-HR" sz="1800" dirty="0"/>
              <a:t> </a:t>
            </a:r>
            <a:r>
              <a:rPr lang="ta-IN" sz="1800" dirty="0"/>
              <a:t>elements</a:t>
            </a:r>
            <a:endParaRPr lang="hr-HR" sz="1800" dirty="0"/>
          </a:p>
          <a:p>
            <a:pPr lvl="1">
              <a:lnSpc>
                <a:spcPts val="3000"/>
              </a:lnSpc>
            </a:pPr>
            <a:r>
              <a:rPr lang="en-US" sz="1800" dirty="0"/>
              <a:t>I</a:t>
            </a:r>
            <a:r>
              <a:rPr lang="ta-IN" sz="1800" dirty="0"/>
              <a:t>t is a group of one or more columns</a:t>
            </a:r>
            <a:endParaRPr lang="hr-HR" sz="1800" dirty="0"/>
          </a:p>
          <a:p>
            <a:pPr lvl="1">
              <a:lnSpc>
                <a:spcPts val="3000"/>
              </a:lnSpc>
            </a:pPr>
            <a:r>
              <a:rPr lang="en-US" sz="1800" dirty="0"/>
              <a:t>W</a:t>
            </a:r>
            <a:r>
              <a:rPr lang="ta-IN" sz="1800" dirty="0"/>
              <a:t>e use </a:t>
            </a:r>
            <a:r>
              <a:rPr lang="hr-HR" sz="1800" dirty="0" err="1"/>
              <a:t>it</a:t>
            </a:r>
            <a:r>
              <a:rPr lang="hr-HR" sz="1800" dirty="0"/>
              <a:t> </a:t>
            </a:r>
            <a:r>
              <a:rPr lang="ta-IN" sz="1800" dirty="0"/>
              <a:t>to apply style to more than one collumn </a:t>
            </a:r>
            <a:r>
              <a:rPr lang="hr-HR" sz="1800" dirty="0"/>
              <a:t>at</a:t>
            </a:r>
            <a:r>
              <a:rPr lang="ta-IN" sz="1800" dirty="0"/>
              <a:t> a same time</a:t>
            </a:r>
            <a:endParaRPr lang="hr-HR" sz="1800" dirty="0"/>
          </a:p>
          <a:p>
            <a:pPr lvl="1">
              <a:lnSpc>
                <a:spcPts val="3000"/>
              </a:lnSpc>
            </a:pPr>
            <a:r>
              <a:rPr lang="en-US" sz="1800" dirty="0"/>
              <a:t>I</a:t>
            </a:r>
            <a:r>
              <a:rPr lang="ta-IN" sz="1800" dirty="0"/>
              <a:t>t groups elements structuraly</a:t>
            </a:r>
            <a:endParaRPr lang="hr-HR" sz="1800" dirty="0"/>
          </a:p>
          <a:p>
            <a:pPr lvl="1">
              <a:lnSpc>
                <a:spcPts val="3000"/>
              </a:lnSpc>
            </a:pPr>
            <a:r>
              <a:rPr lang="ta-IN" sz="1600" dirty="0"/>
              <a:t>Attributes</a:t>
            </a:r>
            <a:r>
              <a:rPr lang="hr-HR" sz="1600" dirty="0"/>
              <a:t>: </a:t>
            </a:r>
            <a:r>
              <a:rPr lang="hr-HR" sz="1800" b="1" dirty="0">
                <a:latin typeface="Consolas" pitchFamily="49" charset="0"/>
                <a:cs typeface="Consolas" pitchFamily="49" charset="0"/>
              </a:rPr>
              <a:t>width, span</a:t>
            </a:r>
          </a:p>
          <a:p>
            <a:pPr lvl="1">
              <a:lnSpc>
                <a:spcPts val="3000"/>
              </a:lnSpc>
            </a:pPr>
            <a:endParaRPr lang="hr-HR" sz="1800" dirty="0"/>
          </a:p>
        </p:txBody>
      </p:sp>
    </p:spTree>
    <p:extLst>
      <p:ext uri="{BB962C8B-B14F-4D97-AF65-F5344CB8AC3E}">
        <p14:creationId xmlns:p14="http://schemas.microsoft.com/office/powerpoint/2010/main" val="3537869701"/>
      </p:ext>
    </p:extLst>
  </p:cSld>
  <p:clrMapOvr>
    <a:masterClrMapping/>
  </p:clrMapOvr>
</p:sld>
</file>

<file path=ppt/theme/theme1.xml><?xml version="1.0" encoding="utf-8"?>
<a:theme xmlns:a="http://schemas.openxmlformats.org/drawingml/2006/main" name="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4371</TotalTime>
  <Words>893</Words>
  <Application>Microsoft Office PowerPoint</Application>
  <PresentationFormat>Widescreen</PresentationFormat>
  <Paragraphs>109</Paragraphs>
  <Slides>16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Consolas</vt:lpstr>
      <vt:lpstr>Segoe UI</vt:lpstr>
      <vt:lpstr>Office Theme</vt:lpstr>
      <vt:lpstr>Standards in Internet Technology Application</vt:lpstr>
      <vt:lpstr>Table</vt:lpstr>
      <vt:lpstr>Element &lt;table&gt;</vt:lpstr>
      <vt:lpstr>Element &lt;table&gt;</vt:lpstr>
      <vt:lpstr>Example:</vt:lpstr>
      <vt:lpstr>Attribute frame</vt:lpstr>
      <vt:lpstr>Attribute rules</vt:lpstr>
      <vt:lpstr>Visualization of cellspacing and cellpadding attribute</vt:lpstr>
      <vt:lpstr>Elements of &lt;table&gt; tag</vt:lpstr>
      <vt:lpstr>Elements of tag &lt;table&gt;</vt:lpstr>
      <vt:lpstr>Element &lt;tr&gt;</vt:lpstr>
      <vt:lpstr>Elements &lt;th&gt; and &lt;td&gt;</vt:lpstr>
      <vt:lpstr>Merging cells - colspan</vt:lpstr>
      <vt:lpstr>Merging cells - rowspan</vt:lpstr>
      <vt:lpstr>Using tables to structure web page</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zana mrsa</dc:creator>
  <cp:lastModifiedBy>Ozren Tkalčec Krznarić</cp:lastModifiedBy>
  <cp:revision>66</cp:revision>
  <dcterms:created xsi:type="dcterms:W3CDTF">2018-01-24T13:33:55Z</dcterms:created>
  <dcterms:modified xsi:type="dcterms:W3CDTF">2022-10-06T12:05:21Z</dcterms:modified>
</cp:coreProperties>
</file>