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sldIdLst>
    <p:sldId id="257" r:id="rId2"/>
    <p:sldId id="309" r:id="rId3"/>
    <p:sldId id="310" r:id="rId4"/>
    <p:sldId id="347" r:id="rId5"/>
    <p:sldId id="349" r:id="rId6"/>
    <p:sldId id="350" r:id="rId7"/>
    <p:sldId id="348" r:id="rId8"/>
    <p:sldId id="311" r:id="rId9"/>
    <p:sldId id="316" r:id="rId10"/>
    <p:sldId id="317" r:id="rId11"/>
    <p:sldId id="323" r:id="rId12"/>
    <p:sldId id="318" r:id="rId13"/>
    <p:sldId id="319" r:id="rId14"/>
    <p:sldId id="324" r:id="rId15"/>
    <p:sldId id="325" r:id="rId16"/>
    <p:sldId id="326" r:id="rId17"/>
    <p:sldId id="327" r:id="rId18"/>
    <p:sldId id="328" r:id="rId19"/>
    <p:sldId id="329" r:id="rId20"/>
    <p:sldId id="330" r:id="rId21"/>
    <p:sldId id="331" r:id="rId22"/>
    <p:sldId id="332" r:id="rId23"/>
    <p:sldId id="333" r:id="rId24"/>
    <p:sldId id="334" r:id="rId25"/>
    <p:sldId id="336" r:id="rId26"/>
    <p:sldId id="335" r:id="rId27"/>
    <p:sldId id="337" r:id="rId28"/>
    <p:sldId id="312" r:id="rId29"/>
    <p:sldId id="313" r:id="rId30"/>
    <p:sldId id="314" r:id="rId31"/>
    <p:sldId id="315" r:id="rId32"/>
    <p:sldId id="338" r:id="rId33"/>
    <p:sldId id="339" r:id="rId34"/>
    <p:sldId id="340" r:id="rId35"/>
    <p:sldId id="341" r:id="rId36"/>
    <p:sldId id="320" r:id="rId37"/>
    <p:sldId id="321" r:id="rId38"/>
    <p:sldId id="322" r:id="rId39"/>
    <p:sldId id="342" r:id="rId40"/>
    <p:sldId id="343" r:id="rId41"/>
    <p:sldId id="344" r:id="rId42"/>
    <p:sldId id="345" r:id="rId43"/>
    <p:sldId id="346" r:id="rId44"/>
    <p:sldId id="263"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0E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1E1A601-E15F-46EC-91EE-88F2DB9EB736}" v="15" dt="2023-10-12T08:49:34.207"/>
  </p1510:revLst>
</p1510:revInfo>
</file>

<file path=ppt/tableStyles.xml><?xml version="1.0" encoding="utf-8"?>
<a:tblStyleLst xmlns:a="http://schemas.openxmlformats.org/drawingml/2006/main" def="{5C22544A-7EE6-4342-B048-85BDC9FD1C3A}">
  <a:tblStyle styleId="{073A0DAA-6AF3-43AB-8588-CEC1D06C72B9}" styleName="Srednji sti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7"/>
    <p:restoredTop sz="86258" autoAdjust="0"/>
  </p:normalViewPr>
  <p:slideViewPr>
    <p:cSldViewPr snapToGrid="0" snapToObjects="1">
      <p:cViewPr varScale="1">
        <p:scale>
          <a:sx n="78" d="100"/>
          <a:sy n="78" d="100"/>
        </p:scale>
        <p:origin x="438"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eo Sokač" userId="1ff9eb57-33a8-4fe3-91bf-5d7174ccab05" providerId="ADAL" clId="{A1E1A601-E15F-46EC-91EE-88F2DB9EB736}"/>
    <pc:docChg chg="undo custSel addSld modSld">
      <pc:chgData name="Mateo Sokač" userId="1ff9eb57-33a8-4fe3-91bf-5d7174ccab05" providerId="ADAL" clId="{A1E1A601-E15F-46EC-91EE-88F2DB9EB736}" dt="2023-10-12T08:53:42.327" v="102" actId="729"/>
      <pc:docMkLst>
        <pc:docMk/>
      </pc:docMkLst>
      <pc:sldChg chg="modSp mod">
        <pc:chgData name="Mateo Sokač" userId="1ff9eb57-33a8-4fe3-91bf-5d7174ccab05" providerId="ADAL" clId="{A1E1A601-E15F-46EC-91EE-88F2DB9EB736}" dt="2023-10-12T08:52:44.706" v="101"/>
        <pc:sldMkLst>
          <pc:docMk/>
          <pc:sldMk cId="3677535309" sldId="313"/>
        </pc:sldMkLst>
        <pc:spChg chg="mod">
          <ac:chgData name="Mateo Sokač" userId="1ff9eb57-33a8-4fe3-91bf-5d7174ccab05" providerId="ADAL" clId="{A1E1A601-E15F-46EC-91EE-88F2DB9EB736}" dt="2023-10-12T08:52:44.706" v="101"/>
          <ac:spMkLst>
            <pc:docMk/>
            <pc:sldMk cId="3677535309" sldId="313"/>
            <ac:spMk id="3" creationId="{00000000-0000-0000-0000-000000000000}"/>
          </ac:spMkLst>
        </pc:spChg>
      </pc:sldChg>
      <pc:sldChg chg="modSp mod">
        <pc:chgData name="Mateo Sokač" userId="1ff9eb57-33a8-4fe3-91bf-5d7174ccab05" providerId="ADAL" clId="{A1E1A601-E15F-46EC-91EE-88F2DB9EB736}" dt="2023-10-12T08:42:00.152" v="25" actId="113"/>
        <pc:sldMkLst>
          <pc:docMk/>
          <pc:sldMk cId="3537869701" sldId="316"/>
        </pc:sldMkLst>
        <pc:spChg chg="mod">
          <ac:chgData name="Mateo Sokač" userId="1ff9eb57-33a8-4fe3-91bf-5d7174ccab05" providerId="ADAL" clId="{A1E1A601-E15F-46EC-91EE-88F2DB9EB736}" dt="2023-10-12T08:42:00.152" v="25" actId="113"/>
          <ac:spMkLst>
            <pc:docMk/>
            <pc:sldMk cId="3537869701" sldId="316"/>
            <ac:spMk id="3" creationId="{00000000-0000-0000-0000-000000000000}"/>
          </ac:spMkLst>
        </pc:spChg>
      </pc:sldChg>
      <pc:sldChg chg="modSp mod">
        <pc:chgData name="Mateo Sokač" userId="1ff9eb57-33a8-4fe3-91bf-5d7174ccab05" providerId="ADAL" clId="{A1E1A601-E15F-46EC-91EE-88F2DB9EB736}" dt="2023-10-12T08:43:21.267" v="28" actId="113"/>
        <pc:sldMkLst>
          <pc:docMk/>
          <pc:sldMk cId="3585116985" sldId="318"/>
        </pc:sldMkLst>
        <pc:spChg chg="mod">
          <ac:chgData name="Mateo Sokač" userId="1ff9eb57-33a8-4fe3-91bf-5d7174ccab05" providerId="ADAL" clId="{A1E1A601-E15F-46EC-91EE-88F2DB9EB736}" dt="2023-10-12T08:43:21.267" v="28" actId="113"/>
          <ac:spMkLst>
            <pc:docMk/>
            <pc:sldMk cId="3585116985" sldId="318"/>
            <ac:spMk id="3" creationId="{00000000-0000-0000-0000-000000000000}"/>
          </ac:spMkLst>
        </pc:spChg>
      </pc:sldChg>
      <pc:sldChg chg="addSp modSp mod">
        <pc:chgData name="Mateo Sokač" userId="1ff9eb57-33a8-4fe3-91bf-5d7174ccab05" providerId="ADAL" clId="{A1E1A601-E15F-46EC-91EE-88F2DB9EB736}" dt="2023-10-12T08:49:46.757" v="92" actId="20577"/>
        <pc:sldMkLst>
          <pc:docMk/>
          <pc:sldMk cId="423220328" sldId="327"/>
        </pc:sldMkLst>
        <pc:spChg chg="mod">
          <ac:chgData name="Mateo Sokač" userId="1ff9eb57-33a8-4fe3-91bf-5d7174ccab05" providerId="ADAL" clId="{A1E1A601-E15F-46EC-91EE-88F2DB9EB736}" dt="2023-10-12T08:49:46.757" v="92" actId="20577"/>
          <ac:spMkLst>
            <pc:docMk/>
            <pc:sldMk cId="423220328" sldId="327"/>
            <ac:spMk id="3" creationId="{00000000-0000-0000-0000-000000000000}"/>
          </ac:spMkLst>
        </pc:spChg>
        <pc:spChg chg="add">
          <ac:chgData name="Mateo Sokač" userId="1ff9eb57-33a8-4fe3-91bf-5d7174ccab05" providerId="ADAL" clId="{A1E1A601-E15F-46EC-91EE-88F2DB9EB736}" dt="2023-10-12T08:49:28.595" v="30"/>
          <ac:spMkLst>
            <pc:docMk/>
            <pc:sldMk cId="423220328" sldId="327"/>
            <ac:spMk id="5" creationId="{7D6F13E3-1455-BC52-766B-9E79981D272B}"/>
          </ac:spMkLst>
        </pc:spChg>
        <pc:spChg chg="add mod">
          <ac:chgData name="Mateo Sokač" userId="1ff9eb57-33a8-4fe3-91bf-5d7174ccab05" providerId="ADAL" clId="{A1E1A601-E15F-46EC-91EE-88F2DB9EB736}" dt="2023-10-12T08:49:31.699" v="31"/>
          <ac:spMkLst>
            <pc:docMk/>
            <pc:sldMk cId="423220328" sldId="327"/>
            <ac:spMk id="6" creationId="{A9105C70-838F-2442-5577-BEBF8B89DF4D}"/>
          </ac:spMkLst>
        </pc:spChg>
        <pc:spChg chg="add mod">
          <ac:chgData name="Mateo Sokač" userId="1ff9eb57-33a8-4fe3-91bf-5d7174ccab05" providerId="ADAL" clId="{A1E1A601-E15F-46EC-91EE-88F2DB9EB736}" dt="2023-10-12T08:49:34.207" v="32"/>
          <ac:spMkLst>
            <pc:docMk/>
            <pc:sldMk cId="423220328" sldId="327"/>
            <ac:spMk id="7" creationId="{68698D40-BF74-AD96-A77B-433F80422D03}"/>
          </ac:spMkLst>
        </pc:spChg>
      </pc:sldChg>
      <pc:sldChg chg="mod modShow">
        <pc:chgData name="Mateo Sokač" userId="1ff9eb57-33a8-4fe3-91bf-5d7174ccab05" providerId="ADAL" clId="{A1E1A601-E15F-46EC-91EE-88F2DB9EB736}" dt="2023-10-12T08:53:42.327" v="102" actId="729"/>
        <pc:sldMkLst>
          <pc:docMk/>
          <pc:sldMk cId="273562519" sldId="344"/>
        </pc:sldMkLst>
      </pc:sldChg>
      <pc:sldChg chg="mod modShow">
        <pc:chgData name="Mateo Sokač" userId="1ff9eb57-33a8-4fe3-91bf-5d7174ccab05" providerId="ADAL" clId="{A1E1A601-E15F-46EC-91EE-88F2DB9EB736}" dt="2023-10-12T08:53:42.327" v="102" actId="729"/>
        <pc:sldMkLst>
          <pc:docMk/>
          <pc:sldMk cId="3138598111" sldId="345"/>
        </pc:sldMkLst>
      </pc:sldChg>
      <pc:sldChg chg="mod modShow">
        <pc:chgData name="Mateo Sokač" userId="1ff9eb57-33a8-4fe3-91bf-5d7174ccab05" providerId="ADAL" clId="{A1E1A601-E15F-46EC-91EE-88F2DB9EB736}" dt="2023-10-12T08:53:42.327" v="102" actId="729"/>
        <pc:sldMkLst>
          <pc:docMk/>
          <pc:sldMk cId="3030254433" sldId="346"/>
        </pc:sldMkLst>
      </pc:sldChg>
      <pc:sldChg chg="addSp modSp">
        <pc:chgData name="Mateo Sokač" userId="1ff9eb57-33a8-4fe3-91bf-5d7174ccab05" providerId="ADAL" clId="{A1E1A601-E15F-46EC-91EE-88F2DB9EB736}" dt="2023-10-12T08:39:13.357" v="3" actId="1076"/>
        <pc:sldMkLst>
          <pc:docMk/>
          <pc:sldMk cId="2703885004" sldId="347"/>
        </pc:sldMkLst>
        <pc:picChg chg="add mod">
          <ac:chgData name="Mateo Sokač" userId="1ff9eb57-33a8-4fe3-91bf-5d7174ccab05" providerId="ADAL" clId="{A1E1A601-E15F-46EC-91EE-88F2DB9EB736}" dt="2023-10-12T08:39:13.357" v="3" actId="1076"/>
          <ac:picMkLst>
            <pc:docMk/>
            <pc:sldMk cId="2703885004" sldId="347"/>
            <ac:picMk id="3" creationId="{247BFD3E-1E8E-1140-AB58-D6D85343DC90}"/>
          </ac:picMkLst>
        </pc:picChg>
      </pc:sldChg>
      <pc:sldChg chg="modSp add">
        <pc:chgData name="Mateo Sokač" userId="1ff9eb57-33a8-4fe3-91bf-5d7174ccab05" providerId="ADAL" clId="{A1E1A601-E15F-46EC-91EE-88F2DB9EB736}" dt="2023-10-12T08:39:46.589" v="8" actId="1076"/>
        <pc:sldMkLst>
          <pc:docMk/>
          <pc:sldMk cId="2608107390" sldId="348"/>
        </pc:sldMkLst>
        <pc:picChg chg="mod">
          <ac:chgData name="Mateo Sokač" userId="1ff9eb57-33a8-4fe3-91bf-5d7174ccab05" providerId="ADAL" clId="{A1E1A601-E15F-46EC-91EE-88F2DB9EB736}" dt="2023-10-12T08:39:46.589" v="8" actId="1076"/>
          <ac:picMkLst>
            <pc:docMk/>
            <pc:sldMk cId="2608107390" sldId="348"/>
            <ac:picMk id="1026" creationId="{2039A3A7-346B-4864-80C6-5985714BA655}"/>
          </ac:picMkLst>
        </pc:picChg>
      </pc:sldChg>
      <pc:sldChg chg="addSp delSp modSp add">
        <pc:chgData name="Mateo Sokač" userId="1ff9eb57-33a8-4fe3-91bf-5d7174ccab05" providerId="ADAL" clId="{A1E1A601-E15F-46EC-91EE-88F2DB9EB736}" dt="2023-10-12T08:39:38.705" v="7" actId="1076"/>
        <pc:sldMkLst>
          <pc:docMk/>
          <pc:sldMk cId="760924245" sldId="349"/>
        </pc:sldMkLst>
        <pc:picChg chg="del">
          <ac:chgData name="Mateo Sokač" userId="1ff9eb57-33a8-4fe3-91bf-5d7174ccab05" providerId="ADAL" clId="{A1E1A601-E15F-46EC-91EE-88F2DB9EB736}" dt="2023-10-12T08:39:35.783" v="5" actId="478"/>
          <ac:picMkLst>
            <pc:docMk/>
            <pc:sldMk cId="760924245" sldId="349"/>
            <ac:picMk id="3" creationId="{247BFD3E-1E8E-1140-AB58-D6D85343DC90}"/>
          </ac:picMkLst>
        </pc:picChg>
        <pc:picChg chg="add mod">
          <ac:chgData name="Mateo Sokač" userId="1ff9eb57-33a8-4fe3-91bf-5d7174ccab05" providerId="ADAL" clId="{A1E1A601-E15F-46EC-91EE-88F2DB9EB736}" dt="2023-10-12T08:39:38.705" v="7" actId="1076"/>
          <ac:picMkLst>
            <pc:docMk/>
            <pc:sldMk cId="760924245" sldId="349"/>
            <ac:picMk id="2050" creationId="{D2193322-715D-12C8-42F0-CBAEA9687486}"/>
          </ac:picMkLst>
        </pc:picChg>
      </pc:sldChg>
      <pc:sldChg chg="addSp delSp modSp add">
        <pc:chgData name="Mateo Sokač" userId="1ff9eb57-33a8-4fe3-91bf-5d7174ccab05" providerId="ADAL" clId="{A1E1A601-E15F-46EC-91EE-88F2DB9EB736}" dt="2023-10-12T08:40:27.206" v="14" actId="1076"/>
        <pc:sldMkLst>
          <pc:docMk/>
          <pc:sldMk cId="341743494" sldId="350"/>
        </pc:sldMkLst>
        <pc:picChg chg="mod">
          <ac:chgData name="Mateo Sokač" userId="1ff9eb57-33a8-4fe3-91bf-5d7174ccab05" providerId="ADAL" clId="{A1E1A601-E15F-46EC-91EE-88F2DB9EB736}" dt="2023-10-12T08:40:27.206" v="14" actId="1076"/>
          <ac:picMkLst>
            <pc:docMk/>
            <pc:sldMk cId="341743494" sldId="350"/>
            <ac:picMk id="1026" creationId="{2039A3A7-346B-4864-80C6-5985714BA655}"/>
          </ac:picMkLst>
        </pc:picChg>
        <pc:picChg chg="del">
          <ac:chgData name="Mateo Sokač" userId="1ff9eb57-33a8-4fe3-91bf-5d7174ccab05" providerId="ADAL" clId="{A1E1A601-E15F-46EC-91EE-88F2DB9EB736}" dt="2023-10-12T08:40:19.282" v="10" actId="478"/>
          <ac:picMkLst>
            <pc:docMk/>
            <pc:sldMk cId="341743494" sldId="350"/>
            <ac:picMk id="2050" creationId="{D2193322-715D-12C8-42F0-CBAEA9687486}"/>
          </ac:picMkLst>
        </pc:picChg>
        <pc:picChg chg="add mod">
          <ac:chgData name="Mateo Sokač" userId="1ff9eb57-33a8-4fe3-91bf-5d7174ccab05" providerId="ADAL" clId="{A1E1A601-E15F-46EC-91EE-88F2DB9EB736}" dt="2023-10-12T08:40:25.521" v="13" actId="1076"/>
          <ac:picMkLst>
            <pc:docMk/>
            <pc:sldMk cId="341743494" sldId="350"/>
            <ac:picMk id="3074" creationId="{623121FC-6015-4510-ED8F-7F8AF8AA87C2}"/>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81C21E-1610-F840-997A-88EB307E0A1C}" type="datetimeFigureOut">
              <a:rPr lang="en-US" smtClean="0"/>
              <a:t>10/12/2023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DC0C92-97E4-9540-AC90-F1BBF91896C7}" type="slidenum">
              <a:rPr lang="en-US" smtClean="0"/>
              <a:t>‹#›</a:t>
            </a:fld>
            <a:endParaRPr lang="en-US"/>
          </a:p>
        </p:txBody>
      </p:sp>
    </p:spTree>
    <p:extLst>
      <p:ext uri="{BB962C8B-B14F-4D97-AF65-F5344CB8AC3E}">
        <p14:creationId xmlns:p14="http://schemas.microsoft.com/office/powerpoint/2010/main" val="984343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dirty="0"/>
              <a:t>Post metode ne mogu prikazati jer IIS </a:t>
            </a:r>
            <a:r>
              <a:rPr lang="hr-HR" dirty="0" err="1"/>
              <a:t>handler</a:t>
            </a:r>
            <a:r>
              <a:rPr lang="hr-HR" dirty="0"/>
              <a:t> zaključuje prema putanji da okidaju </a:t>
            </a:r>
            <a:r>
              <a:rPr lang="hr-HR" dirty="0" err="1"/>
              <a:t>html</a:t>
            </a:r>
            <a:r>
              <a:rPr lang="hr-HR" dirty="0"/>
              <a:t> fajlu (</a:t>
            </a:r>
            <a:r>
              <a:rPr lang="hr-HR" dirty="0" err="1"/>
              <a:t>static</a:t>
            </a:r>
            <a:r>
              <a:rPr lang="hr-HR" dirty="0"/>
              <a:t> file), a on nije u stanju obraditi</a:t>
            </a:r>
            <a:r>
              <a:rPr lang="hr-HR" baseline="0" dirty="0"/>
              <a:t> post zahtjev.</a:t>
            </a:r>
            <a:endParaRPr lang="hr-HR" dirty="0"/>
          </a:p>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2</a:t>
            </a:fld>
            <a:endParaRPr lang="en-US"/>
          </a:p>
        </p:txBody>
      </p:sp>
    </p:spTree>
    <p:extLst>
      <p:ext uri="{BB962C8B-B14F-4D97-AF65-F5344CB8AC3E}">
        <p14:creationId xmlns:p14="http://schemas.microsoft.com/office/powerpoint/2010/main" val="20552134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11</a:t>
            </a:fld>
            <a:endParaRPr lang="en-US"/>
          </a:p>
        </p:txBody>
      </p:sp>
    </p:spTree>
    <p:extLst>
      <p:ext uri="{BB962C8B-B14F-4D97-AF65-F5344CB8AC3E}">
        <p14:creationId xmlns:p14="http://schemas.microsoft.com/office/powerpoint/2010/main" val="82258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12</a:t>
            </a:fld>
            <a:endParaRPr lang="en-US"/>
          </a:p>
        </p:txBody>
      </p:sp>
    </p:spTree>
    <p:extLst>
      <p:ext uri="{BB962C8B-B14F-4D97-AF65-F5344CB8AC3E}">
        <p14:creationId xmlns:p14="http://schemas.microsoft.com/office/powerpoint/2010/main" val="11082069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13</a:t>
            </a:fld>
            <a:endParaRPr lang="en-US"/>
          </a:p>
        </p:txBody>
      </p:sp>
    </p:spTree>
    <p:extLst>
      <p:ext uri="{BB962C8B-B14F-4D97-AF65-F5344CB8AC3E}">
        <p14:creationId xmlns:p14="http://schemas.microsoft.com/office/powerpoint/2010/main" val="2290180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14</a:t>
            </a:fld>
            <a:endParaRPr lang="en-US"/>
          </a:p>
        </p:txBody>
      </p:sp>
    </p:spTree>
    <p:extLst>
      <p:ext uri="{BB962C8B-B14F-4D97-AF65-F5344CB8AC3E}">
        <p14:creationId xmlns:p14="http://schemas.microsoft.com/office/powerpoint/2010/main" val="26114202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15</a:t>
            </a:fld>
            <a:endParaRPr lang="en-US"/>
          </a:p>
        </p:txBody>
      </p:sp>
    </p:spTree>
    <p:extLst>
      <p:ext uri="{BB962C8B-B14F-4D97-AF65-F5344CB8AC3E}">
        <p14:creationId xmlns:p14="http://schemas.microsoft.com/office/powerpoint/2010/main" val="21506813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16</a:t>
            </a:fld>
            <a:endParaRPr lang="en-US"/>
          </a:p>
        </p:txBody>
      </p:sp>
    </p:spTree>
    <p:extLst>
      <p:ext uri="{BB962C8B-B14F-4D97-AF65-F5344CB8AC3E}">
        <p14:creationId xmlns:p14="http://schemas.microsoft.com/office/powerpoint/2010/main" val="18904578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17</a:t>
            </a:fld>
            <a:endParaRPr lang="en-US"/>
          </a:p>
        </p:txBody>
      </p:sp>
    </p:spTree>
    <p:extLst>
      <p:ext uri="{BB962C8B-B14F-4D97-AF65-F5344CB8AC3E}">
        <p14:creationId xmlns:p14="http://schemas.microsoft.com/office/powerpoint/2010/main" val="40344321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18</a:t>
            </a:fld>
            <a:endParaRPr lang="en-US"/>
          </a:p>
        </p:txBody>
      </p:sp>
    </p:spTree>
    <p:extLst>
      <p:ext uri="{BB962C8B-B14F-4D97-AF65-F5344CB8AC3E}">
        <p14:creationId xmlns:p14="http://schemas.microsoft.com/office/powerpoint/2010/main" val="13011464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19</a:t>
            </a:fld>
            <a:endParaRPr lang="en-US"/>
          </a:p>
        </p:txBody>
      </p:sp>
    </p:spTree>
    <p:extLst>
      <p:ext uri="{BB962C8B-B14F-4D97-AF65-F5344CB8AC3E}">
        <p14:creationId xmlns:p14="http://schemas.microsoft.com/office/powerpoint/2010/main" val="17887633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20</a:t>
            </a:fld>
            <a:endParaRPr lang="en-US"/>
          </a:p>
        </p:txBody>
      </p:sp>
    </p:spTree>
    <p:extLst>
      <p:ext uri="{BB962C8B-B14F-4D97-AF65-F5344CB8AC3E}">
        <p14:creationId xmlns:p14="http://schemas.microsoft.com/office/powerpoint/2010/main" val="4182900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3</a:t>
            </a:fld>
            <a:endParaRPr lang="en-US"/>
          </a:p>
        </p:txBody>
      </p:sp>
    </p:spTree>
    <p:extLst>
      <p:ext uri="{BB962C8B-B14F-4D97-AF65-F5344CB8AC3E}">
        <p14:creationId xmlns:p14="http://schemas.microsoft.com/office/powerpoint/2010/main" val="20497106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21</a:t>
            </a:fld>
            <a:endParaRPr lang="en-US"/>
          </a:p>
        </p:txBody>
      </p:sp>
    </p:spTree>
    <p:extLst>
      <p:ext uri="{BB962C8B-B14F-4D97-AF65-F5344CB8AC3E}">
        <p14:creationId xmlns:p14="http://schemas.microsoft.com/office/powerpoint/2010/main" val="26964759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22</a:t>
            </a:fld>
            <a:endParaRPr lang="en-US"/>
          </a:p>
        </p:txBody>
      </p:sp>
    </p:spTree>
    <p:extLst>
      <p:ext uri="{BB962C8B-B14F-4D97-AF65-F5344CB8AC3E}">
        <p14:creationId xmlns:p14="http://schemas.microsoft.com/office/powerpoint/2010/main" val="24813305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23</a:t>
            </a:fld>
            <a:endParaRPr lang="en-US"/>
          </a:p>
        </p:txBody>
      </p:sp>
    </p:spTree>
    <p:extLst>
      <p:ext uri="{BB962C8B-B14F-4D97-AF65-F5344CB8AC3E}">
        <p14:creationId xmlns:p14="http://schemas.microsoft.com/office/powerpoint/2010/main" val="19541741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24</a:t>
            </a:fld>
            <a:endParaRPr lang="en-US"/>
          </a:p>
        </p:txBody>
      </p:sp>
    </p:spTree>
    <p:extLst>
      <p:ext uri="{BB962C8B-B14F-4D97-AF65-F5344CB8AC3E}">
        <p14:creationId xmlns:p14="http://schemas.microsoft.com/office/powerpoint/2010/main" val="37579889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25</a:t>
            </a:fld>
            <a:endParaRPr lang="en-US"/>
          </a:p>
        </p:txBody>
      </p:sp>
    </p:spTree>
    <p:extLst>
      <p:ext uri="{BB962C8B-B14F-4D97-AF65-F5344CB8AC3E}">
        <p14:creationId xmlns:p14="http://schemas.microsoft.com/office/powerpoint/2010/main" val="36490752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26</a:t>
            </a:fld>
            <a:endParaRPr lang="en-US"/>
          </a:p>
        </p:txBody>
      </p:sp>
    </p:spTree>
    <p:extLst>
      <p:ext uri="{BB962C8B-B14F-4D97-AF65-F5344CB8AC3E}">
        <p14:creationId xmlns:p14="http://schemas.microsoft.com/office/powerpoint/2010/main" val="20552134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27</a:t>
            </a:fld>
            <a:endParaRPr lang="en-US"/>
          </a:p>
        </p:txBody>
      </p:sp>
    </p:spTree>
    <p:extLst>
      <p:ext uri="{BB962C8B-B14F-4D97-AF65-F5344CB8AC3E}">
        <p14:creationId xmlns:p14="http://schemas.microsoft.com/office/powerpoint/2010/main" val="39223506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28</a:t>
            </a:fld>
            <a:endParaRPr lang="en-US"/>
          </a:p>
        </p:txBody>
      </p:sp>
    </p:spTree>
    <p:extLst>
      <p:ext uri="{BB962C8B-B14F-4D97-AF65-F5344CB8AC3E}">
        <p14:creationId xmlns:p14="http://schemas.microsoft.com/office/powerpoint/2010/main" val="11769144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29</a:t>
            </a:fld>
            <a:endParaRPr lang="en-US"/>
          </a:p>
        </p:txBody>
      </p:sp>
    </p:spTree>
    <p:extLst>
      <p:ext uri="{BB962C8B-B14F-4D97-AF65-F5344CB8AC3E}">
        <p14:creationId xmlns:p14="http://schemas.microsoft.com/office/powerpoint/2010/main" val="15289318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30</a:t>
            </a:fld>
            <a:endParaRPr lang="en-US"/>
          </a:p>
        </p:txBody>
      </p:sp>
    </p:spTree>
    <p:extLst>
      <p:ext uri="{BB962C8B-B14F-4D97-AF65-F5344CB8AC3E}">
        <p14:creationId xmlns:p14="http://schemas.microsoft.com/office/powerpoint/2010/main" val="910447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4</a:t>
            </a:fld>
            <a:endParaRPr lang="en-US"/>
          </a:p>
        </p:txBody>
      </p:sp>
    </p:spTree>
    <p:extLst>
      <p:ext uri="{BB962C8B-B14F-4D97-AF65-F5344CB8AC3E}">
        <p14:creationId xmlns:p14="http://schemas.microsoft.com/office/powerpoint/2010/main" val="22897395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31</a:t>
            </a:fld>
            <a:endParaRPr lang="en-US"/>
          </a:p>
        </p:txBody>
      </p:sp>
    </p:spTree>
    <p:extLst>
      <p:ext uri="{BB962C8B-B14F-4D97-AF65-F5344CB8AC3E}">
        <p14:creationId xmlns:p14="http://schemas.microsoft.com/office/powerpoint/2010/main" val="13622075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32</a:t>
            </a:fld>
            <a:endParaRPr lang="en-US"/>
          </a:p>
        </p:txBody>
      </p:sp>
    </p:spTree>
    <p:extLst>
      <p:ext uri="{BB962C8B-B14F-4D97-AF65-F5344CB8AC3E}">
        <p14:creationId xmlns:p14="http://schemas.microsoft.com/office/powerpoint/2010/main" val="6069860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33</a:t>
            </a:fld>
            <a:endParaRPr lang="en-US"/>
          </a:p>
        </p:txBody>
      </p:sp>
    </p:spTree>
    <p:extLst>
      <p:ext uri="{BB962C8B-B14F-4D97-AF65-F5344CB8AC3E}">
        <p14:creationId xmlns:p14="http://schemas.microsoft.com/office/powerpoint/2010/main" val="28384617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34</a:t>
            </a:fld>
            <a:endParaRPr lang="en-US"/>
          </a:p>
        </p:txBody>
      </p:sp>
    </p:spTree>
    <p:extLst>
      <p:ext uri="{BB962C8B-B14F-4D97-AF65-F5344CB8AC3E}">
        <p14:creationId xmlns:p14="http://schemas.microsoft.com/office/powerpoint/2010/main" val="13927685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35</a:t>
            </a:fld>
            <a:endParaRPr lang="en-US"/>
          </a:p>
        </p:txBody>
      </p:sp>
    </p:spTree>
    <p:extLst>
      <p:ext uri="{BB962C8B-B14F-4D97-AF65-F5344CB8AC3E}">
        <p14:creationId xmlns:p14="http://schemas.microsoft.com/office/powerpoint/2010/main" val="277066870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36</a:t>
            </a:fld>
            <a:endParaRPr lang="en-US"/>
          </a:p>
        </p:txBody>
      </p:sp>
    </p:spTree>
    <p:extLst>
      <p:ext uri="{BB962C8B-B14F-4D97-AF65-F5344CB8AC3E}">
        <p14:creationId xmlns:p14="http://schemas.microsoft.com/office/powerpoint/2010/main" val="249653262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37</a:t>
            </a:fld>
            <a:endParaRPr lang="en-US"/>
          </a:p>
        </p:txBody>
      </p:sp>
    </p:spTree>
    <p:extLst>
      <p:ext uri="{BB962C8B-B14F-4D97-AF65-F5344CB8AC3E}">
        <p14:creationId xmlns:p14="http://schemas.microsoft.com/office/powerpoint/2010/main" val="7196082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38</a:t>
            </a:fld>
            <a:endParaRPr lang="en-US"/>
          </a:p>
        </p:txBody>
      </p:sp>
    </p:spTree>
    <p:extLst>
      <p:ext uri="{BB962C8B-B14F-4D97-AF65-F5344CB8AC3E}">
        <p14:creationId xmlns:p14="http://schemas.microsoft.com/office/powerpoint/2010/main" val="37966436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39</a:t>
            </a:fld>
            <a:endParaRPr lang="en-US"/>
          </a:p>
        </p:txBody>
      </p:sp>
    </p:spTree>
    <p:extLst>
      <p:ext uri="{BB962C8B-B14F-4D97-AF65-F5344CB8AC3E}">
        <p14:creationId xmlns:p14="http://schemas.microsoft.com/office/powerpoint/2010/main" val="343294736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40</a:t>
            </a:fld>
            <a:endParaRPr lang="en-US"/>
          </a:p>
        </p:txBody>
      </p:sp>
    </p:spTree>
    <p:extLst>
      <p:ext uri="{BB962C8B-B14F-4D97-AF65-F5344CB8AC3E}">
        <p14:creationId xmlns:p14="http://schemas.microsoft.com/office/powerpoint/2010/main" val="3512348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5</a:t>
            </a:fld>
            <a:endParaRPr lang="en-US"/>
          </a:p>
        </p:txBody>
      </p:sp>
    </p:spTree>
    <p:extLst>
      <p:ext uri="{BB962C8B-B14F-4D97-AF65-F5344CB8AC3E}">
        <p14:creationId xmlns:p14="http://schemas.microsoft.com/office/powerpoint/2010/main" val="282412067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41</a:t>
            </a:fld>
            <a:endParaRPr lang="en-US"/>
          </a:p>
        </p:txBody>
      </p:sp>
    </p:spTree>
    <p:extLst>
      <p:ext uri="{BB962C8B-B14F-4D97-AF65-F5344CB8AC3E}">
        <p14:creationId xmlns:p14="http://schemas.microsoft.com/office/powerpoint/2010/main" val="105553521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42</a:t>
            </a:fld>
            <a:endParaRPr lang="en-US"/>
          </a:p>
        </p:txBody>
      </p:sp>
    </p:spTree>
    <p:extLst>
      <p:ext uri="{BB962C8B-B14F-4D97-AF65-F5344CB8AC3E}">
        <p14:creationId xmlns:p14="http://schemas.microsoft.com/office/powerpoint/2010/main" val="5568368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43</a:t>
            </a:fld>
            <a:endParaRPr lang="en-US"/>
          </a:p>
        </p:txBody>
      </p:sp>
    </p:spTree>
    <p:extLst>
      <p:ext uri="{BB962C8B-B14F-4D97-AF65-F5344CB8AC3E}">
        <p14:creationId xmlns:p14="http://schemas.microsoft.com/office/powerpoint/2010/main" val="42281828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5"/>
          </p:nvPr>
        </p:nvSpPr>
        <p:spPr/>
        <p:txBody>
          <a:bodyPr/>
          <a:lstStyle/>
          <a:p>
            <a:fld id="{8EDC0C92-97E4-9540-AC90-F1BBF91896C7}" type="slidenum">
              <a:rPr lang="en-US" smtClean="0"/>
              <a:t>44</a:t>
            </a:fld>
            <a:endParaRPr lang="en-US"/>
          </a:p>
        </p:txBody>
      </p:sp>
    </p:spTree>
    <p:extLst>
      <p:ext uri="{BB962C8B-B14F-4D97-AF65-F5344CB8AC3E}">
        <p14:creationId xmlns:p14="http://schemas.microsoft.com/office/powerpoint/2010/main" val="22428721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6</a:t>
            </a:fld>
            <a:endParaRPr lang="en-US"/>
          </a:p>
        </p:txBody>
      </p:sp>
    </p:spTree>
    <p:extLst>
      <p:ext uri="{BB962C8B-B14F-4D97-AF65-F5344CB8AC3E}">
        <p14:creationId xmlns:p14="http://schemas.microsoft.com/office/powerpoint/2010/main" val="27238281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7</a:t>
            </a:fld>
            <a:endParaRPr lang="en-US"/>
          </a:p>
        </p:txBody>
      </p:sp>
    </p:spTree>
    <p:extLst>
      <p:ext uri="{BB962C8B-B14F-4D97-AF65-F5344CB8AC3E}">
        <p14:creationId xmlns:p14="http://schemas.microsoft.com/office/powerpoint/2010/main" val="15004312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8</a:t>
            </a:fld>
            <a:endParaRPr lang="en-US"/>
          </a:p>
        </p:txBody>
      </p:sp>
    </p:spTree>
    <p:extLst>
      <p:ext uri="{BB962C8B-B14F-4D97-AF65-F5344CB8AC3E}">
        <p14:creationId xmlns:p14="http://schemas.microsoft.com/office/powerpoint/2010/main" val="17513471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9</a:t>
            </a:fld>
            <a:endParaRPr lang="en-US"/>
          </a:p>
        </p:txBody>
      </p:sp>
    </p:spTree>
    <p:extLst>
      <p:ext uri="{BB962C8B-B14F-4D97-AF65-F5344CB8AC3E}">
        <p14:creationId xmlns:p14="http://schemas.microsoft.com/office/powerpoint/2010/main" val="1366427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10</a:t>
            </a:fld>
            <a:endParaRPr lang="en-US"/>
          </a:p>
        </p:txBody>
      </p:sp>
    </p:spTree>
    <p:extLst>
      <p:ext uri="{BB962C8B-B14F-4D97-AF65-F5344CB8AC3E}">
        <p14:creationId xmlns:p14="http://schemas.microsoft.com/office/powerpoint/2010/main" val="23147015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dirty="0"/>
          </a:p>
        </p:txBody>
      </p:sp>
    </p:spTree>
    <p:extLst>
      <p:ext uri="{BB962C8B-B14F-4D97-AF65-F5344CB8AC3E}">
        <p14:creationId xmlns:p14="http://schemas.microsoft.com/office/powerpoint/2010/main" val="1712958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78571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364169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081119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67955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19653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920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1934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5422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57678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38200" y="6356350"/>
            <a:ext cx="2743200" cy="365125"/>
          </a:xfrm>
          <a:prstGeom prst="rect">
            <a:avLst/>
          </a:prstGeom>
        </p:spPr>
        <p:txBody>
          <a:bodyPr/>
          <a:lstStyle/>
          <a:p>
            <a:fld id="{30912510-587E-0743-8BB6-FA03E27BCB0C}" type="datetimeFigureOut">
              <a:rPr lang="en-US" smtClean="0"/>
              <a:t>10/12/2023</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ED830844-789E-4246-80A3-6F7B92FC0B15}" type="slidenum">
              <a:rPr lang="en-US" smtClean="0"/>
              <a:t>‹#›</a:t>
            </a:fld>
            <a:endParaRPr lang="en-US"/>
          </a:p>
        </p:txBody>
      </p:sp>
      <p:sp>
        <p:nvSpPr>
          <p:cNvPr id="6" name="Rectangle 5"/>
          <p:cNvSpPr/>
          <p:nvPr userDrawn="1"/>
        </p:nvSpPr>
        <p:spPr>
          <a:xfrm>
            <a:off x="0" y="0"/>
            <a:ext cx="12192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p:cNvPicPr>
            <a:picLocks noChangeAspect="1"/>
          </p:cNvPicPr>
          <p:nvPr userDrawn="1"/>
        </p:nvPicPr>
        <p:blipFill>
          <a:blip r:embed="rId2"/>
          <a:stretch>
            <a:fillRect/>
          </a:stretch>
        </p:blipFill>
        <p:spPr>
          <a:xfrm>
            <a:off x="-526255" y="1600199"/>
            <a:ext cx="5829301" cy="5486401"/>
          </a:xfrm>
          <a:prstGeom prst="rect">
            <a:avLst/>
          </a:prstGeom>
        </p:spPr>
      </p:pic>
      <p:sp>
        <p:nvSpPr>
          <p:cNvPr id="2" name="Title 1"/>
          <p:cNvSpPr>
            <a:spLocks noGrp="1"/>
          </p:cNvSpPr>
          <p:nvPr>
            <p:ph type="title"/>
          </p:nvPr>
        </p:nvSpPr>
        <p:spPr>
          <a:xfrm>
            <a:off x="4876800" y="728663"/>
            <a:ext cx="6476999" cy="2014537"/>
          </a:xfrm>
        </p:spPr>
        <p:txBody>
          <a:bodyPr>
            <a:normAutofit/>
          </a:bodyPr>
          <a:lstStyle>
            <a:lvl1pPr>
              <a:defRPr sz="5400">
                <a:solidFill>
                  <a:schemeClr val="bg1"/>
                </a:solidFill>
              </a:defRPr>
            </a:lvl1pPr>
          </a:lstStyle>
          <a:p>
            <a:r>
              <a:rPr lang="en-US" dirty="0"/>
              <a:t>Click to edit Master title style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38200" y="6356350"/>
            <a:ext cx="2743200" cy="365125"/>
          </a:xfrm>
          <a:prstGeom prst="rect">
            <a:avLst/>
          </a:prstGeom>
        </p:spPr>
        <p:txBody>
          <a:bodyPr/>
          <a:lstStyle/>
          <a:p>
            <a:fld id="{30912510-587E-0743-8BB6-FA03E27BCB0C}" type="datetimeFigureOut">
              <a:rPr lang="en-US" smtClean="0"/>
              <a:t>10/12/2023</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ED830844-789E-4246-80A3-6F7B92FC0B15}" type="slidenum">
              <a:rPr lang="en-US" smtClean="0"/>
              <a:t>‹#›</a:t>
            </a:fld>
            <a:endParaRPr lang="en-US"/>
          </a:p>
        </p:txBody>
      </p:sp>
      <p:sp>
        <p:nvSpPr>
          <p:cNvPr id="6" name="Rectangle 5"/>
          <p:cNvSpPr/>
          <p:nvPr userDrawn="1"/>
        </p:nvSpPr>
        <p:spPr>
          <a:xfrm>
            <a:off x="0" y="0"/>
            <a:ext cx="12192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78718" y="3904457"/>
            <a:ext cx="6022181" cy="2014537"/>
          </a:xfrm>
        </p:spPr>
        <p:txBody>
          <a:bodyPr>
            <a:normAutofit/>
          </a:bodyPr>
          <a:lstStyle>
            <a:lvl1pPr>
              <a:defRPr sz="5400">
                <a:solidFill>
                  <a:schemeClr val="bg1"/>
                </a:solidFill>
              </a:defRPr>
            </a:lvl1pPr>
          </a:lstStyle>
          <a:p>
            <a:r>
              <a:rPr lang="en-US" dirty="0"/>
              <a:t>Click to edit Master title style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860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Slika 3"/>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6238959"/>
            <a:ext cx="11931868" cy="619041"/>
          </a:xfrm>
          <a:prstGeom prst="rect">
            <a:avLst/>
          </a:prstGeom>
        </p:spPr>
      </p:pic>
    </p:spTree>
    <p:extLst>
      <p:ext uri="{BB962C8B-B14F-4D97-AF65-F5344CB8AC3E}">
        <p14:creationId xmlns:p14="http://schemas.microsoft.com/office/powerpoint/2010/main" val="11311500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0" r:id="rId7"/>
    <p:sldLayoutId id="2147483661" r:id="rId8"/>
    <p:sldLayoutId id="2147483655"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44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modernizr.com/download/"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3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21768" y="671514"/>
            <a:ext cx="7674894" cy="2014537"/>
          </a:xfrm>
        </p:spPr>
        <p:txBody>
          <a:bodyPr>
            <a:normAutofit/>
          </a:bodyPr>
          <a:lstStyle/>
          <a:p>
            <a:r>
              <a:rPr lang="ta-IN" sz="4000" dirty="0"/>
              <a:t>Standards in Internet Technology Application</a:t>
            </a:r>
            <a:endParaRPr lang="en-US" sz="4000" dirty="0"/>
          </a:p>
        </p:txBody>
      </p:sp>
      <p:sp>
        <p:nvSpPr>
          <p:cNvPr id="3" name="Title 1">
            <a:extLst>
              <a:ext uri="{FF2B5EF4-FFF2-40B4-BE49-F238E27FC236}">
                <a16:creationId xmlns:a16="http://schemas.microsoft.com/office/drawing/2014/main" id="{D65AC6E3-C632-4595-A66C-434D6928A771}"/>
              </a:ext>
            </a:extLst>
          </p:cNvPr>
          <p:cNvSpPr txBox="1">
            <a:spLocks/>
          </p:cNvSpPr>
          <p:nvPr/>
        </p:nvSpPr>
        <p:spPr>
          <a:xfrm>
            <a:off x="2759867" y="4171950"/>
            <a:ext cx="8636795" cy="201453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b="1" i="0" kern="1200">
                <a:solidFill>
                  <a:schemeClr val="bg1"/>
                </a:solidFill>
                <a:latin typeface="Arial" charset="0"/>
                <a:ea typeface="Arial" charset="0"/>
                <a:cs typeface="Arial" charset="0"/>
              </a:defRPr>
            </a:lvl1pPr>
          </a:lstStyle>
          <a:p>
            <a:pPr algn="r"/>
            <a:r>
              <a:rPr lang="ta-IN" sz="3600" b="0" dirty="0">
                <a:solidFill>
                  <a:schemeClr val="accent6">
                    <a:lumMod val="75000"/>
                  </a:schemeClr>
                </a:solidFill>
              </a:rPr>
              <a:t>Lecture </a:t>
            </a:r>
            <a:r>
              <a:rPr lang="hr-HR" sz="3600" b="0" dirty="0">
                <a:solidFill>
                  <a:schemeClr val="accent6">
                    <a:lumMod val="75000"/>
                  </a:schemeClr>
                </a:solidFill>
              </a:rPr>
              <a:t>03</a:t>
            </a:r>
            <a:endParaRPr lang="en-US" sz="3600" b="0" dirty="0">
              <a:solidFill>
                <a:schemeClr val="accent6">
                  <a:lumMod val="75000"/>
                </a:schemeClr>
              </a:solidFill>
            </a:endParaRPr>
          </a:p>
        </p:txBody>
      </p:sp>
    </p:spTree>
    <p:extLst>
      <p:ext uri="{BB962C8B-B14F-4D97-AF65-F5344CB8AC3E}">
        <p14:creationId xmlns:p14="http://schemas.microsoft.com/office/powerpoint/2010/main" val="18473281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a:extLst>
              <a:ext uri="{FF2B5EF4-FFF2-40B4-BE49-F238E27FC236}">
                <a16:creationId xmlns:a16="http://schemas.microsoft.com/office/drawing/2014/main" id="{84F24C89-578A-4B68-94E9-DC7E5E130FB7}"/>
              </a:ext>
            </a:extLst>
          </p:cNvPr>
          <p:cNvPicPr>
            <a:picLocks noChangeAspect="1"/>
          </p:cNvPicPr>
          <p:nvPr/>
        </p:nvPicPr>
        <p:blipFill>
          <a:blip r:embed="rId3"/>
          <a:stretch>
            <a:fillRect/>
          </a:stretch>
        </p:blipFill>
        <p:spPr>
          <a:xfrm>
            <a:off x="6479819" y="1786121"/>
            <a:ext cx="5209772" cy="3285758"/>
          </a:xfrm>
          <a:prstGeom prst="rect">
            <a:avLst/>
          </a:prstGeom>
          <a:ln>
            <a:solidFill>
              <a:schemeClr val="tx1"/>
            </a:solidFill>
          </a:ln>
        </p:spPr>
      </p:pic>
      <p:sp>
        <p:nvSpPr>
          <p:cNvPr id="2" name="Title 1"/>
          <p:cNvSpPr>
            <a:spLocks noGrp="1"/>
          </p:cNvSpPr>
          <p:nvPr>
            <p:ph type="title"/>
          </p:nvPr>
        </p:nvSpPr>
        <p:spPr/>
        <p:txBody>
          <a:bodyPr/>
          <a:lstStyle/>
          <a:p>
            <a:r>
              <a:rPr lang="ta-IN" dirty="0"/>
              <a:t>Attribute </a:t>
            </a:r>
            <a:r>
              <a:rPr lang="hr-HR" dirty="0">
                <a:solidFill>
                  <a:srgbClr val="00B0F0"/>
                </a:solidFill>
              </a:rPr>
              <a:t>method="GET"</a:t>
            </a:r>
            <a:endParaRPr lang="en-US" dirty="0">
              <a:solidFill>
                <a:srgbClr val="00B0F0"/>
              </a:solidFill>
            </a:endParaRPr>
          </a:p>
        </p:txBody>
      </p:sp>
      <p:sp>
        <p:nvSpPr>
          <p:cNvPr id="3" name="Content Placeholder 2"/>
          <p:cNvSpPr>
            <a:spLocks noGrp="1"/>
          </p:cNvSpPr>
          <p:nvPr>
            <p:ph idx="1"/>
          </p:nvPr>
        </p:nvSpPr>
        <p:spPr>
          <a:xfrm>
            <a:off x="838201" y="1594435"/>
            <a:ext cx="5515708" cy="5071059"/>
          </a:xfrm>
        </p:spPr>
        <p:txBody>
          <a:bodyPr>
            <a:normAutofit/>
          </a:bodyPr>
          <a:lstStyle/>
          <a:p>
            <a:pPr>
              <a:lnSpc>
                <a:spcPct val="150000"/>
              </a:lnSpc>
            </a:pPr>
            <a:r>
              <a:rPr lang="ta-IN" sz="2200" dirty="0">
                <a:latin typeface="Segoe UI" panose="020B0502040204020203" pitchFamily="34" charset="0"/>
                <a:cs typeface="Segoe UI" panose="020B0502040204020203" pitchFamily="34" charset="0"/>
              </a:rPr>
              <a:t>Data can be sent by using GET and POST methods</a:t>
            </a:r>
            <a:endParaRPr lang="hr-HR" sz="2200" dirty="0">
              <a:latin typeface="Segoe UI" panose="020B0502040204020203" pitchFamily="34" charset="0"/>
              <a:cs typeface="Segoe UI" panose="020B0502040204020203" pitchFamily="34" charset="0"/>
            </a:endParaRPr>
          </a:p>
          <a:p>
            <a:pPr lvl="1">
              <a:lnSpc>
                <a:spcPct val="150000"/>
              </a:lnSpc>
            </a:pPr>
            <a:r>
              <a:rPr lang="hr-HR" sz="2200" b="1" dirty="0"/>
              <a:t>GET</a:t>
            </a:r>
          </a:p>
          <a:p>
            <a:pPr lvl="2">
              <a:lnSpc>
                <a:spcPct val="150000"/>
              </a:lnSpc>
            </a:pPr>
            <a:r>
              <a:rPr lang="ta-IN" sz="1800" dirty="0"/>
              <a:t>Default way</a:t>
            </a:r>
          </a:p>
          <a:p>
            <a:pPr lvl="2">
              <a:lnSpc>
                <a:spcPct val="150000"/>
              </a:lnSpc>
            </a:pPr>
            <a:r>
              <a:rPr lang="ta-IN" sz="1800" dirty="0"/>
              <a:t>Limited data capacity</a:t>
            </a:r>
          </a:p>
          <a:p>
            <a:pPr lvl="2">
              <a:lnSpc>
                <a:spcPct val="150000"/>
              </a:lnSpc>
            </a:pPr>
            <a:r>
              <a:rPr lang="ta-IN" sz="1800" dirty="0"/>
              <a:t>Data is send via URL address</a:t>
            </a:r>
          </a:p>
          <a:p>
            <a:pPr lvl="2">
              <a:lnSpc>
                <a:spcPct val="150000"/>
              </a:lnSpc>
            </a:pPr>
            <a:r>
              <a:rPr lang="en-US" sz="1800" dirty="0"/>
              <a:t>They are not suitable for sensitive information such as PIN, passwords, etc.</a:t>
            </a:r>
            <a:endParaRPr lang="hr-HR" sz="1800" dirty="0"/>
          </a:p>
        </p:txBody>
      </p:sp>
    </p:spTree>
    <p:extLst>
      <p:ext uri="{BB962C8B-B14F-4D97-AF65-F5344CB8AC3E}">
        <p14:creationId xmlns:p14="http://schemas.microsoft.com/office/powerpoint/2010/main" val="2110801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Attribute </a:t>
            </a:r>
            <a:r>
              <a:rPr lang="hr-HR" dirty="0">
                <a:solidFill>
                  <a:srgbClr val="00B0F0"/>
                </a:solidFill>
              </a:rPr>
              <a:t>method="POST"</a:t>
            </a:r>
            <a:endParaRPr lang="en-US" dirty="0">
              <a:solidFill>
                <a:srgbClr val="00B0F0"/>
              </a:solidFill>
            </a:endParaRPr>
          </a:p>
        </p:txBody>
      </p:sp>
      <p:sp>
        <p:nvSpPr>
          <p:cNvPr id="3" name="Content Placeholder 2"/>
          <p:cNvSpPr>
            <a:spLocks noGrp="1"/>
          </p:cNvSpPr>
          <p:nvPr>
            <p:ph idx="1"/>
          </p:nvPr>
        </p:nvSpPr>
        <p:spPr>
          <a:xfrm>
            <a:off x="838200" y="1594435"/>
            <a:ext cx="4202723" cy="5071059"/>
          </a:xfrm>
        </p:spPr>
        <p:txBody>
          <a:bodyPr>
            <a:normAutofit/>
          </a:bodyPr>
          <a:lstStyle/>
          <a:p>
            <a:pPr>
              <a:lnSpc>
                <a:spcPts val="3000"/>
              </a:lnSpc>
            </a:pPr>
            <a:r>
              <a:rPr lang="ta-IN" sz="2200" dirty="0">
                <a:latin typeface="Segoe UI" panose="020B0502040204020203" pitchFamily="34" charset="0"/>
                <a:cs typeface="Segoe UI" panose="020B0502040204020203" pitchFamily="34" charset="0"/>
              </a:rPr>
              <a:t>Data is not visible to the user</a:t>
            </a:r>
            <a:endParaRPr lang="hr-HR" sz="2200" dirty="0">
              <a:latin typeface="Segoe UI" panose="020B0502040204020203" pitchFamily="34" charset="0"/>
              <a:cs typeface="Segoe UI" panose="020B0502040204020203" pitchFamily="34" charset="0"/>
            </a:endParaRPr>
          </a:p>
          <a:p>
            <a:pPr>
              <a:lnSpc>
                <a:spcPts val="3000"/>
              </a:lnSpc>
            </a:pPr>
            <a:r>
              <a:rPr lang="ta-IN" sz="2200" dirty="0">
                <a:latin typeface="Segoe UI" panose="020B0502040204020203" pitchFamily="34" charset="0"/>
                <a:cs typeface="Segoe UI" panose="020B0502040204020203" pitchFamily="34" charset="0"/>
              </a:rPr>
              <a:t>Data is sent in http body after http headers</a:t>
            </a:r>
            <a:endParaRPr lang="hr-HR" sz="2200" dirty="0">
              <a:latin typeface="Segoe UI" panose="020B0502040204020203" pitchFamily="34" charset="0"/>
              <a:cs typeface="Segoe UI" panose="020B0502040204020203" pitchFamily="34" charset="0"/>
            </a:endParaRPr>
          </a:p>
        </p:txBody>
      </p:sp>
      <p:pic>
        <p:nvPicPr>
          <p:cNvPr id="6" name="Picture 4">
            <a:extLst>
              <a:ext uri="{FF2B5EF4-FFF2-40B4-BE49-F238E27FC236}">
                <a16:creationId xmlns:a16="http://schemas.microsoft.com/office/drawing/2014/main" id="{A0C05038-B586-475E-B9B8-07CBAF987636}"/>
              </a:ext>
            </a:extLst>
          </p:cNvPr>
          <p:cNvPicPr>
            <a:picLocks noChangeAspect="1"/>
          </p:cNvPicPr>
          <p:nvPr/>
        </p:nvPicPr>
        <p:blipFill>
          <a:blip r:embed="rId3"/>
          <a:stretch>
            <a:fillRect/>
          </a:stretch>
        </p:blipFill>
        <p:spPr>
          <a:xfrm>
            <a:off x="5326539" y="1524000"/>
            <a:ext cx="6041008" cy="4489938"/>
          </a:xfrm>
          <a:prstGeom prst="rect">
            <a:avLst/>
          </a:prstGeom>
          <a:ln>
            <a:solidFill>
              <a:schemeClr val="tx1"/>
            </a:solidFill>
          </a:ln>
        </p:spPr>
      </p:pic>
    </p:spTree>
    <p:extLst>
      <p:ext uri="{BB962C8B-B14F-4D97-AF65-F5344CB8AC3E}">
        <p14:creationId xmlns:p14="http://schemas.microsoft.com/office/powerpoint/2010/main" val="6421653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Attribute </a:t>
            </a:r>
            <a:r>
              <a:rPr lang="hr-HR" dirty="0">
                <a:solidFill>
                  <a:srgbClr val="00B0F0"/>
                </a:solidFill>
              </a:rPr>
              <a:t>name</a:t>
            </a:r>
            <a:endParaRPr lang="en-US" dirty="0">
              <a:solidFill>
                <a:srgbClr val="00B0F0"/>
              </a:solidFill>
            </a:endParaRPr>
          </a:p>
        </p:txBody>
      </p:sp>
      <p:sp>
        <p:nvSpPr>
          <p:cNvPr id="3" name="Content Placeholder 2"/>
          <p:cNvSpPr>
            <a:spLocks noGrp="1"/>
          </p:cNvSpPr>
          <p:nvPr>
            <p:ph idx="1"/>
          </p:nvPr>
        </p:nvSpPr>
        <p:spPr>
          <a:xfrm>
            <a:off x="838200" y="1594435"/>
            <a:ext cx="10515600" cy="5071059"/>
          </a:xfrm>
        </p:spPr>
        <p:txBody>
          <a:bodyPr>
            <a:normAutofit/>
          </a:bodyPr>
          <a:lstStyle/>
          <a:p>
            <a:pPr>
              <a:lnSpc>
                <a:spcPts val="3000"/>
              </a:lnSpc>
            </a:pPr>
            <a:r>
              <a:rPr lang="ta-IN" sz="2200" b="1" dirty="0">
                <a:latin typeface="Segoe UI" panose="020B0502040204020203" pitchFamily="34" charset="0"/>
                <a:cs typeface="Segoe UI" panose="020B0502040204020203" pitchFamily="34" charset="0"/>
              </a:rPr>
              <a:t>Puprose of every form is to gather data from the users</a:t>
            </a:r>
            <a:endParaRPr lang="hr-HR" sz="2200" b="1" dirty="0">
              <a:latin typeface="Segoe UI" panose="020B0502040204020203" pitchFamily="34" charset="0"/>
              <a:cs typeface="Segoe UI" panose="020B0502040204020203" pitchFamily="34" charset="0"/>
            </a:endParaRPr>
          </a:p>
          <a:p>
            <a:pPr>
              <a:lnSpc>
                <a:spcPts val="3000"/>
              </a:lnSpc>
            </a:pPr>
            <a:r>
              <a:rPr lang="ta-IN" sz="2200" dirty="0">
                <a:latin typeface="Segoe UI" panose="020B0502040204020203" pitchFamily="34" charset="0"/>
                <a:cs typeface="Segoe UI" panose="020B0502040204020203" pitchFamily="34" charset="0"/>
              </a:rPr>
              <a:t>Data is stored in </a:t>
            </a:r>
            <a:r>
              <a:rPr lang="ta-IN" sz="2200" b="1" dirty="0">
                <a:latin typeface="Segoe UI" panose="020B0502040204020203" pitchFamily="34" charset="0"/>
                <a:cs typeface="Segoe UI" panose="020B0502040204020203" pitchFamily="34" charset="0"/>
              </a:rPr>
              <a:t>parameters</a:t>
            </a:r>
            <a:r>
              <a:rPr lang="hr-HR" sz="2200" dirty="0">
                <a:latin typeface="Segoe UI" panose="020B0502040204020203" pitchFamily="34" charset="0"/>
                <a:cs typeface="Segoe UI" panose="020B0502040204020203" pitchFamily="34" charset="0"/>
              </a:rPr>
              <a:t> (</a:t>
            </a:r>
            <a:r>
              <a:rPr lang="ta-IN" sz="2200" dirty="0">
                <a:latin typeface="Segoe UI" panose="020B0502040204020203" pitchFamily="34" charset="0"/>
                <a:cs typeface="Segoe UI" panose="020B0502040204020203" pitchFamily="34" charset="0"/>
              </a:rPr>
              <a:t>va</a:t>
            </a:r>
            <a:r>
              <a:rPr lang="hr-HR" sz="2200" dirty="0" err="1">
                <a:latin typeface="Segoe UI" panose="020B0502040204020203" pitchFamily="34" charset="0"/>
                <a:cs typeface="Segoe UI" panose="020B0502040204020203" pitchFamily="34" charset="0"/>
              </a:rPr>
              <a:t>riables</a:t>
            </a:r>
            <a:r>
              <a:rPr lang="hr-HR" sz="2200" dirty="0">
                <a:latin typeface="Segoe UI" panose="020B0502040204020203" pitchFamily="34" charset="0"/>
                <a:cs typeface="Segoe UI" panose="020B0502040204020203" pitchFamily="34" charset="0"/>
              </a:rPr>
              <a:t>)</a:t>
            </a:r>
          </a:p>
          <a:p>
            <a:pPr>
              <a:lnSpc>
                <a:spcPts val="3000"/>
              </a:lnSpc>
            </a:pPr>
            <a:r>
              <a:rPr lang="en-US" sz="2200" b="1" dirty="0">
                <a:latin typeface="Segoe UI" panose="020B0502040204020203" pitchFamily="34" charset="0"/>
                <a:cs typeface="Segoe UI" panose="020B0502040204020203" pitchFamily="34" charset="0"/>
              </a:rPr>
              <a:t>The name attribute</a:t>
            </a:r>
            <a:r>
              <a:rPr lang="en-US" sz="2200" dirty="0">
                <a:latin typeface="Segoe UI" panose="020B0502040204020203" pitchFamily="34" charset="0"/>
                <a:cs typeface="Segoe UI" panose="020B0502040204020203" pitchFamily="34" charset="0"/>
              </a:rPr>
              <a:t> represents the name </a:t>
            </a:r>
            <a:r>
              <a:rPr lang="hr-HR" sz="2200" dirty="0" err="1">
                <a:latin typeface="Segoe UI" panose="020B0502040204020203" pitchFamily="34" charset="0"/>
                <a:cs typeface="Segoe UI" panose="020B0502040204020203" pitchFamily="34" charset="0"/>
              </a:rPr>
              <a:t>of</a:t>
            </a:r>
            <a:r>
              <a:rPr lang="hr-HR" sz="2200" dirty="0">
                <a:latin typeface="Segoe UI" panose="020B0502040204020203" pitchFamily="34" charset="0"/>
                <a:cs typeface="Segoe UI" panose="020B0502040204020203" pitchFamily="34" charset="0"/>
              </a:rPr>
              <a:t> </a:t>
            </a:r>
            <a:r>
              <a:rPr lang="hr-HR" sz="2200" dirty="0" err="1">
                <a:latin typeface="Segoe UI" panose="020B0502040204020203" pitchFamily="34" charset="0"/>
                <a:cs typeface="Segoe UI" panose="020B0502040204020203" pitchFamily="34" charset="0"/>
              </a:rPr>
              <a:t>the</a:t>
            </a:r>
            <a:r>
              <a:rPr lang="hr-HR" sz="2200" dirty="0">
                <a:latin typeface="Segoe UI" panose="020B0502040204020203" pitchFamily="34" charset="0"/>
                <a:cs typeface="Segoe UI" panose="020B0502040204020203" pitchFamily="34" charset="0"/>
              </a:rPr>
              <a:t> </a:t>
            </a:r>
            <a:r>
              <a:rPr lang="en-US" sz="2200" dirty="0">
                <a:latin typeface="Segoe UI" panose="020B0502040204020203" pitchFamily="34" charset="0"/>
                <a:cs typeface="Segoe UI" panose="020B0502040204020203" pitchFamily="34" charset="0"/>
              </a:rPr>
              <a:t>parameter for the control</a:t>
            </a:r>
            <a:r>
              <a:rPr lang="hr-HR" sz="2200" dirty="0">
                <a:latin typeface="Segoe UI" panose="020B0502040204020203" pitchFamily="34" charset="0"/>
                <a:cs typeface="Segoe UI" panose="020B0502040204020203" pitchFamily="34" charset="0"/>
              </a:rPr>
              <a:t> (</a:t>
            </a:r>
            <a:r>
              <a:rPr lang="hr-HR" sz="2200" dirty="0" err="1">
                <a:latin typeface="Segoe UI" panose="020B0502040204020203" pitchFamily="34" charset="0"/>
                <a:cs typeface="Segoe UI" panose="020B0502040204020203" pitchFamily="34" charset="0"/>
              </a:rPr>
              <a:t>tag</a:t>
            </a:r>
            <a:r>
              <a:rPr lang="hr-HR" sz="2200" dirty="0">
                <a:latin typeface="Segoe UI" panose="020B0502040204020203" pitchFamily="34" charset="0"/>
                <a:cs typeface="Segoe UI" panose="020B0502040204020203" pitchFamily="34" charset="0"/>
              </a:rPr>
              <a:t>)</a:t>
            </a:r>
            <a:r>
              <a:rPr lang="en-US" sz="2200" dirty="0">
                <a:latin typeface="Segoe UI" panose="020B0502040204020203" pitchFamily="34" charset="0"/>
                <a:cs typeface="Segoe UI" panose="020B0502040204020203" pitchFamily="34" charset="0"/>
              </a:rPr>
              <a:t> on which it was applied 
</a:t>
            </a:r>
            <a:r>
              <a:rPr lang="ta-IN" sz="2200" dirty="0">
                <a:latin typeface="Segoe UI" panose="020B0502040204020203" pitchFamily="34" charset="0"/>
                <a:cs typeface="Segoe UI" panose="020B0502040204020203" pitchFamily="34" charset="0"/>
              </a:rPr>
              <a:t>User input will be value of that parameter</a:t>
            </a:r>
            <a:endParaRPr lang="hr-HR" sz="2200" dirty="0">
              <a:latin typeface="Segoe UI" panose="020B0502040204020203" pitchFamily="34" charset="0"/>
              <a:cs typeface="Segoe UI" panose="020B0502040204020203" pitchFamily="34" charset="0"/>
            </a:endParaRPr>
          </a:p>
          <a:p>
            <a:pPr>
              <a:lnSpc>
                <a:spcPts val="3000"/>
              </a:lnSpc>
            </a:pPr>
            <a:r>
              <a:rPr lang="en-US" sz="2200" dirty="0">
                <a:latin typeface="Segoe UI" panose="020B0502040204020203" pitchFamily="34" charset="0"/>
                <a:cs typeface="Segoe UI" panose="020B0502040204020203" pitchFamily="34" charset="0"/>
              </a:rPr>
              <a:t>Parameter naming must be consistent with </a:t>
            </a:r>
            <a:r>
              <a:rPr lang="hr-HR" sz="2200" dirty="0" err="1">
                <a:latin typeface="Segoe UI" panose="020B0502040204020203" pitchFamily="34" charset="0"/>
                <a:cs typeface="Segoe UI" panose="020B0502040204020203" pitchFamily="34" charset="0"/>
              </a:rPr>
              <a:t>the</a:t>
            </a:r>
            <a:r>
              <a:rPr lang="hr-HR" sz="2200" dirty="0">
                <a:latin typeface="Segoe UI" panose="020B0502040204020203" pitchFamily="34" charset="0"/>
                <a:cs typeface="Segoe UI" panose="020B0502040204020203" pitchFamily="34" charset="0"/>
              </a:rPr>
              <a:t> </a:t>
            </a:r>
            <a:r>
              <a:rPr lang="en-US" sz="2200" dirty="0">
                <a:latin typeface="Segoe UI" panose="020B0502040204020203" pitchFamily="34" charset="0"/>
                <a:cs typeface="Segoe UI" panose="020B0502040204020203" pitchFamily="34" charset="0"/>
              </a:rPr>
              <a:t>server scrip</a:t>
            </a:r>
            <a:r>
              <a:rPr lang="hr-HR" sz="2200" dirty="0">
                <a:latin typeface="Segoe UI" panose="020B0502040204020203" pitchFamily="34" charset="0"/>
                <a:cs typeface="Segoe UI" panose="020B0502040204020203" pitchFamily="34" charset="0"/>
              </a:rPr>
              <a:t>t</a:t>
            </a:r>
          </a:p>
        </p:txBody>
      </p:sp>
      <p:pic>
        <p:nvPicPr>
          <p:cNvPr id="5" name="Picture 4">
            <a:extLst>
              <a:ext uri="{FF2B5EF4-FFF2-40B4-BE49-F238E27FC236}">
                <a16:creationId xmlns:a16="http://schemas.microsoft.com/office/drawing/2014/main" id="{A28CBBFE-4994-4F29-806B-03D80FC3BC19}"/>
              </a:ext>
            </a:extLst>
          </p:cNvPr>
          <p:cNvPicPr>
            <a:picLocks noChangeAspect="1"/>
          </p:cNvPicPr>
          <p:nvPr/>
        </p:nvPicPr>
        <p:blipFill>
          <a:blip r:embed="rId3"/>
          <a:stretch>
            <a:fillRect/>
          </a:stretch>
        </p:blipFill>
        <p:spPr>
          <a:xfrm>
            <a:off x="3138074" y="4856588"/>
            <a:ext cx="5915851" cy="457264"/>
          </a:xfrm>
          <a:prstGeom prst="rect">
            <a:avLst/>
          </a:prstGeom>
          <a:ln>
            <a:solidFill>
              <a:schemeClr val="tx1"/>
            </a:solidFill>
          </a:ln>
        </p:spPr>
      </p:pic>
    </p:spTree>
    <p:extLst>
      <p:ext uri="{BB962C8B-B14F-4D97-AF65-F5344CB8AC3E}">
        <p14:creationId xmlns:p14="http://schemas.microsoft.com/office/powerpoint/2010/main" val="35851169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p>
            <a:r>
              <a:rPr lang="hr-HR" dirty="0"/>
              <a:t>Element</a:t>
            </a:r>
            <a:r>
              <a:rPr lang="hr-HR" dirty="0">
                <a:solidFill>
                  <a:srgbClr val="00B0F0"/>
                </a:solidFill>
              </a:rPr>
              <a:t> &lt;input </a:t>
            </a:r>
            <a:r>
              <a:rPr lang="hr-HR" dirty="0" err="1">
                <a:solidFill>
                  <a:srgbClr val="00B0F0"/>
                </a:solidFill>
              </a:rPr>
              <a:t>type</a:t>
            </a:r>
            <a:r>
              <a:rPr lang="hr-HR" dirty="0">
                <a:solidFill>
                  <a:srgbClr val="00B0F0"/>
                </a:solidFill>
              </a:rPr>
              <a:t>=" </a:t>
            </a:r>
            <a:r>
              <a:rPr lang="hr-HR" dirty="0" err="1">
                <a:solidFill>
                  <a:srgbClr val="00B0F0"/>
                </a:solidFill>
              </a:rPr>
              <a:t>text</a:t>
            </a:r>
            <a:r>
              <a:rPr lang="hr-HR" dirty="0">
                <a:solidFill>
                  <a:srgbClr val="00B0F0"/>
                </a:solidFill>
              </a:rPr>
              <a:t> "&gt;</a:t>
            </a:r>
            <a:endParaRPr lang="en-US" dirty="0">
              <a:solidFill>
                <a:srgbClr val="00B0F0"/>
              </a:solidFill>
            </a:endParaRPr>
          </a:p>
        </p:txBody>
      </p:sp>
      <p:sp>
        <p:nvSpPr>
          <p:cNvPr id="3" name="Content Placeholder 2"/>
          <p:cNvSpPr>
            <a:spLocks noGrp="1"/>
          </p:cNvSpPr>
          <p:nvPr>
            <p:ph idx="1"/>
          </p:nvPr>
        </p:nvSpPr>
        <p:spPr>
          <a:xfrm>
            <a:off x="838200" y="1594435"/>
            <a:ext cx="10515600" cy="5071059"/>
          </a:xfrm>
        </p:spPr>
        <p:txBody>
          <a:bodyPr>
            <a:normAutofit/>
          </a:bodyPr>
          <a:lstStyle/>
          <a:p>
            <a:pPr>
              <a:lnSpc>
                <a:spcPts val="3000"/>
              </a:lnSpc>
            </a:pPr>
            <a:r>
              <a:rPr lang="ta-IN" sz="2200" dirty="0">
                <a:latin typeface="Segoe UI" panose="020B0502040204020203" pitchFamily="34" charset="0"/>
                <a:cs typeface="Segoe UI" panose="020B0502040204020203" pitchFamily="34" charset="0"/>
              </a:rPr>
              <a:t>By using </a:t>
            </a:r>
            <a:r>
              <a:rPr lang="hr-HR" sz="2200" b="1" dirty="0">
                <a:latin typeface="Consolas" panose="020B0609020204030204" pitchFamily="49" charset="0"/>
                <a:cs typeface="Consolas" panose="020B0609020204030204" pitchFamily="49" charset="0"/>
              </a:rPr>
              <a:t>&lt;input&gt; </a:t>
            </a:r>
            <a:r>
              <a:rPr lang="hr-HR" sz="2200" dirty="0">
                <a:latin typeface="Segoe UI" panose="020B0502040204020203" pitchFamily="34" charset="0"/>
                <a:cs typeface="Segoe UI" panose="020B0502040204020203" pitchFamily="34" charset="0"/>
              </a:rPr>
              <a:t>element </a:t>
            </a:r>
            <a:r>
              <a:rPr lang="ta-IN" sz="2200" dirty="0">
                <a:latin typeface="Segoe UI" panose="020B0502040204020203" pitchFamily="34" charset="0"/>
                <a:cs typeface="Segoe UI" panose="020B0502040204020203" pitchFamily="34" charset="0"/>
              </a:rPr>
              <a:t>it is possible, depending on</a:t>
            </a:r>
            <a:r>
              <a:rPr lang="hr-HR" sz="2200" dirty="0">
                <a:latin typeface="Segoe UI" panose="020B0502040204020203" pitchFamily="34" charset="0"/>
                <a:cs typeface="Segoe UI" panose="020B0502040204020203" pitchFamily="34" charset="0"/>
              </a:rPr>
              <a:t> </a:t>
            </a:r>
            <a:r>
              <a:rPr lang="hr-HR" sz="2200" b="1" dirty="0">
                <a:latin typeface="Consolas" panose="020B0609020204030204" pitchFamily="49" charset="0"/>
                <a:cs typeface="Consolas" panose="020B0609020204030204" pitchFamily="49" charset="0"/>
              </a:rPr>
              <a:t>type</a:t>
            </a:r>
            <a:r>
              <a:rPr lang="ta-IN" sz="2200" dirty="0">
                <a:latin typeface="Consolas" panose="020B0609020204030204" pitchFamily="49" charset="0"/>
                <a:cs typeface="Consolas" panose="020B0609020204030204" pitchFamily="49" charset="0"/>
              </a:rPr>
              <a:t> attribute</a:t>
            </a:r>
            <a:r>
              <a:rPr lang="hr-HR" sz="2200" dirty="0">
                <a:latin typeface="Segoe UI" panose="020B0502040204020203" pitchFamily="34" charset="0"/>
                <a:cs typeface="Segoe UI" panose="020B0502040204020203" pitchFamily="34" charset="0"/>
              </a:rPr>
              <a:t>, </a:t>
            </a:r>
            <a:r>
              <a:rPr lang="ta-IN" sz="2200" dirty="0">
                <a:latin typeface="Segoe UI" panose="020B0502040204020203" pitchFamily="34" charset="0"/>
                <a:cs typeface="Segoe UI" panose="020B0502040204020203" pitchFamily="34" charset="0"/>
              </a:rPr>
              <a:t>to define a several different types of form controls</a:t>
            </a:r>
            <a:r>
              <a:rPr lang="hr-HR" sz="2200" dirty="0">
                <a:latin typeface="Segoe UI" panose="020B0502040204020203" pitchFamily="34" charset="0"/>
                <a:cs typeface="Segoe UI" panose="020B0502040204020203" pitchFamily="34" charset="0"/>
              </a:rPr>
              <a:t>. </a:t>
            </a:r>
          </a:p>
          <a:p>
            <a:pPr>
              <a:lnSpc>
                <a:spcPts val="3000"/>
              </a:lnSpc>
            </a:pPr>
            <a:r>
              <a:rPr lang="hr-HR" sz="2200" b="1" dirty="0" err="1">
                <a:latin typeface="Consolas" panose="020B0609020204030204" pitchFamily="49" charset="0"/>
                <a:cs typeface="Consolas" panose="020B0609020204030204" pitchFamily="49" charset="0"/>
              </a:rPr>
              <a:t>type</a:t>
            </a:r>
            <a:r>
              <a:rPr lang="hr-HR" sz="2200" dirty="0">
                <a:latin typeface="Segoe UI" panose="020B0502040204020203" pitchFamily="34" charset="0"/>
                <a:cs typeface="Segoe UI" panose="020B0502040204020203" pitchFamily="34" charset="0"/>
              </a:rPr>
              <a:t>:</a:t>
            </a:r>
          </a:p>
          <a:p>
            <a:pPr lvl="1">
              <a:lnSpc>
                <a:spcPts val="3000"/>
              </a:lnSpc>
            </a:pPr>
            <a:r>
              <a:rPr lang="hr-HR" sz="2000" b="1" dirty="0">
                <a:latin typeface="Consolas" panose="020B0609020204030204" pitchFamily="49" charset="0"/>
                <a:cs typeface="Consolas" panose="020B0609020204030204" pitchFamily="49" charset="0"/>
              </a:rPr>
              <a:t>text</a:t>
            </a:r>
            <a:r>
              <a:rPr lang="hr-HR" sz="2000" dirty="0"/>
              <a:t> – </a:t>
            </a:r>
            <a:r>
              <a:rPr lang="hr-HR" sz="2000" dirty="0" err="1"/>
              <a:t>defines</a:t>
            </a:r>
            <a:r>
              <a:rPr lang="hr-HR" sz="2000" dirty="0"/>
              <a:t> a </a:t>
            </a:r>
            <a:r>
              <a:rPr lang="ta-IN" sz="2000" dirty="0"/>
              <a:t>text field</a:t>
            </a:r>
            <a:endParaRPr lang="hr-HR" sz="2000" dirty="0"/>
          </a:p>
          <a:p>
            <a:pPr lvl="2">
              <a:lnSpc>
                <a:spcPts val="2500"/>
              </a:lnSpc>
            </a:pPr>
            <a:r>
              <a:rPr lang="hr-HR" sz="1600" dirty="0">
                <a:latin typeface="Consolas" panose="020B0609020204030204" pitchFamily="49" charset="0"/>
                <a:cs typeface="Consolas" panose="020B0609020204030204" pitchFamily="49" charset="0"/>
              </a:rPr>
              <a:t>name</a:t>
            </a:r>
            <a:r>
              <a:rPr lang="hr-HR" sz="1600" dirty="0"/>
              <a:t> – </a:t>
            </a:r>
            <a:r>
              <a:rPr lang="hr-HR" sz="1600" dirty="0" err="1"/>
              <a:t>parameter</a:t>
            </a:r>
            <a:r>
              <a:rPr lang="hr-HR" sz="1600" dirty="0"/>
              <a:t> </a:t>
            </a:r>
            <a:r>
              <a:rPr lang="ta-IN" sz="1600" dirty="0"/>
              <a:t>name</a:t>
            </a:r>
            <a:endParaRPr lang="hr-HR" sz="1600" dirty="0"/>
          </a:p>
          <a:p>
            <a:pPr lvl="2">
              <a:lnSpc>
                <a:spcPts val="2500"/>
              </a:lnSpc>
            </a:pPr>
            <a:r>
              <a:rPr lang="hr-HR" sz="1600" dirty="0">
                <a:latin typeface="Consolas" panose="020B0609020204030204" pitchFamily="49" charset="0"/>
                <a:cs typeface="Consolas" panose="020B0609020204030204" pitchFamily="49" charset="0"/>
              </a:rPr>
              <a:t>value</a:t>
            </a:r>
            <a:r>
              <a:rPr lang="hr-HR" sz="1600" dirty="0"/>
              <a:t> </a:t>
            </a:r>
            <a:r>
              <a:rPr lang="ta-IN" sz="1600" dirty="0"/>
              <a:t>- initial text</a:t>
            </a:r>
            <a:endParaRPr lang="hr-HR" sz="1600" dirty="0"/>
          </a:p>
          <a:p>
            <a:pPr lvl="2">
              <a:lnSpc>
                <a:spcPts val="2500"/>
              </a:lnSpc>
            </a:pPr>
            <a:r>
              <a:rPr lang="hr-HR" sz="1600" dirty="0">
                <a:latin typeface="Consolas" panose="020B0609020204030204" pitchFamily="49" charset="0"/>
                <a:cs typeface="Consolas" panose="020B0609020204030204" pitchFamily="49" charset="0"/>
              </a:rPr>
              <a:t>maxlength</a:t>
            </a:r>
            <a:r>
              <a:rPr lang="hr-HR" sz="1600" dirty="0"/>
              <a:t> – </a:t>
            </a:r>
            <a:r>
              <a:rPr lang="ta-IN" sz="1600" dirty="0"/>
              <a:t>maximum </a:t>
            </a:r>
            <a:r>
              <a:rPr lang="hr-HR" sz="1600" dirty="0" err="1"/>
              <a:t>number</a:t>
            </a:r>
            <a:r>
              <a:rPr lang="hr-HR" sz="1600" dirty="0"/>
              <a:t> </a:t>
            </a:r>
            <a:r>
              <a:rPr lang="ta-IN" sz="1600" dirty="0"/>
              <a:t>of characters</a:t>
            </a:r>
            <a:endParaRPr lang="hr-HR" dirty="0"/>
          </a:p>
          <a:p>
            <a:pPr lvl="1">
              <a:lnSpc>
                <a:spcPts val="3000"/>
              </a:lnSpc>
            </a:pPr>
            <a:endParaRPr lang="hr-HR" sz="2000" b="1" dirty="0"/>
          </a:p>
          <a:p>
            <a:pPr lvl="1">
              <a:lnSpc>
                <a:spcPts val="3000"/>
              </a:lnSpc>
            </a:pPr>
            <a:r>
              <a:rPr lang="hr-HR" sz="2000" b="1" dirty="0">
                <a:latin typeface="Consolas" panose="020B0609020204030204" pitchFamily="49" charset="0"/>
                <a:cs typeface="Consolas" panose="020B0609020204030204" pitchFamily="49" charset="0"/>
              </a:rPr>
              <a:t>password</a:t>
            </a:r>
            <a:r>
              <a:rPr lang="hr-HR" sz="2000" dirty="0"/>
              <a:t> – </a:t>
            </a:r>
            <a:r>
              <a:rPr lang="ta-IN" sz="2000" dirty="0"/>
              <a:t>input field for passwords</a:t>
            </a:r>
            <a:endParaRPr lang="hr-HR" sz="2000" dirty="0"/>
          </a:p>
          <a:p>
            <a:pPr lvl="1">
              <a:lnSpc>
                <a:spcPts val="3000"/>
              </a:lnSpc>
            </a:pPr>
            <a:endParaRPr lang="hr-HR" sz="2000" dirty="0"/>
          </a:p>
          <a:p>
            <a:pPr marL="457188" lvl="1" indent="0">
              <a:lnSpc>
                <a:spcPts val="3000"/>
              </a:lnSpc>
              <a:buNone/>
            </a:pPr>
            <a:endParaRPr lang="hr-HR" sz="2000" dirty="0"/>
          </a:p>
        </p:txBody>
      </p:sp>
      <p:pic>
        <p:nvPicPr>
          <p:cNvPr id="6" name="Picture 5">
            <a:extLst>
              <a:ext uri="{FF2B5EF4-FFF2-40B4-BE49-F238E27FC236}">
                <a16:creationId xmlns:a16="http://schemas.microsoft.com/office/drawing/2014/main" id="{571CF768-5E4F-4001-A564-3B8CA4B0B291}"/>
              </a:ext>
            </a:extLst>
          </p:cNvPr>
          <p:cNvPicPr>
            <a:picLocks noChangeAspect="1"/>
          </p:cNvPicPr>
          <p:nvPr/>
        </p:nvPicPr>
        <p:blipFill>
          <a:blip r:embed="rId3"/>
          <a:stretch>
            <a:fillRect/>
          </a:stretch>
        </p:blipFill>
        <p:spPr>
          <a:xfrm>
            <a:off x="1649243" y="4524357"/>
            <a:ext cx="5915851" cy="457264"/>
          </a:xfrm>
          <a:prstGeom prst="rect">
            <a:avLst/>
          </a:prstGeom>
          <a:ln>
            <a:solidFill>
              <a:schemeClr val="tx1"/>
            </a:solidFill>
          </a:ln>
        </p:spPr>
      </p:pic>
      <p:pic>
        <p:nvPicPr>
          <p:cNvPr id="8" name="Picture 7">
            <a:extLst>
              <a:ext uri="{FF2B5EF4-FFF2-40B4-BE49-F238E27FC236}">
                <a16:creationId xmlns:a16="http://schemas.microsoft.com/office/drawing/2014/main" id="{F462BDD3-DAC9-4F62-B76B-5721585F2664}"/>
              </a:ext>
            </a:extLst>
          </p:cNvPr>
          <p:cNvPicPr>
            <a:picLocks noChangeAspect="1"/>
          </p:cNvPicPr>
          <p:nvPr/>
        </p:nvPicPr>
        <p:blipFill>
          <a:blip r:embed="rId4"/>
          <a:stretch>
            <a:fillRect/>
          </a:stretch>
        </p:blipFill>
        <p:spPr>
          <a:xfrm>
            <a:off x="1817603" y="5385346"/>
            <a:ext cx="2824735" cy="838308"/>
          </a:xfrm>
          <a:prstGeom prst="rect">
            <a:avLst/>
          </a:prstGeom>
          <a:ln>
            <a:solidFill>
              <a:schemeClr val="tx1"/>
            </a:solidFill>
          </a:ln>
        </p:spPr>
      </p:pic>
    </p:spTree>
    <p:extLst>
      <p:ext uri="{BB962C8B-B14F-4D97-AF65-F5344CB8AC3E}">
        <p14:creationId xmlns:p14="http://schemas.microsoft.com/office/powerpoint/2010/main" val="38807927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Element</a:t>
            </a:r>
            <a:r>
              <a:rPr lang="hr-HR" dirty="0">
                <a:solidFill>
                  <a:srgbClr val="00B0F0"/>
                </a:solidFill>
              </a:rPr>
              <a:t> &lt;input </a:t>
            </a:r>
            <a:r>
              <a:rPr lang="hr-HR" dirty="0" err="1">
                <a:solidFill>
                  <a:srgbClr val="00B0F0"/>
                </a:solidFill>
              </a:rPr>
              <a:t>type</a:t>
            </a:r>
            <a:r>
              <a:rPr lang="hr-HR" dirty="0">
                <a:solidFill>
                  <a:srgbClr val="00B0F0"/>
                </a:solidFill>
              </a:rPr>
              <a:t>=" radio "&gt;</a:t>
            </a:r>
            <a:endParaRPr lang="en-US" dirty="0">
              <a:solidFill>
                <a:srgbClr val="00B0F0"/>
              </a:solidFill>
            </a:endParaRPr>
          </a:p>
        </p:txBody>
      </p:sp>
      <p:sp>
        <p:nvSpPr>
          <p:cNvPr id="3" name="Content Placeholder 2"/>
          <p:cNvSpPr>
            <a:spLocks noGrp="1"/>
          </p:cNvSpPr>
          <p:nvPr>
            <p:ph idx="1"/>
          </p:nvPr>
        </p:nvSpPr>
        <p:spPr>
          <a:xfrm>
            <a:off x="838200" y="1594435"/>
            <a:ext cx="10515600" cy="5071059"/>
          </a:xfrm>
        </p:spPr>
        <p:txBody>
          <a:bodyPr>
            <a:normAutofit/>
          </a:bodyPr>
          <a:lstStyle/>
          <a:p>
            <a:pPr>
              <a:lnSpc>
                <a:spcPts val="3000"/>
              </a:lnSpc>
            </a:pPr>
            <a:r>
              <a:rPr lang="hr-HR" sz="2200" dirty="0" err="1">
                <a:latin typeface="Consolas" panose="020B0609020204030204" pitchFamily="49" charset="0"/>
                <a:cs typeface="Consolas" panose="020B0609020204030204" pitchFamily="49" charset="0"/>
              </a:rPr>
              <a:t>Type</a:t>
            </a:r>
            <a:r>
              <a:rPr lang="hr-HR" sz="2200" dirty="0">
                <a:latin typeface="Segoe UI" panose="020B0502040204020203" pitchFamily="34" charset="0"/>
                <a:cs typeface="Segoe UI" panose="020B0502040204020203" pitchFamily="34" charset="0"/>
              </a:rPr>
              <a:t>:</a:t>
            </a:r>
          </a:p>
          <a:p>
            <a:pPr lvl="1">
              <a:lnSpc>
                <a:spcPts val="3000"/>
              </a:lnSpc>
            </a:pPr>
            <a:r>
              <a:rPr lang="hr-HR" sz="2000" b="1" dirty="0">
                <a:latin typeface="Consolas" panose="020B0609020204030204" pitchFamily="49" charset="0"/>
                <a:cs typeface="Consolas" panose="020B0609020204030204" pitchFamily="49" charset="0"/>
              </a:rPr>
              <a:t>radio</a:t>
            </a:r>
            <a:r>
              <a:rPr lang="hr-HR" sz="2000" dirty="0"/>
              <a:t> – </a:t>
            </a:r>
            <a:r>
              <a:rPr lang="en-US" sz="2000" dirty="0"/>
              <a:t>defines the </a:t>
            </a:r>
            <a:r>
              <a:rPr lang="hr-HR" sz="2000" dirty="0" err="1"/>
              <a:t>radiobutton</a:t>
            </a:r>
            <a:r>
              <a:rPr lang="en-US" sz="2000" dirty="0"/>
              <a:t> menu, </a:t>
            </a:r>
            <a:r>
              <a:rPr lang="hr-HR" sz="2000" dirty="0" err="1"/>
              <a:t>using</a:t>
            </a:r>
            <a:r>
              <a:rPr lang="hr-HR" sz="2000" dirty="0"/>
              <a:t> </a:t>
            </a:r>
            <a:r>
              <a:rPr lang="hr-HR" sz="2000" dirty="0" err="1"/>
              <a:t>it</a:t>
            </a:r>
            <a:r>
              <a:rPr lang="hr-HR" sz="2000" dirty="0"/>
              <a:t> </a:t>
            </a:r>
            <a:r>
              <a:rPr lang="hr-HR" sz="2000" dirty="0" err="1"/>
              <a:t>we</a:t>
            </a:r>
            <a:r>
              <a:rPr lang="hr-HR" sz="2000" dirty="0"/>
              <a:t> </a:t>
            </a:r>
            <a:r>
              <a:rPr lang="hr-HR" sz="2000" dirty="0" err="1"/>
              <a:t>enable</a:t>
            </a:r>
            <a:r>
              <a:rPr lang="en-US" sz="2000" dirty="0"/>
              <a:t> the visitor to choose only one option from the offered list</a:t>
            </a:r>
            <a:endParaRPr lang="hr-HR" sz="2000" dirty="0"/>
          </a:p>
          <a:p>
            <a:pPr lvl="2">
              <a:lnSpc>
                <a:spcPts val="3000"/>
              </a:lnSpc>
            </a:pPr>
            <a:r>
              <a:rPr lang="en-US" sz="1600" dirty="0"/>
              <a:t>E</a:t>
            </a:r>
            <a:r>
              <a:rPr lang="ta-IN" sz="1600" dirty="0"/>
              <a:t>lements can be grouped by by defining the same value of the </a:t>
            </a:r>
            <a:r>
              <a:rPr lang="ta-IN" sz="1600" b="1" dirty="0"/>
              <a:t>name </a:t>
            </a:r>
            <a:r>
              <a:rPr lang="ta-IN" sz="1600" dirty="0"/>
              <a:t>attribute</a:t>
            </a:r>
            <a:endParaRPr lang="hr-HR" sz="1600" dirty="0"/>
          </a:p>
          <a:p>
            <a:pPr lvl="2">
              <a:lnSpc>
                <a:spcPts val="3000"/>
              </a:lnSpc>
            </a:pPr>
            <a:r>
              <a:rPr lang="en-US" sz="1600" dirty="0"/>
              <a:t>W</a:t>
            </a:r>
            <a:r>
              <a:rPr lang="ta-IN" sz="1600" dirty="0"/>
              <a:t>hen grouped, </a:t>
            </a:r>
            <a:r>
              <a:rPr lang="hr-HR" sz="1600" i="1" dirty="0"/>
              <a:t>radio</a:t>
            </a:r>
            <a:r>
              <a:rPr lang="ta-IN" sz="1600" i="1" dirty="0"/>
              <a:t> </a:t>
            </a:r>
            <a:r>
              <a:rPr lang="hr-HR" sz="1600" i="1" dirty="0"/>
              <a:t>button</a:t>
            </a:r>
            <a:r>
              <a:rPr lang="hr-HR" sz="1600" dirty="0"/>
              <a:t> </a:t>
            </a:r>
            <a:r>
              <a:rPr lang="ta-IN" sz="1600" dirty="0"/>
              <a:t>values are </a:t>
            </a:r>
            <a:r>
              <a:rPr lang="hr-HR" sz="1600" dirty="0" err="1"/>
              <a:t>mutually</a:t>
            </a:r>
            <a:r>
              <a:rPr lang="hr-HR" sz="1600" dirty="0"/>
              <a:t> </a:t>
            </a:r>
            <a:r>
              <a:rPr lang="hr-HR" sz="1600" dirty="0" err="1"/>
              <a:t>exclusive</a:t>
            </a:r>
            <a:endParaRPr lang="hr-HR" sz="2000" dirty="0"/>
          </a:p>
        </p:txBody>
      </p:sp>
      <p:pic>
        <p:nvPicPr>
          <p:cNvPr id="4" name="Picture 3">
            <a:extLst>
              <a:ext uri="{FF2B5EF4-FFF2-40B4-BE49-F238E27FC236}">
                <a16:creationId xmlns:a16="http://schemas.microsoft.com/office/drawing/2014/main" id="{45C33486-5E44-4F9F-9FA2-9FEB7785FBD7}"/>
              </a:ext>
            </a:extLst>
          </p:cNvPr>
          <p:cNvPicPr>
            <a:picLocks noChangeAspect="1"/>
          </p:cNvPicPr>
          <p:nvPr/>
        </p:nvPicPr>
        <p:blipFill>
          <a:blip r:embed="rId3"/>
          <a:stretch>
            <a:fillRect/>
          </a:stretch>
        </p:blipFill>
        <p:spPr>
          <a:xfrm>
            <a:off x="1952785" y="3844527"/>
            <a:ext cx="7929769" cy="986611"/>
          </a:xfrm>
          <a:prstGeom prst="rect">
            <a:avLst/>
          </a:prstGeom>
          <a:ln>
            <a:solidFill>
              <a:schemeClr val="tx1"/>
            </a:solidFill>
          </a:ln>
        </p:spPr>
      </p:pic>
    </p:spTree>
    <p:extLst>
      <p:ext uri="{BB962C8B-B14F-4D97-AF65-F5344CB8AC3E}">
        <p14:creationId xmlns:p14="http://schemas.microsoft.com/office/powerpoint/2010/main" val="13065666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Element</a:t>
            </a:r>
            <a:r>
              <a:rPr lang="hr-HR" dirty="0">
                <a:solidFill>
                  <a:srgbClr val="00B0F0"/>
                </a:solidFill>
              </a:rPr>
              <a:t> &lt;input </a:t>
            </a:r>
            <a:r>
              <a:rPr lang="hr-HR" dirty="0" err="1">
                <a:solidFill>
                  <a:srgbClr val="00B0F0"/>
                </a:solidFill>
              </a:rPr>
              <a:t>type</a:t>
            </a:r>
            <a:r>
              <a:rPr lang="hr-HR" dirty="0">
                <a:solidFill>
                  <a:srgbClr val="00B0F0"/>
                </a:solidFill>
              </a:rPr>
              <a:t>="</a:t>
            </a:r>
            <a:r>
              <a:rPr lang="hr-HR" dirty="0">
                <a:solidFill>
                  <a:schemeClr val="tx2">
                    <a:lumMod val="60000"/>
                    <a:lumOff val="40000"/>
                  </a:schemeClr>
                </a:solidFill>
              </a:rPr>
              <a:t> </a:t>
            </a:r>
            <a:r>
              <a:rPr lang="hr-HR" dirty="0" err="1">
                <a:solidFill>
                  <a:srgbClr val="00B0F0"/>
                </a:solidFill>
              </a:rPr>
              <a:t>checkbox</a:t>
            </a:r>
            <a:r>
              <a:rPr lang="hr-HR" dirty="0">
                <a:solidFill>
                  <a:schemeClr val="tx2">
                    <a:lumMod val="60000"/>
                    <a:lumOff val="40000"/>
                  </a:schemeClr>
                </a:solidFill>
              </a:rPr>
              <a:t> </a:t>
            </a:r>
            <a:r>
              <a:rPr lang="hr-HR" dirty="0">
                <a:solidFill>
                  <a:srgbClr val="00B0F0"/>
                </a:solidFill>
              </a:rPr>
              <a:t>"&gt;</a:t>
            </a:r>
            <a:endParaRPr lang="en-US" dirty="0">
              <a:solidFill>
                <a:srgbClr val="00B0F0"/>
              </a:solidFill>
            </a:endParaRPr>
          </a:p>
        </p:txBody>
      </p:sp>
      <p:sp>
        <p:nvSpPr>
          <p:cNvPr id="3" name="Content Placeholder 2"/>
          <p:cNvSpPr>
            <a:spLocks noGrp="1"/>
          </p:cNvSpPr>
          <p:nvPr>
            <p:ph idx="1"/>
          </p:nvPr>
        </p:nvSpPr>
        <p:spPr>
          <a:xfrm>
            <a:off x="838200" y="1594435"/>
            <a:ext cx="10515600" cy="5071059"/>
          </a:xfrm>
        </p:spPr>
        <p:txBody>
          <a:bodyPr>
            <a:normAutofit/>
          </a:bodyPr>
          <a:lstStyle/>
          <a:p>
            <a:pPr>
              <a:lnSpc>
                <a:spcPts val="3000"/>
              </a:lnSpc>
            </a:pPr>
            <a:r>
              <a:rPr lang="hr-HR" sz="2200" dirty="0" err="1">
                <a:latin typeface="Consolas" panose="020B0609020204030204" pitchFamily="49" charset="0"/>
                <a:cs typeface="Consolas" panose="020B0609020204030204" pitchFamily="49" charset="0"/>
              </a:rPr>
              <a:t>Type</a:t>
            </a:r>
            <a:r>
              <a:rPr lang="hr-HR" sz="2200" dirty="0">
                <a:latin typeface="Segoe UI" panose="020B0502040204020203" pitchFamily="34" charset="0"/>
                <a:cs typeface="Segoe UI" panose="020B0502040204020203" pitchFamily="34" charset="0"/>
              </a:rPr>
              <a:t>:</a:t>
            </a:r>
          </a:p>
          <a:p>
            <a:pPr lvl="1">
              <a:lnSpc>
                <a:spcPts val="3000"/>
              </a:lnSpc>
            </a:pPr>
            <a:r>
              <a:rPr lang="hr-HR" sz="2000" b="1" dirty="0">
                <a:latin typeface="Consolas" panose="020B0609020204030204" pitchFamily="49" charset="0"/>
                <a:cs typeface="Consolas" panose="020B0609020204030204" pitchFamily="49" charset="0"/>
              </a:rPr>
              <a:t>checkbox</a:t>
            </a:r>
            <a:r>
              <a:rPr lang="hr-HR" sz="2000" dirty="0"/>
              <a:t> – </a:t>
            </a:r>
            <a:r>
              <a:rPr lang="ta-IN" sz="2000" dirty="0"/>
              <a:t>multiple choice control</a:t>
            </a:r>
            <a:endParaRPr lang="hr-HR" sz="2000" dirty="0"/>
          </a:p>
          <a:p>
            <a:pPr lvl="2">
              <a:lnSpc>
                <a:spcPts val="3000"/>
              </a:lnSpc>
            </a:pPr>
            <a:r>
              <a:rPr lang="en-US" sz="1600" dirty="0"/>
              <a:t>E</a:t>
            </a:r>
            <a:r>
              <a:rPr lang="ta-IN" sz="1600" dirty="0"/>
              <a:t>lements can be grouped by by defining the same value of the name attribute</a:t>
            </a:r>
            <a:endParaRPr lang="hr-HR" sz="1600" dirty="0"/>
          </a:p>
          <a:p>
            <a:pPr lvl="2">
              <a:lnSpc>
                <a:spcPts val="2600"/>
              </a:lnSpc>
            </a:pPr>
            <a:r>
              <a:rPr lang="ta-IN" sz="1600" dirty="0"/>
              <a:t>User can </a:t>
            </a:r>
            <a:r>
              <a:rPr lang="hr-HR" sz="1600" dirty="0" err="1"/>
              <a:t>opt</a:t>
            </a:r>
            <a:r>
              <a:rPr lang="ta-IN" sz="1600" dirty="0"/>
              <a:t> to select more than one option at the same time</a:t>
            </a:r>
            <a:endParaRPr lang="hr-HR" sz="1600" dirty="0"/>
          </a:p>
          <a:p>
            <a:pPr lvl="2">
              <a:lnSpc>
                <a:spcPts val="2600"/>
              </a:lnSpc>
            </a:pPr>
            <a:r>
              <a:rPr lang="ta-IN" sz="1600" dirty="0"/>
              <a:t>Every selected option will be sent to the server side script</a:t>
            </a:r>
            <a:endParaRPr lang="hr-HR" sz="1600" dirty="0"/>
          </a:p>
        </p:txBody>
      </p:sp>
      <p:pic>
        <p:nvPicPr>
          <p:cNvPr id="4" name="Picture 3">
            <a:extLst>
              <a:ext uri="{FF2B5EF4-FFF2-40B4-BE49-F238E27FC236}">
                <a16:creationId xmlns:a16="http://schemas.microsoft.com/office/drawing/2014/main" id="{D464F5F7-3C35-42B5-843E-3A4847E1DC0C}"/>
              </a:ext>
            </a:extLst>
          </p:cNvPr>
          <p:cNvPicPr>
            <a:picLocks noChangeAspect="1"/>
          </p:cNvPicPr>
          <p:nvPr/>
        </p:nvPicPr>
        <p:blipFill>
          <a:blip r:embed="rId3"/>
          <a:stretch>
            <a:fillRect/>
          </a:stretch>
        </p:blipFill>
        <p:spPr>
          <a:xfrm>
            <a:off x="2030433" y="3991482"/>
            <a:ext cx="7805230" cy="843809"/>
          </a:xfrm>
          <a:prstGeom prst="rect">
            <a:avLst/>
          </a:prstGeom>
          <a:ln>
            <a:solidFill>
              <a:schemeClr val="tx1"/>
            </a:solidFill>
          </a:ln>
        </p:spPr>
      </p:pic>
    </p:spTree>
    <p:extLst>
      <p:ext uri="{BB962C8B-B14F-4D97-AF65-F5344CB8AC3E}">
        <p14:creationId xmlns:p14="http://schemas.microsoft.com/office/powerpoint/2010/main" val="6904337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Element</a:t>
            </a:r>
            <a:r>
              <a:rPr lang="hr-HR" dirty="0">
                <a:solidFill>
                  <a:srgbClr val="00B0F0"/>
                </a:solidFill>
              </a:rPr>
              <a:t> &lt;input&gt;</a:t>
            </a:r>
            <a:r>
              <a:rPr lang="ta-IN" dirty="0">
                <a:solidFill>
                  <a:srgbClr val="00B0F0"/>
                </a:solidFill>
              </a:rPr>
              <a:t> </a:t>
            </a:r>
            <a:r>
              <a:rPr lang="ta-IN" dirty="0"/>
              <a:t>- a button</a:t>
            </a:r>
            <a:endParaRPr lang="en-US" dirty="0">
              <a:solidFill>
                <a:srgbClr val="00B0F0"/>
              </a:solidFill>
            </a:endParaRPr>
          </a:p>
        </p:txBody>
      </p:sp>
      <p:sp>
        <p:nvSpPr>
          <p:cNvPr id="3" name="Content Placeholder 2"/>
          <p:cNvSpPr>
            <a:spLocks noGrp="1"/>
          </p:cNvSpPr>
          <p:nvPr>
            <p:ph idx="1"/>
          </p:nvPr>
        </p:nvSpPr>
        <p:spPr>
          <a:xfrm>
            <a:off x="838200" y="1594435"/>
            <a:ext cx="10515600" cy="5071059"/>
          </a:xfrm>
        </p:spPr>
        <p:txBody>
          <a:bodyPr>
            <a:normAutofit/>
          </a:bodyPr>
          <a:lstStyle/>
          <a:p>
            <a:pPr>
              <a:lnSpc>
                <a:spcPts val="3000"/>
              </a:lnSpc>
            </a:pPr>
            <a:r>
              <a:rPr lang="hr-HR" sz="2200" b="1" dirty="0" err="1">
                <a:latin typeface="Consolas" panose="020B0609020204030204" pitchFamily="49" charset="0"/>
                <a:cs typeface="Consolas" panose="020B0609020204030204" pitchFamily="49" charset="0"/>
              </a:rPr>
              <a:t>type</a:t>
            </a:r>
            <a:r>
              <a:rPr lang="hr-HR" sz="2200" dirty="0">
                <a:latin typeface="Segoe UI" panose="020B0502040204020203" pitchFamily="34" charset="0"/>
                <a:cs typeface="Segoe UI" panose="020B0502040204020203" pitchFamily="34" charset="0"/>
              </a:rPr>
              <a:t>:</a:t>
            </a:r>
          </a:p>
          <a:p>
            <a:pPr lvl="1">
              <a:lnSpc>
                <a:spcPts val="3000"/>
              </a:lnSpc>
            </a:pPr>
            <a:r>
              <a:rPr lang="hr-HR" sz="2000" b="1" dirty="0"/>
              <a:t>submit</a:t>
            </a:r>
            <a:r>
              <a:rPr lang="hr-HR" sz="2000" dirty="0"/>
              <a:t> – d</a:t>
            </a:r>
            <a:r>
              <a:rPr lang="en-US" sz="2000" dirty="0" err="1"/>
              <a:t>efines</a:t>
            </a:r>
            <a:r>
              <a:rPr lang="en-US" sz="2000" dirty="0"/>
              <a:t> a button that sends form data to a server script</a:t>
            </a:r>
            <a:endParaRPr lang="hr-HR" sz="2000" dirty="0"/>
          </a:p>
          <a:p>
            <a:pPr lvl="1">
              <a:lnSpc>
                <a:spcPts val="3000"/>
              </a:lnSpc>
            </a:pPr>
            <a:r>
              <a:rPr lang="hr-HR" sz="2000" b="1" dirty="0"/>
              <a:t>reset</a:t>
            </a:r>
            <a:r>
              <a:rPr lang="hr-HR" sz="2000" dirty="0"/>
              <a:t> – </a:t>
            </a:r>
            <a:r>
              <a:rPr lang="hr-HR" sz="2000" dirty="0" err="1"/>
              <a:t>resets</a:t>
            </a:r>
            <a:r>
              <a:rPr lang="en-US" sz="2000" dirty="0"/>
              <a:t> form elements to their initial values</a:t>
            </a:r>
            <a:endParaRPr lang="hr-HR" sz="2000" dirty="0"/>
          </a:p>
          <a:p>
            <a:pPr lvl="1">
              <a:lnSpc>
                <a:spcPts val="3000"/>
              </a:lnSpc>
            </a:pPr>
            <a:r>
              <a:rPr lang="hr-HR" sz="2000" b="1" dirty="0"/>
              <a:t>button</a:t>
            </a:r>
            <a:r>
              <a:rPr lang="hr-HR" sz="2000" dirty="0"/>
              <a:t> – </a:t>
            </a:r>
            <a:r>
              <a:rPr lang="en-US" sz="2000" dirty="0"/>
              <a:t>defines a button whose functionality needs to be further </a:t>
            </a:r>
            <a:r>
              <a:rPr lang="en-US" sz="2000" dirty="0" err="1"/>
              <a:t>programme</a:t>
            </a:r>
            <a:r>
              <a:rPr lang="hr-HR" sz="2000" dirty="0"/>
              <a:t>d</a:t>
            </a:r>
          </a:p>
        </p:txBody>
      </p:sp>
      <p:pic>
        <p:nvPicPr>
          <p:cNvPr id="4" name="Picture 3">
            <a:extLst>
              <a:ext uri="{FF2B5EF4-FFF2-40B4-BE49-F238E27FC236}">
                <a16:creationId xmlns:a16="http://schemas.microsoft.com/office/drawing/2014/main" id="{C06773E2-2BCC-4829-96C4-38E005B64C86}"/>
              </a:ext>
            </a:extLst>
          </p:cNvPr>
          <p:cNvPicPr>
            <a:picLocks noChangeAspect="1"/>
          </p:cNvPicPr>
          <p:nvPr/>
        </p:nvPicPr>
        <p:blipFill>
          <a:blip r:embed="rId3"/>
          <a:stretch>
            <a:fillRect/>
          </a:stretch>
        </p:blipFill>
        <p:spPr>
          <a:xfrm>
            <a:off x="3216852" y="4094345"/>
            <a:ext cx="5125165" cy="857370"/>
          </a:xfrm>
          <a:prstGeom prst="rect">
            <a:avLst/>
          </a:prstGeom>
          <a:ln>
            <a:solidFill>
              <a:schemeClr val="tx1"/>
            </a:solidFill>
          </a:ln>
        </p:spPr>
      </p:pic>
    </p:spTree>
    <p:extLst>
      <p:ext uri="{BB962C8B-B14F-4D97-AF65-F5344CB8AC3E}">
        <p14:creationId xmlns:p14="http://schemas.microsoft.com/office/powerpoint/2010/main" val="35889283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Element</a:t>
            </a:r>
            <a:r>
              <a:rPr lang="hr-HR" dirty="0">
                <a:solidFill>
                  <a:srgbClr val="00B0F0"/>
                </a:solidFill>
              </a:rPr>
              <a:t> &lt;input </a:t>
            </a:r>
            <a:r>
              <a:rPr lang="hr-HR" dirty="0" err="1">
                <a:solidFill>
                  <a:srgbClr val="00B0F0"/>
                </a:solidFill>
              </a:rPr>
              <a:t>type</a:t>
            </a:r>
            <a:r>
              <a:rPr lang="hr-HR" dirty="0">
                <a:solidFill>
                  <a:srgbClr val="00B0F0"/>
                </a:solidFill>
              </a:rPr>
              <a:t>="file"&gt;</a:t>
            </a:r>
            <a:endParaRPr lang="en-US" dirty="0">
              <a:solidFill>
                <a:srgbClr val="00B0F0"/>
              </a:solidFill>
            </a:endParaRPr>
          </a:p>
        </p:txBody>
      </p:sp>
      <p:sp>
        <p:nvSpPr>
          <p:cNvPr id="3" name="Content Placeholder 2"/>
          <p:cNvSpPr>
            <a:spLocks noGrp="1"/>
          </p:cNvSpPr>
          <p:nvPr>
            <p:ph idx="1"/>
          </p:nvPr>
        </p:nvSpPr>
        <p:spPr>
          <a:xfrm>
            <a:off x="838200" y="1594435"/>
            <a:ext cx="10515600" cy="5071059"/>
          </a:xfrm>
        </p:spPr>
        <p:txBody>
          <a:bodyPr>
            <a:normAutofit/>
          </a:bodyPr>
          <a:lstStyle/>
          <a:p>
            <a:pPr>
              <a:lnSpc>
                <a:spcPct val="150000"/>
              </a:lnSpc>
            </a:pPr>
            <a:r>
              <a:rPr lang="en-US" sz="2200" dirty="0">
                <a:latin typeface="Segoe UI" panose="020B0502040204020203" pitchFamily="34" charset="0"/>
                <a:cs typeface="Segoe UI" panose="020B0502040204020203" pitchFamily="34" charset="0"/>
              </a:rPr>
              <a:t>In addition to the usual controls, the form also offers a control for sending files to the server (business files, photos, etc.)</a:t>
            </a:r>
          </a:p>
          <a:p>
            <a:pPr>
              <a:lnSpc>
                <a:spcPct val="150000"/>
              </a:lnSpc>
            </a:pPr>
            <a:r>
              <a:rPr lang="en-US" sz="2200" dirty="0">
                <a:latin typeface="Segoe UI" panose="020B0502040204020203" pitchFamily="34" charset="0"/>
                <a:cs typeface="Segoe UI" panose="020B0502040204020203" pitchFamily="34" charset="0"/>
              </a:rPr>
              <a:t>How the form should be submitted to the server (encoded)
A form that has this type of control must be defined by an attribute </a:t>
            </a:r>
            <a:r>
              <a:rPr lang="hr-HR" sz="2200" dirty="0" err="1">
                <a:latin typeface="Consolas" panose="020B0609020204030204" pitchFamily="49" charset="0"/>
                <a:cs typeface="Consolas" panose="020B0609020204030204" pitchFamily="49" charset="0"/>
              </a:rPr>
              <a:t>enctype</a:t>
            </a:r>
            <a:r>
              <a:rPr lang="hr-HR" sz="2200" dirty="0">
                <a:latin typeface="Consolas" panose="020B0609020204030204" pitchFamily="49" charset="0"/>
                <a:cs typeface="Consolas" panose="020B0609020204030204" pitchFamily="49" charset="0"/>
              </a:rPr>
              <a:t>="</a:t>
            </a:r>
            <a:r>
              <a:rPr lang="hr-HR" sz="2200" dirty="0" err="1">
                <a:latin typeface="Consolas" panose="020B0609020204030204" pitchFamily="49" charset="0"/>
                <a:cs typeface="Consolas" panose="020B0609020204030204" pitchFamily="49" charset="0"/>
              </a:rPr>
              <a:t>multipart</a:t>
            </a:r>
            <a:r>
              <a:rPr lang="hr-HR" sz="2200" dirty="0">
                <a:latin typeface="Consolas" panose="020B0609020204030204" pitchFamily="49" charset="0"/>
                <a:cs typeface="Consolas" panose="020B0609020204030204" pitchFamily="49" charset="0"/>
              </a:rPr>
              <a:t>/</a:t>
            </a:r>
            <a:r>
              <a:rPr lang="hr-HR" sz="2200" dirty="0" err="1">
                <a:latin typeface="Consolas" panose="020B0609020204030204" pitchFamily="49" charset="0"/>
                <a:cs typeface="Consolas" panose="020B0609020204030204" pitchFamily="49" charset="0"/>
              </a:rPr>
              <a:t>form</a:t>
            </a:r>
            <a:r>
              <a:rPr lang="hr-HR" sz="2200" dirty="0">
                <a:latin typeface="Consolas" panose="020B0609020204030204" pitchFamily="49" charset="0"/>
                <a:cs typeface="Consolas" panose="020B0609020204030204" pitchFamily="49" charset="0"/>
              </a:rPr>
              <a:t>-data"</a:t>
            </a:r>
          </a:p>
          <a:p>
            <a:pPr>
              <a:lnSpc>
                <a:spcPct val="150000"/>
              </a:lnSpc>
            </a:pPr>
            <a:endParaRPr lang="hr-HR" sz="2200" dirty="0">
              <a:latin typeface="Consolas" panose="020B0609020204030204" pitchFamily="49" charset="0"/>
              <a:cs typeface="Consolas" panose="020B0609020204030204" pitchFamily="49" charset="0"/>
            </a:endParaRPr>
          </a:p>
        </p:txBody>
      </p:sp>
      <p:pic>
        <p:nvPicPr>
          <p:cNvPr id="4" name="Picture 3">
            <a:extLst>
              <a:ext uri="{FF2B5EF4-FFF2-40B4-BE49-F238E27FC236}">
                <a16:creationId xmlns:a16="http://schemas.microsoft.com/office/drawing/2014/main" id="{39724A00-D233-4644-86D3-96132E16E0C3}"/>
              </a:ext>
            </a:extLst>
          </p:cNvPr>
          <p:cNvPicPr>
            <a:picLocks noChangeAspect="1"/>
          </p:cNvPicPr>
          <p:nvPr/>
        </p:nvPicPr>
        <p:blipFill>
          <a:blip r:embed="rId3"/>
          <a:stretch>
            <a:fillRect/>
          </a:stretch>
        </p:blipFill>
        <p:spPr>
          <a:xfrm>
            <a:off x="2361288" y="4423921"/>
            <a:ext cx="7821116" cy="885949"/>
          </a:xfrm>
          <a:prstGeom prst="rect">
            <a:avLst/>
          </a:prstGeom>
          <a:ln>
            <a:solidFill>
              <a:schemeClr val="tx1"/>
            </a:solidFill>
          </a:ln>
        </p:spPr>
      </p:pic>
      <p:sp>
        <p:nvSpPr>
          <p:cNvPr id="5" name="Rectangle 1">
            <a:extLst>
              <a:ext uri="{FF2B5EF4-FFF2-40B4-BE49-F238E27FC236}">
                <a16:creationId xmlns:a16="http://schemas.microsoft.com/office/drawing/2014/main" id="{7D6F13E3-1455-BC52-766B-9E79981D272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1100" b="0" i="0" u="none" strike="noStrike" cap="none" normalizeH="0" baseline="0">
                <a:ln>
                  <a:noFill/>
                </a:ln>
                <a:solidFill>
                  <a:srgbClr val="000000"/>
                </a:solidFill>
                <a:effectLst/>
                <a:latin typeface="Verdana" panose="020B0604030504040204" pitchFamily="34" charset="0"/>
              </a:rPr>
              <a:t>The </a:t>
            </a:r>
            <a:r>
              <a:rPr kumimoji="0" lang="sr-Latn-RS" altLang="sr-Latn-RS" sz="1100" b="0" i="0" u="none" strike="noStrike" cap="none" normalizeH="0" baseline="0">
                <a:ln>
                  <a:noFill/>
                </a:ln>
                <a:solidFill>
                  <a:srgbClr val="DC143C"/>
                </a:solidFill>
                <a:effectLst/>
                <a:latin typeface="Consolas" panose="020B0609020204030204" pitchFamily="49" charset="0"/>
              </a:rPr>
              <a:t>enctype</a:t>
            </a:r>
            <a:r>
              <a:rPr kumimoji="0" lang="sr-Latn-RS" altLang="sr-Latn-RS" sz="1100" b="0" i="0" u="none" strike="noStrike" cap="none" normalizeH="0" baseline="0">
                <a:ln>
                  <a:noFill/>
                </a:ln>
                <a:solidFill>
                  <a:srgbClr val="000000"/>
                </a:solidFill>
                <a:effectLst/>
                <a:latin typeface="Verdana" panose="020B0604030504040204" pitchFamily="34" charset="0"/>
              </a:rPr>
              <a:t> attribute specifies how the form-data should be encoded when submitting it to the server</a:t>
            </a:r>
            <a:r>
              <a:rPr kumimoji="0" lang="sr-Latn-RS" altLang="sr-Latn-RS" sz="800" b="0" i="0" u="none" strike="noStrike" cap="none" normalizeH="0" baseline="0">
                <a:ln>
                  <a:noFill/>
                </a:ln>
                <a:solidFill>
                  <a:schemeClr val="tx1"/>
                </a:solidFill>
                <a:effectLst/>
              </a:rPr>
              <a:t> </a:t>
            </a:r>
            <a:endParaRPr kumimoji="0" lang="sr-Latn-RS" altLang="sr-Latn-RS" sz="1800" b="0" i="0" u="none" strike="noStrike" cap="none" normalizeH="0" baseline="0">
              <a:ln>
                <a:noFill/>
              </a:ln>
              <a:solidFill>
                <a:schemeClr val="tx1"/>
              </a:solidFill>
              <a:effectLst/>
              <a:latin typeface="Arial" panose="020B0604020202020204" pitchFamily="34" charset="0"/>
            </a:endParaRPr>
          </a:p>
        </p:txBody>
      </p:sp>
      <p:sp>
        <p:nvSpPr>
          <p:cNvPr id="6" name="Rectangle 2">
            <a:extLst>
              <a:ext uri="{FF2B5EF4-FFF2-40B4-BE49-F238E27FC236}">
                <a16:creationId xmlns:a16="http://schemas.microsoft.com/office/drawing/2014/main" id="{A9105C70-838F-2442-5577-BEBF8B89DF4D}"/>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1100" b="0" i="0" u="none" strike="noStrike" cap="none" normalizeH="0" baseline="0">
                <a:ln>
                  <a:noFill/>
                </a:ln>
                <a:solidFill>
                  <a:srgbClr val="000000"/>
                </a:solidFill>
                <a:effectLst/>
                <a:latin typeface="Verdana" panose="020B0604030504040204" pitchFamily="34" charset="0"/>
              </a:rPr>
              <a:t>The </a:t>
            </a:r>
            <a:r>
              <a:rPr kumimoji="0" lang="sr-Latn-RS" altLang="sr-Latn-RS" sz="1100" b="0" i="0" u="none" strike="noStrike" cap="none" normalizeH="0" baseline="0">
                <a:ln>
                  <a:noFill/>
                </a:ln>
                <a:solidFill>
                  <a:srgbClr val="DC143C"/>
                </a:solidFill>
                <a:effectLst/>
                <a:latin typeface="Consolas" panose="020B0609020204030204" pitchFamily="49" charset="0"/>
              </a:rPr>
              <a:t>enctype</a:t>
            </a:r>
            <a:r>
              <a:rPr kumimoji="0" lang="sr-Latn-RS" altLang="sr-Latn-RS" sz="1100" b="0" i="0" u="none" strike="noStrike" cap="none" normalizeH="0" baseline="0">
                <a:ln>
                  <a:noFill/>
                </a:ln>
                <a:solidFill>
                  <a:srgbClr val="000000"/>
                </a:solidFill>
                <a:effectLst/>
                <a:latin typeface="Verdana" panose="020B0604030504040204" pitchFamily="34" charset="0"/>
              </a:rPr>
              <a:t> attribute specifies how the form-data should be encoded when submitting it to the server</a:t>
            </a:r>
            <a:r>
              <a:rPr kumimoji="0" lang="sr-Latn-RS" altLang="sr-Latn-RS" sz="800" b="0" i="0" u="none" strike="noStrike" cap="none" normalizeH="0" baseline="0">
                <a:ln>
                  <a:noFill/>
                </a:ln>
                <a:solidFill>
                  <a:schemeClr val="tx1"/>
                </a:solidFill>
                <a:effectLst/>
              </a:rPr>
              <a:t> </a:t>
            </a:r>
            <a:endParaRPr kumimoji="0" lang="sr-Latn-RS" altLang="sr-Latn-RS" sz="1800" b="0" i="0" u="none" strike="noStrike" cap="none" normalizeH="0" baseline="0">
              <a:ln>
                <a:noFill/>
              </a:ln>
              <a:solidFill>
                <a:schemeClr val="tx1"/>
              </a:solidFill>
              <a:effectLst/>
              <a:latin typeface="Arial" panose="020B0604020202020204" pitchFamily="34" charset="0"/>
            </a:endParaRPr>
          </a:p>
        </p:txBody>
      </p:sp>
      <p:sp>
        <p:nvSpPr>
          <p:cNvPr id="7" name="Rectangle 3">
            <a:extLst>
              <a:ext uri="{FF2B5EF4-FFF2-40B4-BE49-F238E27FC236}">
                <a16:creationId xmlns:a16="http://schemas.microsoft.com/office/drawing/2014/main" id="{68698D40-BF74-AD96-A77B-433F80422D03}"/>
              </a:ext>
            </a:extLst>
          </p:cNvPr>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1100" b="0" i="0" u="none" strike="noStrike" cap="none" normalizeH="0" baseline="0">
                <a:ln>
                  <a:noFill/>
                </a:ln>
                <a:solidFill>
                  <a:srgbClr val="000000"/>
                </a:solidFill>
                <a:effectLst/>
                <a:latin typeface="Verdana" panose="020B0604030504040204" pitchFamily="34" charset="0"/>
              </a:rPr>
              <a:t>The </a:t>
            </a:r>
            <a:r>
              <a:rPr kumimoji="0" lang="sr-Latn-RS" altLang="sr-Latn-RS" sz="1100" b="0" i="0" u="none" strike="noStrike" cap="none" normalizeH="0" baseline="0">
                <a:ln>
                  <a:noFill/>
                </a:ln>
                <a:solidFill>
                  <a:srgbClr val="DC143C"/>
                </a:solidFill>
                <a:effectLst/>
                <a:latin typeface="Consolas" panose="020B0609020204030204" pitchFamily="49" charset="0"/>
              </a:rPr>
              <a:t>enctype</a:t>
            </a:r>
            <a:r>
              <a:rPr kumimoji="0" lang="sr-Latn-RS" altLang="sr-Latn-RS" sz="1100" b="0" i="0" u="none" strike="noStrike" cap="none" normalizeH="0" baseline="0">
                <a:ln>
                  <a:noFill/>
                </a:ln>
                <a:solidFill>
                  <a:srgbClr val="000000"/>
                </a:solidFill>
                <a:effectLst/>
                <a:latin typeface="Verdana" panose="020B0604030504040204" pitchFamily="34" charset="0"/>
              </a:rPr>
              <a:t> attribute specifies how the form-data should be encoded when submitting it to the server</a:t>
            </a:r>
            <a:r>
              <a:rPr kumimoji="0" lang="sr-Latn-RS" altLang="sr-Latn-RS" sz="800" b="0" i="0" u="none" strike="noStrike" cap="none" normalizeH="0" baseline="0">
                <a:ln>
                  <a:noFill/>
                </a:ln>
                <a:solidFill>
                  <a:schemeClr val="tx1"/>
                </a:solidFill>
                <a:effectLst/>
              </a:rPr>
              <a:t> </a:t>
            </a:r>
            <a:endParaRPr kumimoji="0" lang="sr-Latn-RS" altLang="sr-Latn-R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32203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Element</a:t>
            </a:r>
            <a:r>
              <a:rPr lang="hr-HR" dirty="0">
                <a:solidFill>
                  <a:srgbClr val="00B0F0"/>
                </a:solidFill>
              </a:rPr>
              <a:t> &lt;input </a:t>
            </a:r>
            <a:r>
              <a:rPr lang="hr-HR" dirty="0" err="1">
                <a:solidFill>
                  <a:srgbClr val="00B0F0"/>
                </a:solidFill>
              </a:rPr>
              <a:t>type</a:t>
            </a:r>
            <a:r>
              <a:rPr lang="hr-HR" dirty="0">
                <a:solidFill>
                  <a:srgbClr val="00B0F0"/>
                </a:solidFill>
              </a:rPr>
              <a:t>="</a:t>
            </a:r>
            <a:r>
              <a:rPr lang="hr-HR" dirty="0" err="1">
                <a:solidFill>
                  <a:srgbClr val="00B0F0"/>
                </a:solidFill>
              </a:rPr>
              <a:t>hidden</a:t>
            </a:r>
            <a:r>
              <a:rPr lang="hr-HR" dirty="0">
                <a:solidFill>
                  <a:srgbClr val="00B0F0"/>
                </a:solidFill>
              </a:rPr>
              <a:t>"&gt;</a:t>
            </a:r>
            <a:endParaRPr lang="en-US" dirty="0">
              <a:solidFill>
                <a:srgbClr val="00B0F0"/>
              </a:solidFill>
            </a:endParaRPr>
          </a:p>
        </p:txBody>
      </p:sp>
      <p:sp>
        <p:nvSpPr>
          <p:cNvPr id="3" name="Content Placeholder 2"/>
          <p:cNvSpPr>
            <a:spLocks noGrp="1"/>
          </p:cNvSpPr>
          <p:nvPr>
            <p:ph idx="1"/>
          </p:nvPr>
        </p:nvSpPr>
        <p:spPr>
          <a:xfrm>
            <a:off x="838200" y="1594435"/>
            <a:ext cx="10515600" cy="5071059"/>
          </a:xfrm>
        </p:spPr>
        <p:txBody>
          <a:bodyPr>
            <a:normAutofit/>
          </a:bodyPr>
          <a:lstStyle/>
          <a:p>
            <a:pPr>
              <a:lnSpc>
                <a:spcPts val="3000"/>
              </a:lnSpc>
            </a:pPr>
            <a:r>
              <a:rPr lang="ta-IN" sz="2200" dirty="0">
                <a:latin typeface="Segoe UI" panose="020B0502040204020203" pitchFamily="34" charset="0"/>
                <a:cs typeface="Segoe UI" panose="020B0502040204020203" pitchFamily="34" charset="0"/>
              </a:rPr>
              <a:t>For creating hidden key-value pairs</a:t>
            </a:r>
            <a:endParaRPr lang="hr-HR" sz="2200" dirty="0">
              <a:latin typeface="Segoe UI" panose="020B0502040204020203" pitchFamily="34" charset="0"/>
              <a:cs typeface="Segoe UI" panose="020B0502040204020203" pitchFamily="34" charset="0"/>
            </a:endParaRPr>
          </a:p>
          <a:p>
            <a:pPr>
              <a:lnSpc>
                <a:spcPts val="3000"/>
              </a:lnSpc>
            </a:pPr>
            <a:r>
              <a:rPr lang="ta-IN" sz="2200" dirty="0">
                <a:latin typeface="Segoe UI" panose="020B0502040204020203" pitchFamily="34" charset="0"/>
                <a:cs typeface="Segoe UI" panose="020B0502040204020203" pitchFamily="34" charset="0"/>
              </a:rPr>
              <a:t>Invisible to the users</a:t>
            </a:r>
            <a:endParaRPr lang="hr-HR" sz="2200" dirty="0">
              <a:latin typeface="Consolas" panose="020B0609020204030204" pitchFamily="49" charset="0"/>
              <a:cs typeface="Consolas" panose="020B0609020204030204" pitchFamily="49" charset="0"/>
            </a:endParaRPr>
          </a:p>
        </p:txBody>
      </p:sp>
      <p:pic>
        <p:nvPicPr>
          <p:cNvPr id="4" name="Picture 3">
            <a:extLst>
              <a:ext uri="{FF2B5EF4-FFF2-40B4-BE49-F238E27FC236}">
                <a16:creationId xmlns:a16="http://schemas.microsoft.com/office/drawing/2014/main" id="{2F8D4559-1159-4778-A56F-0A0375637B4B}"/>
              </a:ext>
            </a:extLst>
          </p:cNvPr>
          <p:cNvPicPr>
            <a:picLocks noChangeAspect="1"/>
          </p:cNvPicPr>
          <p:nvPr/>
        </p:nvPicPr>
        <p:blipFill>
          <a:blip r:embed="rId3"/>
          <a:stretch>
            <a:fillRect/>
          </a:stretch>
        </p:blipFill>
        <p:spPr>
          <a:xfrm>
            <a:off x="2528738" y="3616037"/>
            <a:ext cx="7392432" cy="1124107"/>
          </a:xfrm>
          <a:prstGeom prst="rect">
            <a:avLst/>
          </a:prstGeom>
          <a:ln>
            <a:solidFill>
              <a:schemeClr val="tx1"/>
            </a:solidFill>
          </a:ln>
        </p:spPr>
      </p:pic>
    </p:spTree>
    <p:extLst>
      <p:ext uri="{BB962C8B-B14F-4D97-AF65-F5344CB8AC3E}">
        <p14:creationId xmlns:p14="http://schemas.microsoft.com/office/powerpoint/2010/main" val="11469719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Element</a:t>
            </a:r>
            <a:r>
              <a:rPr lang="hr-HR" dirty="0">
                <a:solidFill>
                  <a:srgbClr val="00B0F0"/>
                </a:solidFill>
              </a:rPr>
              <a:t> &lt;</a:t>
            </a:r>
            <a:r>
              <a:rPr lang="hr-HR" dirty="0" err="1">
                <a:solidFill>
                  <a:srgbClr val="00B0F0"/>
                </a:solidFill>
              </a:rPr>
              <a:t>textarea</a:t>
            </a:r>
            <a:r>
              <a:rPr lang="hr-HR" dirty="0">
                <a:solidFill>
                  <a:srgbClr val="00B0F0"/>
                </a:solidFill>
              </a:rPr>
              <a:t>&gt;</a:t>
            </a:r>
            <a:endParaRPr lang="en-US" dirty="0">
              <a:solidFill>
                <a:srgbClr val="00B0F0"/>
              </a:solidFill>
            </a:endParaRPr>
          </a:p>
        </p:txBody>
      </p:sp>
      <p:sp>
        <p:nvSpPr>
          <p:cNvPr id="3" name="Content Placeholder 2"/>
          <p:cNvSpPr>
            <a:spLocks noGrp="1"/>
          </p:cNvSpPr>
          <p:nvPr>
            <p:ph idx="1"/>
          </p:nvPr>
        </p:nvSpPr>
        <p:spPr>
          <a:xfrm>
            <a:off x="838200" y="1594435"/>
            <a:ext cx="10515600" cy="5071059"/>
          </a:xfrm>
        </p:spPr>
        <p:txBody>
          <a:bodyPr>
            <a:normAutofit/>
          </a:bodyPr>
          <a:lstStyle/>
          <a:p>
            <a:pPr>
              <a:lnSpc>
                <a:spcPts val="3000"/>
              </a:lnSpc>
            </a:pPr>
            <a:r>
              <a:rPr lang="en-US" sz="2200" dirty="0">
                <a:latin typeface="Segoe UI" panose="020B0502040204020203" pitchFamily="34" charset="0"/>
                <a:cs typeface="Segoe UI" panose="020B0502040204020203" pitchFamily="34" charset="0"/>
              </a:rPr>
              <a:t>Used in places where a larger amount of text is provided</a:t>
            </a:r>
            <a:endParaRPr lang="hr-HR" sz="2200" dirty="0">
              <a:latin typeface="Segoe UI" panose="020B0502040204020203" pitchFamily="34" charset="0"/>
              <a:cs typeface="Segoe UI" panose="020B0502040204020203" pitchFamily="34" charset="0"/>
            </a:endParaRPr>
          </a:p>
          <a:p>
            <a:pPr lvl="1">
              <a:lnSpc>
                <a:spcPts val="3000"/>
              </a:lnSpc>
            </a:pPr>
            <a:r>
              <a:rPr lang="hr-HR" sz="2200" b="1" dirty="0" err="1">
                <a:latin typeface="Consolas" panose="020B0609020204030204" pitchFamily="49" charset="0"/>
              </a:rPr>
              <a:t>rows</a:t>
            </a:r>
            <a:r>
              <a:rPr lang="hr-HR" sz="1800" dirty="0"/>
              <a:t> – </a:t>
            </a:r>
            <a:r>
              <a:rPr lang="en-US" sz="2200" dirty="0">
                <a:latin typeface="Segoe UI" panose="020B0502040204020203" pitchFamily="34" charset="0"/>
                <a:cs typeface="Segoe UI" panose="020B0502040204020203" pitchFamily="34" charset="0"/>
              </a:rPr>
              <a:t>text field height, number of lines specified</a:t>
            </a:r>
            <a:endParaRPr lang="hr-HR" sz="2200" dirty="0">
              <a:latin typeface="Segoe UI" panose="020B0502040204020203" pitchFamily="34" charset="0"/>
              <a:cs typeface="Segoe UI" panose="020B0502040204020203" pitchFamily="34" charset="0"/>
            </a:endParaRPr>
          </a:p>
          <a:p>
            <a:pPr lvl="1">
              <a:lnSpc>
                <a:spcPts val="3000"/>
              </a:lnSpc>
            </a:pPr>
            <a:r>
              <a:rPr lang="hr-HR" sz="2200" b="1" dirty="0" err="1">
                <a:latin typeface="Consolas" panose="020B0609020204030204" pitchFamily="49" charset="0"/>
                <a:cs typeface="Consolas" panose="020B0609020204030204" pitchFamily="49" charset="0"/>
              </a:rPr>
              <a:t>cols</a:t>
            </a:r>
            <a:r>
              <a:rPr lang="hr-HR" sz="2200" dirty="0">
                <a:latin typeface="Segoe UI" panose="020B0502040204020203" pitchFamily="34" charset="0"/>
                <a:cs typeface="Segoe UI" panose="020B0502040204020203" pitchFamily="34" charset="0"/>
              </a:rPr>
              <a:t> – </a:t>
            </a:r>
            <a:r>
              <a:rPr lang="ta-IN" sz="2200" dirty="0">
                <a:latin typeface="Segoe UI" panose="020B0502040204020203" pitchFamily="34" charset="0"/>
                <a:cs typeface="Segoe UI" panose="020B0502040204020203" pitchFamily="34" charset="0"/>
              </a:rPr>
              <a:t>text field</a:t>
            </a:r>
            <a:r>
              <a:rPr lang="hr-HR" sz="2200" dirty="0">
                <a:latin typeface="Segoe UI" panose="020B0502040204020203" pitchFamily="34" charset="0"/>
                <a:cs typeface="Segoe UI" panose="020B0502040204020203" pitchFamily="34" charset="0"/>
              </a:rPr>
              <a:t> </a:t>
            </a:r>
            <a:r>
              <a:rPr lang="hr-HR" sz="2200" dirty="0" err="1">
                <a:latin typeface="Segoe UI" panose="020B0502040204020203" pitchFamily="34" charset="0"/>
                <a:cs typeface="Segoe UI" panose="020B0502040204020203" pitchFamily="34" charset="0"/>
              </a:rPr>
              <a:t>width</a:t>
            </a:r>
            <a:r>
              <a:rPr lang="ta-IN" sz="2200" dirty="0">
                <a:latin typeface="Segoe UI" panose="020B0502040204020203" pitchFamily="34" charset="0"/>
                <a:cs typeface="Segoe UI" panose="020B0502040204020203" pitchFamily="34" charset="0"/>
              </a:rPr>
              <a:t>, number of characters</a:t>
            </a:r>
            <a:r>
              <a:rPr lang="en-US" sz="2200" dirty="0">
                <a:latin typeface="Segoe UI" panose="020B0502040204020203" pitchFamily="34" charset="0"/>
                <a:cs typeface="Segoe UI" panose="020B0502040204020203" pitchFamily="34" charset="0"/>
              </a:rPr>
              <a:t> specified</a:t>
            </a:r>
            <a:endParaRPr lang="hr-HR" sz="2200" dirty="0">
              <a:latin typeface="Segoe UI" panose="020B0502040204020203" pitchFamily="34" charset="0"/>
              <a:cs typeface="Segoe UI" panose="020B0502040204020203" pitchFamily="34" charset="0"/>
            </a:endParaRPr>
          </a:p>
          <a:p>
            <a:pPr lvl="1">
              <a:lnSpc>
                <a:spcPts val="3000"/>
              </a:lnSpc>
            </a:pPr>
            <a:endParaRPr lang="hr-HR" sz="2200" dirty="0"/>
          </a:p>
          <a:p>
            <a:pPr marL="457188" lvl="1" indent="0">
              <a:lnSpc>
                <a:spcPts val="3000"/>
              </a:lnSpc>
              <a:buNone/>
            </a:pPr>
            <a:endParaRPr lang="hr-HR" sz="2200" dirty="0"/>
          </a:p>
        </p:txBody>
      </p:sp>
      <p:sp>
        <p:nvSpPr>
          <p:cNvPr id="4" name="Rectangle 3">
            <a:extLst>
              <a:ext uri="{FF2B5EF4-FFF2-40B4-BE49-F238E27FC236}">
                <a16:creationId xmlns:a16="http://schemas.microsoft.com/office/drawing/2014/main" id="{7C23103B-6985-4135-BFF7-A11B3A496F18}"/>
              </a:ext>
            </a:extLst>
          </p:cNvPr>
          <p:cNvSpPr/>
          <p:nvPr/>
        </p:nvSpPr>
        <p:spPr>
          <a:xfrm>
            <a:off x="1155403" y="3575966"/>
            <a:ext cx="9030587" cy="923330"/>
          </a:xfrm>
          <a:prstGeom prst="rect">
            <a:avLst/>
          </a:prstGeom>
          <a:ln>
            <a:solidFill>
              <a:schemeClr val="tx1"/>
            </a:solidFill>
          </a:ln>
        </p:spPr>
        <p:txBody>
          <a:bodyPr wrap="square">
            <a:spAutoFit/>
          </a:bodyPr>
          <a:lstStyle/>
          <a:p>
            <a:r>
              <a:rPr lang="en-US" dirty="0">
                <a:solidFill>
                  <a:srgbClr val="000000"/>
                </a:solidFill>
                <a:latin typeface="Courier New" panose="02070309020205020404" pitchFamily="49" charset="0"/>
              </a:rPr>
              <a:t>  </a:t>
            </a:r>
            <a:r>
              <a:rPr lang="en-US" dirty="0">
                <a:solidFill>
                  <a:srgbClr val="800000"/>
                </a:solidFill>
                <a:latin typeface="Courier New" panose="02070309020205020404" pitchFamily="49" charset="0"/>
              </a:rPr>
              <a:t>&lt;</a:t>
            </a:r>
            <a:r>
              <a:rPr lang="en-US" dirty="0" err="1">
                <a:solidFill>
                  <a:srgbClr val="800000"/>
                </a:solidFill>
                <a:latin typeface="Courier New" panose="02070309020205020404" pitchFamily="49" charset="0"/>
              </a:rPr>
              <a:t>textarea</a:t>
            </a:r>
            <a:r>
              <a:rPr lang="en-US" dirty="0">
                <a:solidFill>
                  <a:srgbClr val="000000"/>
                </a:solidFill>
                <a:latin typeface="Courier New" panose="02070309020205020404" pitchFamily="49" charset="0"/>
              </a:rPr>
              <a:t> </a:t>
            </a:r>
            <a:r>
              <a:rPr lang="en-US" dirty="0">
                <a:solidFill>
                  <a:srgbClr val="FF0000"/>
                </a:solidFill>
                <a:latin typeface="Courier New" panose="02070309020205020404" pitchFamily="49" charset="0"/>
              </a:rPr>
              <a:t>id</a:t>
            </a:r>
            <a:r>
              <a:rPr lang="en-US" dirty="0">
                <a:solidFill>
                  <a:srgbClr val="000000"/>
                </a:solidFill>
                <a:latin typeface="Courier New" panose="02070309020205020404" pitchFamily="49" charset="0"/>
              </a:rPr>
              <a:t>=</a:t>
            </a:r>
            <a:r>
              <a:rPr lang="en-US" dirty="0">
                <a:solidFill>
                  <a:srgbClr val="0000FF"/>
                </a:solidFill>
                <a:latin typeface="Courier New" panose="02070309020205020404" pitchFamily="49" charset="0"/>
              </a:rPr>
              <a:t>"</a:t>
            </a:r>
            <a:r>
              <a:rPr lang="en-US" dirty="0" err="1">
                <a:solidFill>
                  <a:srgbClr val="0000FF"/>
                </a:solidFill>
                <a:latin typeface="Courier New" panose="02070309020205020404" pitchFamily="49" charset="0"/>
              </a:rPr>
              <a:t>txtComment</a:t>
            </a:r>
            <a:r>
              <a:rPr lang="en-US" dirty="0">
                <a:solidFill>
                  <a:srgbClr val="0000FF"/>
                </a:solidFill>
                <a:latin typeface="Courier New" panose="02070309020205020404" pitchFamily="49" charset="0"/>
              </a:rPr>
              <a:t>"</a:t>
            </a:r>
            <a:r>
              <a:rPr lang="en-US" dirty="0">
                <a:solidFill>
                  <a:srgbClr val="000000"/>
                </a:solidFill>
                <a:latin typeface="Courier New" panose="02070309020205020404" pitchFamily="49" charset="0"/>
              </a:rPr>
              <a:t> </a:t>
            </a:r>
            <a:r>
              <a:rPr lang="en-US" dirty="0">
                <a:solidFill>
                  <a:srgbClr val="FF0000"/>
                </a:solidFill>
                <a:latin typeface="Courier New" panose="02070309020205020404" pitchFamily="49" charset="0"/>
              </a:rPr>
              <a:t>name</a:t>
            </a:r>
            <a:r>
              <a:rPr lang="en-US" dirty="0">
                <a:solidFill>
                  <a:srgbClr val="000000"/>
                </a:solidFill>
                <a:latin typeface="Courier New" panose="02070309020205020404" pitchFamily="49" charset="0"/>
              </a:rPr>
              <a:t>=</a:t>
            </a:r>
            <a:r>
              <a:rPr lang="en-US" dirty="0">
                <a:solidFill>
                  <a:srgbClr val="0000FF"/>
                </a:solidFill>
                <a:latin typeface="Courier New" panose="02070309020205020404" pitchFamily="49" charset="0"/>
              </a:rPr>
              <a:t>"comment"</a:t>
            </a:r>
            <a:r>
              <a:rPr lang="en-US" dirty="0">
                <a:solidFill>
                  <a:srgbClr val="000000"/>
                </a:solidFill>
                <a:latin typeface="Courier New" panose="02070309020205020404" pitchFamily="49" charset="0"/>
              </a:rPr>
              <a:t> </a:t>
            </a:r>
            <a:r>
              <a:rPr lang="en-US" dirty="0">
                <a:solidFill>
                  <a:srgbClr val="FF0000"/>
                </a:solidFill>
                <a:latin typeface="Courier New" panose="02070309020205020404" pitchFamily="49" charset="0"/>
              </a:rPr>
              <a:t>rows</a:t>
            </a:r>
            <a:r>
              <a:rPr lang="en-US" dirty="0">
                <a:solidFill>
                  <a:srgbClr val="000000"/>
                </a:solidFill>
                <a:latin typeface="Courier New" panose="02070309020205020404" pitchFamily="49" charset="0"/>
              </a:rPr>
              <a:t>=</a:t>
            </a:r>
            <a:r>
              <a:rPr lang="en-US" dirty="0">
                <a:solidFill>
                  <a:srgbClr val="0000FF"/>
                </a:solidFill>
                <a:latin typeface="Courier New" panose="02070309020205020404" pitchFamily="49" charset="0"/>
              </a:rPr>
              <a:t>"20"</a:t>
            </a:r>
            <a:r>
              <a:rPr lang="en-US" dirty="0">
                <a:solidFill>
                  <a:srgbClr val="000000"/>
                </a:solidFill>
                <a:latin typeface="Courier New" panose="02070309020205020404" pitchFamily="49" charset="0"/>
              </a:rPr>
              <a:t> </a:t>
            </a:r>
            <a:r>
              <a:rPr lang="en-US" dirty="0">
                <a:solidFill>
                  <a:srgbClr val="FF0000"/>
                </a:solidFill>
                <a:latin typeface="Courier New" panose="02070309020205020404" pitchFamily="49" charset="0"/>
              </a:rPr>
              <a:t>cols</a:t>
            </a:r>
            <a:r>
              <a:rPr lang="en-US" dirty="0">
                <a:solidFill>
                  <a:srgbClr val="000000"/>
                </a:solidFill>
                <a:latin typeface="Courier New" panose="02070309020205020404" pitchFamily="49" charset="0"/>
              </a:rPr>
              <a:t>=</a:t>
            </a:r>
            <a:r>
              <a:rPr lang="en-US" dirty="0">
                <a:solidFill>
                  <a:srgbClr val="0000FF"/>
                </a:solidFill>
                <a:latin typeface="Courier New" panose="02070309020205020404" pitchFamily="49" charset="0"/>
              </a:rPr>
              <a:t>"50"</a:t>
            </a:r>
            <a:r>
              <a:rPr lang="en-US" dirty="0">
                <a:solidFill>
                  <a:srgbClr val="800000"/>
                </a:solidFill>
                <a:latin typeface="Courier New" panose="02070309020205020404" pitchFamily="49" charset="0"/>
              </a:rPr>
              <a:t>&gt;</a:t>
            </a:r>
            <a:endParaRPr lang="en-US" dirty="0">
              <a:solidFill>
                <a:srgbClr val="000000"/>
              </a:solidFill>
              <a:latin typeface="Courier New" panose="02070309020205020404" pitchFamily="49" charset="0"/>
            </a:endParaRPr>
          </a:p>
          <a:p>
            <a:r>
              <a:rPr lang="en-US" dirty="0">
                <a:solidFill>
                  <a:srgbClr val="000000"/>
                </a:solidFill>
                <a:latin typeface="Courier New" panose="02070309020205020404" pitchFamily="49" charset="0"/>
              </a:rPr>
              <a:t>  </a:t>
            </a:r>
            <a:r>
              <a:rPr lang="hr-HR" dirty="0">
                <a:solidFill>
                  <a:srgbClr val="000000"/>
                </a:solidFill>
                <a:latin typeface="Courier New" panose="02070309020205020404" pitchFamily="49" charset="0"/>
              </a:rPr>
              <a:t>	</a:t>
            </a:r>
            <a:r>
              <a:rPr lang="en-US" dirty="0">
                <a:solidFill>
                  <a:srgbClr val="000000"/>
                </a:solidFill>
                <a:latin typeface="Courier New" panose="02070309020205020404" pitchFamily="49" charset="0"/>
              </a:rPr>
              <a:t>Enter a comment here...</a:t>
            </a:r>
          </a:p>
          <a:p>
            <a:r>
              <a:rPr lang="en-US" dirty="0">
                <a:solidFill>
                  <a:srgbClr val="000000"/>
                </a:solidFill>
                <a:latin typeface="Courier New" panose="02070309020205020404" pitchFamily="49" charset="0"/>
              </a:rPr>
              <a:t>  </a:t>
            </a:r>
            <a:r>
              <a:rPr lang="en-US" dirty="0">
                <a:solidFill>
                  <a:srgbClr val="800000"/>
                </a:solidFill>
                <a:latin typeface="Courier New" panose="02070309020205020404" pitchFamily="49" charset="0"/>
              </a:rPr>
              <a:t>&lt;/</a:t>
            </a:r>
            <a:r>
              <a:rPr lang="en-US" dirty="0" err="1">
                <a:solidFill>
                  <a:srgbClr val="800000"/>
                </a:solidFill>
                <a:latin typeface="Courier New" panose="02070309020205020404" pitchFamily="49" charset="0"/>
              </a:rPr>
              <a:t>textarea</a:t>
            </a:r>
            <a:r>
              <a:rPr lang="en-US" dirty="0">
                <a:solidFill>
                  <a:srgbClr val="800000"/>
                </a:solidFill>
                <a:latin typeface="Courier New" panose="02070309020205020404" pitchFamily="49" charset="0"/>
              </a:rPr>
              <a:t>&gt;</a:t>
            </a:r>
            <a:endParaRPr lang="en-US" dirty="0">
              <a:solidFill>
                <a:srgbClr val="000000"/>
              </a:solidFill>
              <a:latin typeface="Courier New" panose="02070309020205020404" pitchFamily="49" charset="0"/>
            </a:endParaRPr>
          </a:p>
        </p:txBody>
      </p:sp>
    </p:spTree>
    <p:extLst>
      <p:ext uri="{BB962C8B-B14F-4D97-AF65-F5344CB8AC3E}">
        <p14:creationId xmlns:p14="http://schemas.microsoft.com/office/powerpoint/2010/main" val="683193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Forms</a:t>
            </a:r>
            <a:endParaRPr lang="en-US" dirty="0">
              <a:solidFill>
                <a:srgbClr val="00B0F0"/>
              </a:solidFill>
            </a:endParaRPr>
          </a:p>
        </p:txBody>
      </p:sp>
      <p:sp>
        <p:nvSpPr>
          <p:cNvPr id="3" name="Content Placeholder 2"/>
          <p:cNvSpPr>
            <a:spLocks noGrp="1"/>
          </p:cNvSpPr>
          <p:nvPr>
            <p:ph idx="1"/>
          </p:nvPr>
        </p:nvSpPr>
        <p:spPr>
          <a:xfrm>
            <a:off x="838200" y="1690688"/>
            <a:ext cx="10515600" cy="4351338"/>
          </a:xfrm>
        </p:spPr>
        <p:txBody>
          <a:bodyPr>
            <a:normAutofit/>
          </a:bodyPr>
          <a:lstStyle/>
          <a:p>
            <a:pPr>
              <a:lnSpc>
                <a:spcPts val="2900"/>
              </a:lnSpc>
            </a:pPr>
            <a:r>
              <a:rPr lang="ta-IN" sz="2200" dirty="0">
                <a:latin typeface="Segoe UI" panose="020B0502040204020203" pitchFamily="34" charset="0"/>
                <a:cs typeface="Segoe UI" panose="020B0502040204020203" pitchFamily="34" charset="0"/>
              </a:rPr>
              <a:t>Interactive forms allows as to receive </a:t>
            </a:r>
            <a:r>
              <a:rPr lang="hr-HR" sz="2200" dirty="0" err="1">
                <a:latin typeface="Segoe UI" panose="020B0502040204020203" pitchFamily="34" charset="0"/>
                <a:cs typeface="Segoe UI" panose="020B0502040204020203" pitchFamily="34" charset="0"/>
              </a:rPr>
              <a:t>various</a:t>
            </a:r>
            <a:r>
              <a:rPr lang="hr-HR" sz="2200" dirty="0">
                <a:latin typeface="Segoe UI" panose="020B0502040204020203" pitchFamily="34" charset="0"/>
                <a:cs typeface="Segoe UI" panose="020B0502040204020203" pitchFamily="34" charset="0"/>
              </a:rPr>
              <a:t> </a:t>
            </a:r>
            <a:r>
              <a:rPr lang="ta-IN" sz="2200" dirty="0">
                <a:latin typeface="Segoe UI" panose="020B0502040204020203" pitchFamily="34" charset="0"/>
                <a:cs typeface="Segoe UI" panose="020B0502040204020203" pitchFamily="34" charset="0"/>
              </a:rPr>
              <a:t>information from web page visitors</a:t>
            </a:r>
            <a:r>
              <a:rPr lang="hr-HR" sz="2200" dirty="0">
                <a:latin typeface="Segoe UI" panose="020B0502040204020203" pitchFamily="34" charset="0"/>
                <a:cs typeface="Segoe UI" panose="020B0502040204020203" pitchFamily="34" charset="0"/>
              </a:rPr>
              <a:t>. </a:t>
            </a:r>
          </a:p>
          <a:p>
            <a:pPr>
              <a:lnSpc>
                <a:spcPts val="2900"/>
              </a:lnSpc>
            </a:pPr>
            <a:r>
              <a:rPr lang="ta-IN" sz="2200" dirty="0">
                <a:latin typeface="Segoe UI" panose="020B0502040204020203" pitchFamily="34" charset="0"/>
                <a:cs typeface="Segoe UI" panose="020B0502040204020203" pitchFamily="34" charset="0"/>
              </a:rPr>
              <a:t>In essence, their format is similar to real-world forms</a:t>
            </a:r>
            <a:r>
              <a:rPr lang="hr-HR" sz="2200" dirty="0">
                <a:latin typeface="Segoe UI" panose="020B0502040204020203" pitchFamily="34" charset="0"/>
                <a:cs typeface="Segoe UI" panose="020B0502040204020203" pitchFamily="34" charset="0"/>
              </a:rPr>
              <a:t>; </a:t>
            </a:r>
            <a:r>
              <a:rPr lang="ta-IN" sz="2200" dirty="0">
                <a:latin typeface="Segoe UI" panose="020B0502040204020203" pitchFamily="34" charset="0"/>
                <a:cs typeface="Segoe UI" panose="020B0502040204020203" pitchFamily="34" charset="0"/>
              </a:rPr>
              <a:t>procedure for creating them is very simple</a:t>
            </a:r>
            <a:r>
              <a:rPr lang="hr-HR" sz="2200" dirty="0">
                <a:latin typeface="Segoe UI" panose="020B0502040204020203" pitchFamily="34" charset="0"/>
                <a:cs typeface="Segoe UI" panose="020B0502040204020203" pitchFamily="34" charset="0"/>
              </a:rPr>
              <a:t>. </a:t>
            </a:r>
          </a:p>
          <a:p>
            <a:pPr>
              <a:lnSpc>
                <a:spcPts val="2900"/>
              </a:lnSpc>
            </a:pPr>
            <a:r>
              <a:rPr lang="ta-IN" sz="2200" dirty="0">
                <a:latin typeface="Segoe UI" panose="020B0502040204020203" pitchFamily="34" charset="0"/>
                <a:cs typeface="Segoe UI" panose="020B0502040204020203" pitchFamily="34" charset="0"/>
              </a:rPr>
              <a:t>User inputs the dat</a:t>
            </a:r>
            <a:r>
              <a:rPr lang="hr-HR" sz="2200" dirty="0">
                <a:latin typeface="Segoe UI" panose="020B0502040204020203" pitchFamily="34" charset="0"/>
                <a:cs typeface="Segoe UI" panose="020B0502040204020203" pitchFamily="34" charset="0"/>
              </a:rPr>
              <a:t>a</a:t>
            </a:r>
            <a:r>
              <a:rPr lang="ta-IN" sz="2200" dirty="0">
                <a:latin typeface="Segoe UI" panose="020B0502040204020203" pitchFamily="34" charset="0"/>
                <a:cs typeface="Segoe UI" panose="020B0502040204020203" pitchFamily="34" charset="0"/>
              </a:rPr>
              <a:t> in input fields in</a:t>
            </a:r>
            <a:r>
              <a:rPr lang="hr-HR" sz="2200" dirty="0">
                <a:latin typeface="Segoe UI" panose="020B0502040204020203" pitchFamily="34" charset="0"/>
                <a:cs typeface="Segoe UI" panose="020B0502040204020203" pitchFamily="34" charset="0"/>
              </a:rPr>
              <a:t>side</a:t>
            </a:r>
            <a:r>
              <a:rPr lang="ta-IN" sz="2200" dirty="0">
                <a:latin typeface="Segoe UI" panose="020B0502040204020203" pitchFamily="34" charset="0"/>
                <a:cs typeface="Segoe UI" panose="020B0502040204020203" pitchFamily="34" charset="0"/>
              </a:rPr>
              <a:t> the form</a:t>
            </a:r>
            <a:r>
              <a:rPr lang="hr-HR" sz="2200" dirty="0">
                <a:latin typeface="Segoe UI" panose="020B0502040204020203" pitchFamily="34" charset="0"/>
                <a:cs typeface="Segoe UI" panose="020B0502040204020203" pitchFamily="34" charset="0"/>
              </a:rPr>
              <a:t>. </a:t>
            </a:r>
          </a:p>
          <a:p>
            <a:pPr>
              <a:lnSpc>
                <a:spcPts val="2900"/>
              </a:lnSpc>
            </a:pPr>
            <a:r>
              <a:rPr lang="ta-IN" sz="2200" dirty="0">
                <a:latin typeface="Segoe UI" panose="020B0502040204020203" pitchFamily="34" charset="0"/>
                <a:cs typeface="Segoe UI" panose="020B0502040204020203" pitchFamily="34" charset="0"/>
              </a:rPr>
              <a:t>When finished, data is sent to server-side script</a:t>
            </a:r>
            <a:r>
              <a:rPr lang="hr-HR" sz="2200" dirty="0">
                <a:latin typeface="Segoe UI" panose="020B0502040204020203" pitchFamily="34" charset="0"/>
                <a:cs typeface="Segoe UI" panose="020B0502040204020203" pitchFamily="34" charset="0"/>
              </a:rPr>
              <a:t>. </a:t>
            </a:r>
          </a:p>
          <a:p>
            <a:pPr>
              <a:lnSpc>
                <a:spcPts val="2900"/>
              </a:lnSpc>
            </a:pPr>
            <a:r>
              <a:rPr lang="ta-IN" sz="2200" dirty="0">
                <a:latin typeface="Segoe UI" panose="020B0502040204020203" pitchFamily="34" charset="0"/>
                <a:cs typeface="Segoe UI" panose="020B0502040204020203" pitchFamily="34" charset="0"/>
              </a:rPr>
              <a:t>Server receives data and executes an action or set of actions</a:t>
            </a:r>
            <a:r>
              <a:rPr lang="hr-HR" sz="2200" dirty="0">
                <a:latin typeface="Segoe UI" panose="020B0502040204020203" pitchFamily="34" charset="0"/>
                <a:cs typeface="Segoe UI" panose="020B0502040204020203" pitchFamily="34" charset="0"/>
              </a:rPr>
              <a:t>.</a:t>
            </a:r>
          </a:p>
          <a:p>
            <a:pPr>
              <a:lnSpc>
                <a:spcPts val="2900"/>
              </a:lnSpc>
            </a:pPr>
            <a:endParaRPr lang="hr-HR" sz="2200" dirty="0">
              <a:latin typeface="Segoe UI" panose="020B0502040204020203" pitchFamily="34" charset="0"/>
              <a:cs typeface="Segoe UI" panose="020B0502040204020203" pitchFamily="34" charset="0"/>
            </a:endParaRPr>
          </a:p>
        </p:txBody>
      </p:sp>
      <p:pic>
        <p:nvPicPr>
          <p:cNvPr id="6" name="Picture 5">
            <a:extLst>
              <a:ext uri="{FF2B5EF4-FFF2-40B4-BE49-F238E27FC236}">
                <a16:creationId xmlns:a16="http://schemas.microsoft.com/office/drawing/2014/main" id="{6FE90B34-4B5D-4F8E-AAE5-260351029FDD}"/>
              </a:ext>
            </a:extLst>
          </p:cNvPr>
          <p:cNvPicPr>
            <a:picLocks noChangeAspect="1"/>
          </p:cNvPicPr>
          <p:nvPr/>
        </p:nvPicPr>
        <p:blipFill>
          <a:blip r:embed="rId3"/>
          <a:stretch>
            <a:fillRect/>
          </a:stretch>
        </p:blipFill>
        <p:spPr>
          <a:xfrm>
            <a:off x="4685189" y="4238774"/>
            <a:ext cx="7315430" cy="2069732"/>
          </a:xfrm>
          <a:prstGeom prst="rect">
            <a:avLst/>
          </a:prstGeom>
        </p:spPr>
      </p:pic>
    </p:spTree>
    <p:extLst>
      <p:ext uri="{BB962C8B-B14F-4D97-AF65-F5344CB8AC3E}">
        <p14:creationId xmlns:p14="http://schemas.microsoft.com/office/powerpoint/2010/main" val="4050323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Element</a:t>
            </a:r>
            <a:r>
              <a:rPr lang="hr-HR" dirty="0">
                <a:solidFill>
                  <a:srgbClr val="00B0F0"/>
                </a:solidFill>
              </a:rPr>
              <a:t> &lt;</a:t>
            </a:r>
            <a:r>
              <a:rPr lang="hr-HR" dirty="0" err="1">
                <a:solidFill>
                  <a:srgbClr val="00B0F0"/>
                </a:solidFill>
              </a:rPr>
              <a:t>select</a:t>
            </a:r>
            <a:r>
              <a:rPr lang="hr-HR" dirty="0">
                <a:solidFill>
                  <a:srgbClr val="00B0F0"/>
                </a:solidFill>
              </a:rPr>
              <a:t>&gt;</a:t>
            </a:r>
            <a:endParaRPr lang="en-US" dirty="0">
              <a:solidFill>
                <a:srgbClr val="00B0F0"/>
              </a:solidFill>
            </a:endParaRPr>
          </a:p>
        </p:txBody>
      </p:sp>
      <p:sp>
        <p:nvSpPr>
          <p:cNvPr id="3" name="Content Placeholder 2"/>
          <p:cNvSpPr>
            <a:spLocks noGrp="1"/>
          </p:cNvSpPr>
          <p:nvPr>
            <p:ph idx="1"/>
          </p:nvPr>
        </p:nvSpPr>
        <p:spPr>
          <a:xfrm>
            <a:off x="838200" y="1594435"/>
            <a:ext cx="10515600" cy="5071059"/>
          </a:xfrm>
        </p:spPr>
        <p:txBody>
          <a:bodyPr>
            <a:normAutofit/>
          </a:bodyPr>
          <a:lstStyle/>
          <a:p>
            <a:pPr>
              <a:lnSpc>
                <a:spcPts val="3000"/>
              </a:lnSpc>
            </a:pPr>
            <a:r>
              <a:rPr lang="ta-IN" sz="2200" dirty="0">
                <a:latin typeface="Segoe UI" panose="020B0502040204020203" pitchFamily="34" charset="0"/>
                <a:cs typeface="Segoe UI" panose="020B0502040204020203" pitchFamily="34" charset="0"/>
              </a:rPr>
              <a:t>Drop down menu</a:t>
            </a:r>
            <a:endParaRPr lang="hr-HR" sz="2200" dirty="0">
              <a:latin typeface="Segoe UI" panose="020B0502040204020203" pitchFamily="34" charset="0"/>
              <a:cs typeface="Segoe UI" panose="020B0502040204020203" pitchFamily="34" charset="0"/>
            </a:endParaRPr>
          </a:p>
          <a:p>
            <a:pPr>
              <a:lnSpc>
                <a:spcPts val="3000"/>
              </a:lnSpc>
            </a:pPr>
            <a:r>
              <a:rPr lang="en-US" sz="2200" dirty="0">
                <a:latin typeface="Segoe UI" panose="020B0502040204020203" pitchFamily="34" charset="0"/>
                <a:cs typeface="Segoe UI" panose="020B0502040204020203" pitchFamily="34" charset="0"/>
              </a:rPr>
              <a:t>Used when </a:t>
            </a:r>
            <a:r>
              <a:rPr lang="hr-HR" sz="2200" dirty="0" err="1">
                <a:latin typeface="Segoe UI" panose="020B0502040204020203" pitchFamily="34" charset="0"/>
                <a:cs typeface="Segoe UI" panose="020B0502040204020203" pitchFamily="34" charset="0"/>
              </a:rPr>
              <a:t>we</a:t>
            </a:r>
            <a:r>
              <a:rPr lang="hr-HR" sz="2200" dirty="0">
                <a:latin typeface="Segoe UI" panose="020B0502040204020203" pitchFamily="34" charset="0"/>
                <a:cs typeface="Segoe UI" panose="020B0502040204020203" pitchFamily="34" charset="0"/>
              </a:rPr>
              <a:t> </a:t>
            </a:r>
            <a:r>
              <a:rPr lang="en-US" sz="2200" dirty="0">
                <a:latin typeface="Segoe UI" panose="020B0502040204020203" pitchFamily="34" charset="0"/>
                <a:cs typeface="Segoe UI" panose="020B0502040204020203" pitchFamily="34" charset="0"/>
              </a:rPr>
              <a:t>want to allow</a:t>
            </a:r>
            <a:r>
              <a:rPr lang="hr-HR" sz="2200" dirty="0">
                <a:latin typeface="Segoe UI" panose="020B0502040204020203" pitchFamily="34" charset="0"/>
                <a:cs typeface="Segoe UI" panose="020B0502040204020203" pitchFamily="34" charset="0"/>
              </a:rPr>
              <a:t> </a:t>
            </a:r>
            <a:r>
              <a:rPr lang="hr-HR" sz="2200" dirty="0" err="1">
                <a:latin typeface="Segoe UI" panose="020B0502040204020203" pitchFamily="34" charset="0"/>
                <a:cs typeface="Segoe UI" panose="020B0502040204020203" pitchFamily="34" charset="0"/>
              </a:rPr>
              <a:t>the</a:t>
            </a:r>
            <a:r>
              <a:rPr lang="hr-HR" sz="2200" dirty="0">
                <a:latin typeface="Segoe UI" panose="020B0502040204020203" pitchFamily="34" charset="0"/>
                <a:cs typeface="Segoe UI" panose="020B0502040204020203" pitchFamily="34" charset="0"/>
              </a:rPr>
              <a:t> </a:t>
            </a:r>
            <a:r>
              <a:rPr lang="hr-HR" sz="2200" dirty="0" err="1">
                <a:latin typeface="Segoe UI" panose="020B0502040204020203" pitchFamily="34" charset="0"/>
                <a:cs typeface="Segoe UI" panose="020B0502040204020203" pitchFamily="34" charset="0"/>
              </a:rPr>
              <a:t>user</a:t>
            </a:r>
            <a:r>
              <a:rPr lang="hr-HR" sz="2200" dirty="0">
                <a:latin typeface="Segoe UI" panose="020B0502040204020203" pitchFamily="34" charset="0"/>
                <a:cs typeface="Segoe UI" panose="020B0502040204020203" pitchFamily="34" charset="0"/>
              </a:rPr>
              <a:t> </a:t>
            </a:r>
            <a:r>
              <a:rPr lang="en-US" sz="2200" dirty="0">
                <a:latin typeface="Segoe UI" panose="020B0502040204020203" pitchFamily="34" charset="0"/>
                <a:cs typeface="Segoe UI" panose="020B0502040204020203" pitchFamily="34" charset="0"/>
              </a:rPr>
              <a:t>to select one option</a:t>
            </a:r>
            <a:endParaRPr lang="hr-HR" sz="2200" dirty="0"/>
          </a:p>
        </p:txBody>
      </p:sp>
      <p:pic>
        <p:nvPicPr>
          <p:cNvPr id="4" name="Picture 3">
            <a:extLst>
              <a:ext uri="{FF2B5EF4-FFF2-40B4-BE49-F238E27FC236}">
                <a16:creationId xmlns:a16="http://schemas.microsoft.com/office/drawing/2014/main" id="{4BAFD6D6-72A3-49B7-87B4-1101D7F7990A}"/>
              </a:ext>
            </a:extLst>
          </p:cNvPr>
          <p:cNvPicPr>
            <a:picLocks noChangeAspect="1"/>
          </p:cNvPicPr>
          <p:nvPr/>
        </p:nvPicPr>
        <p:blipFill>
          <a:blip r:embed="rId3"/>
          <a:stretch>
            <a:fillRect/>
          </a:stretch>
        </p:blipFill>
        <p:spPr>
          <a:xfrm>
            <a:off x="3461970" y="3429000"/>
            <a:ext cx="5268060" cy="1609950"/>
          </a:xfrm>
          <a:prstGeom prst="rect">
            <a:avLst/>
          </a:prstGeom>
          <a:ln>
            <a:solidFill>
              <a:schemeClr val="tx1"/>
            </a:solidFill>
          </a:ln>
        </p:spPr>
      </p:pic>
    </p:spTree>
    <p:extLst>
      <p:ext uri="{BB962C8B-B14F-4D97-AF65-F5344CB8AC3E}">
        <p14:creationId xmlns:p14="http://schemas.microsoft.com/office/powerpoint/2010/main" val="9550931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Element</a:t>
            </a:r>
            <a:r>
              <a:rPr lang="hr-HR" dirty="0">
                <a:solidFill>
                  <a:srgbClr val="00B0F0"/>
                </a:solidFill>
              </a:rPr>
              <a:t> &lt;</a:t>
            </a:r>
            <a:r>
              <a:rPr lang="hr-HR" dirty="0" err="1">
                <a:solidFill>
                  <a:srgbClr val="00B0F0"/>
                </a:solidFill>
              </a:rPr>
              <a:t>select</a:t>
            </a:r>
            <a:r>
              <a:rPr lang="hr-HR" dirty="0">
                <a:solidFill>
                  <a:srgbClr val="00B0F0"/>
                </a:solidFill>
              </a:rPr>
              <a:t>&gt;</a:t>
            </a:r>
            <a:endParaRPr lang="en-US" dirty="0">
              <a:solidFill>
                <a:srgbClr val="00B0F0"/>
              </a:solidFill>
            </a:endParaRPr>
          </a:p>
        </p:txBody>
      </p:sp>
      <p:sp>
        <p:nvSpPr>
          <p:cNvPr id="3" name="Content Placeholder 2"/>
          <p:cNvSpPr>
            <a:spLocks noGrp="1"/>
          </p:cNvSpPr>
          <p:nvPr>
            <p:ph idx="1"/>
          </p:nvPr>
        </p:nvSpPr>
        <p:spPr>
          <a:xfrm>
            <a:off x="838200" y="1594435"/>
            <a:ext cx="10515600" cy="5071059"/>
          </a:xfrm>
        </p:spPr>
        <p:txBody>
          <a:bodyPr>
            <a:normAutofit/>
          </a:bodyPr>
          <a:lstStyle/>
          <a:p>
            <a:pPr>
              <a:lnSpc>
                <a:spcPts val="3000"/>
              </a:lnSpc>
            </a:pPr>
            <a:r>
              <a:rPr lang="en-US" sz="2200" dirty="0">
                <a:latin typeface="Segoe UI" panose="020B0502040204020203" pitchFamily="34" charset="0"/>
                <a:cs typeface="Segoe UI" panose="020B0502040204020203" pitchFamily="34" charset="0"/>
              </a:rPr>
              <a:t>If </a:t>
            </a:r>
            <a:r>
              <a:rPr lang="hr-HR" sz="2200" dirty="0" err="1">
                <a:latin typeface="Segoe UI" panose="020B0502040204020203" pitchFamily="34" charset="0"/>
                <a:cs typeface="Segoe UI" panose="020B0502040204020203" pitchFamily="34" charset="0"/>
              </a:rPr>
              <a:t>we</a:t>
            </a:r>
            <a:r>
              <a:rPr lang="hr-HR" sz="2200" dirty="0">
                <a:latin typeface="Segoe UI" panose="020B0502040204020203" pitchFamily="34" charset="0"/>
                <a:cs typeface="Segoe UI" panose="020B0502040204020203" pitchFamily="34" charset="0"/>
              </a:rPr>
              <a:t> </a:t>
            </a:r>
            <a:r>
              <a:rPr lang="en-US" sz="2200" dirty="0">
                <a:latin typeface="Segoe UI" panose="020B0502040204020203" pitchFamily="34" charset="0"/>
                <a:cs typeface="Segoe UI" panose="020B0502040204020203" pitchFamily="34" charset="0"/>
              </a:rPr>
              <a:t>want to allow select</a:t>
            </a:r>
            <a:r>
              <a:rPr lang="hr-HR" sz="2200" dirty="0">
                <a:latin typeface="Segoe UI" panose="020B0502040204020203" pitchFamily="34" charset="0"/>
                <a:cs typeface="Segoe UI" panose="020B0502040204020203" pitchFamily="34" charset="0"/>
              </a:rPr>
              <a:t>ion </a:t>
            </a:r>
            <a:r>
              <a:rPr lang="hr-HR" sz="2200" dirty="0" err="1">
                <a:latin typeface="Segoe UI" panose="020B0502040204020203" pitchFamily="34" charset="0"/>
                <a:cs typeface="Segoe UI" panose="020B0502040204020203" pitchFamily="34" charset="0"/>
              </a:rPr>
              <a:t>of</a:t>
            </a:r>
            <a:r>
              <a:rPr lang="hr-HR" sz="2200" dirty="0">
                <a:latin typeface="Segoe UI" panose="020B0502040204020203" pitchFamily="34" charset="0"/>
                <a:cs typeface="Segoe UI" panose="020B0502040204020203" pitchFamily="34" charset="0"/>
              </a:rPr>
              <a:t> </a:t>
            </a:r>
            <a:r>
              <a:rPr lang="hr-HR" sz="2200" dirty="0" err="1">
                <a:latin typeface="Segoe UI" panose="020B0502040204020203" pitchFamily="34" charset="0"/>
                <a:cs typeface="Segoe UI" panose="020B0502040204020203" pitchFamily="34" charset="0"/>
              </a:rPr>
              <a:t>the</a:t>
            </a:r>
            <a:r>
              <a:rPr lang="en-US" sz="2200" dirty="0">
                <a:latin typeface="Segoe UI" panose="020B0502040204020203" pitchFamily="34" charset="0"/>
                <a:cs typeface="Segoe UI" panose="020B0502040204020203" pitchFamily="34" charset="0"/>
              </a:rPr>
              <a:t> multiple options, the attribute </a:t>
            </a:r>
            <a:r>
              <a:rPr lang="en-US" sz="2200" b="1" dirty="0">
                <a:latin typeface="Segoe UI" panose="020B0502040204020203" pitchFamily="34" charset="0"/>
                <a:cs typeface="Segoe UI" panose="020B0502040204020203" pitchFamily="34" charset="0"/>
              </a:rPr>
              <a:t>multiple</a:t>
            </a:r>
            <a:r>
              <a:rPr lang="en-US" sz="2200" dirty="0">
                <a:latin typeface="Segoe UI" panose="020B0502040204020203" pitchFamily="34" charset="0"/>
                <a:cs typeface="Segoe UI" panose="020B0502040204020203" pitchFamily="34" charset="0"/>
              </a:rPr>
              <a:t> must be used
</a:t>
            </a:r>
            <a:r>
              <a:rPr lang="ta-IN" sz="2200" dirty="0">
                <a:latin typeface="Segoe UI" panose="020B0502040204020203" pitchFamily="34" charset="0"/>
                <a:cs typeface="Segoe UI" panose="020B0502040204020203" pitchFamily="34" charset="0"/>
              </a:rPr>
              <a:t>To show drop down menu as a list box menu, use attribute </a:t>
            </a:r>
            <a:r>
              <a:rPr lang="ta-IN" sz="2200" b="1" dirty="0">
                <a:latin typeface="Segoe UI" panose="020B0502040204020203" pitchFamily="34" charset="0"/>
                <a:cs typeface="Segoe UI" panose="020B0502040204020203" pitchFamily="34" charset="0"/>
              </a:rPr>
              <a:t>size</a:t>
            </a:r>
            <a:r>
              <a:rPr lang="ta-IN" sz="2200" dirty="0">
                <a:latin typeface="Segoe UI" panose="020B0502040204020203" pitchFamily="34" charset="0"/>
                <a:cs typeface="Segoe UI" panose="020B0502040204020203" pitchFamily="34" charset="0"/>
              </a:rPr>
              <a:t> with the number of option</a:t>
            </a:r>
            <a:r>
              <a:rPr lang="hr-HR" sz="2200" dirty="0">
                <a:latin typeface="Segoe UI" panose="020B0502040204020203" pitchFamily="34" charset="0"/>
                <a:cs typeface="Segoe UI" panose="020B0502040204020203" pitchFamily="34" charset="0"/>
              </a:rPr>
              <a:t>s </a:t>
            </a:r>
            <a:r>
              <a:rPr lang="ta-IN" sz="2200" dirty="0">
                <a:latin typeface="Segoe UI" panose="020B0502040204020203" pitchFamily="34" charset="0"/>
                <a:cs typeface="Segoe UI" panose="020B0502040204020203" pitchFamily="34" charset="0"/>
              </a:rPr>
              <a:t>shown</a:t>
            </a:r>
            <a:endParaRPr lang="hr-HR" sz="2200" dirty="0">
              <a:latin typeface="Segoe UI" panose="020B0502040204020203" pitchFamily="34" charset="0"/>
              <a:cs typeface="Segoe UI" panose="020B0502040204020203" pitchFamily="34" charset="0"/>
            </a:endParaRPr>
          </a:p>
          <a:p>
            <a:pPr lvl="1">
              <a:lnSpc>
                <a:spcPts val="3000"/>
              </a:lnSpc>
            </a:pPr>
            <a:endParaRPr lang="hr-HR" sz="2200" dirty="0"/>
          </a:p>
          <a:p>
            <a:pPr marL="457188" lvl="1" indent="0">
              <a:lnSpc>
                <a:spcPts val="3000"/>
              </a:lnSpc>
              <a:buNone/>
            </a:pPr>
            <a:endParaRPr lang="hr-HR" sz="2200" dirty="0"/>
          </a:p>
        </p:txBody>
      </p:sp>
      <p:pic>
        <p:nvPicPr>
          <p:cNvPr id="4" name="Picture 3">
            <a:extLst>
              <a:ext uri="{FF2B5EF4-FFF2-40B4-BE49-F238E27FC236}">
                <a16:creationId xmlns:a16="http://schemas.microsoft.com/office/drawing/2014/main" id="{E9468BD7-2AA0-4AD9-9CD5-DE03435F8BC5}"/>
              </a:ext>
            </a:extLst>
          </p:cNvPr>
          <p:cNvPicPr>
            <a:picLocks noChangeAspect="1"/>
          </p:cNvPicPr>
          <p:nvPr/>
        </p:nvPicPr>
        <p:blipFill>
          <a:blip r:embed="rId3"/>
          <a:stretch>
            <a:fillRect/>
          </a:stretch>
        </p:blipFill>
        <p:spPr>
          <a:xfrm>
            <a:off x="2674548" y="3691351"/>
            <a:ext cx="7335274" cy="1819529"/>
          </a:xfrm>
          <a:prstGeom prst="rect">
            <a:avLst/>
          </a:prstGeom>
          <a:ln>
            <a:solidFill>
              <a:schemeClr val="tx1"/>
            </a:solidFill>
          </a:ln>
        </p:spPr>
      </p:pic>
    </p:spTree>
    <p:extLst>
      <p:ext uri="{BB962C8B-B14F-4D97-AF65-F5344CB8AC3E}">
        <p14:creationId xmlns:p14="http://schemas.microsoft.com/office/powerpoint/2010/main" val="38548367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Element</a:t>
            </a:r>
            <a:r>
              <a:rPr lang="hr-HR" dirty="0">
                <a:solidFill>
                  <a:srgbClr val="00B0F0"/>
                </a:solidFill>
              </a:rPr>
              <a:t> &lt;</a:t>
            </a:r>
            <a:r>
              <a:rPr lang="hr-HR" dirty="0" err="1">
                <a:solidFill>
                  <a:srgbClr val="00B0F0"/>
                </a:solidFill>
              </a:rPr>
              <a:t>select</a:t>
            </a:r>
            <a:r>
              <a:rPr lang="hr-HR" dirty="0">
                <a:solidFill>
                  <a:srgbClr val="00B0F0"/>
                </a:solidFill>
              </a:rPr>
              <a:t>&gt;</a:t>
            </a:r>
            <a:endParaRPr lang="en-US" dirty="0">
              <a:solidFill>
                <a:srgbClr val="00B0F0"/>
              </a:solidFill>
            </a:endParaRPr>
          </a:p>
        </p:txBody>
      </p:sp>
      <p:sp>
        <p:nvSpPr>
          <p:cNvPr id="3" name="Content Placeholder 2"/>
          <p:cNvSpPr>
            <a:spLocks noGrp="1"/>
          </p:cNvSpPr>
          <p:nvPr>
            <p:ph idx="1"/>
          </p:nvPr>
        </p:nvSpPr>
        <p:spPr>
          <a:xfrm>
            <a:off x="838200" y="1594435"/>
            <a:ext cx="10515600" cy="5071059"/>
          </a:xfrm>
        </p:spPr>
        <p:txBody>
          <a:bodyPr>
            <a:normAutofit/>
          </a:bodyPr>
          <a:lstStyle/>
          <a:p>
            <a:pPr>
              <a:lnSpc>
                <a:spcPct val="150000"/>
              </a:lnSpc>
            </a:pPr>
            <a:r>
              <a:rPr lang="ta-IN" sz="2400" dirty="0">
                <a:latin typeface="Segoe UI" panose="020B0502040204020203" pitchFamily="34" charset="0"/>
                <a:cs typeface="Segoe UI" panose="020B0502040204020203" pitchFamily="34" charset="0"/>
              </a:rPr>
              <a:t>You can group elements of drop down menu by tag</a:t>
            </a:r>
            <a:r>
              <a:rPr lang="hr-HR" sz="2400" dirty="0">
                <a:latin typeface="Segoe UI" panose="020B0502040204020203" pitchFamily="34" charset="0"/>
                <a:cs typeface="Segoe UI" panose="020B0502040204020203" pitchFamily="34" charset="0"/>
              </a:rPr>
              <a:t> </a:t>
            </a:r>
            <a:r>
              <a:rPr lang="hr-HR" sz="2400" b="1" dirty="0">
                <a:latin typeface="Consolas" panose="020B0609020204030204" pitchFamily="49" charset="0"/>
                <a:cs typeface="Consolas" panose="020B0609020204030204" pitchFamily="49" charset="0"/>
              </a:rPr>
              <a:t>&lt;optgroup&gt;</a:t>
            </a:r>
          </a:p>
          <a:p>
            <a:pPr lvl="1">
              <a:lnSpc>
                <a:spcPct val="150000"/>
              </a:lnSpc>
            </a:pPr>
            <a:endParaRPr lang="hr-HR" sz="2200" dirty="0"/>
          </a:p>
          <a:p>
            <a:pPr marL="457188" lvl="1" indent="0">
              <a:lnSpc>
                <a:spcPct val="150000"/>
              </a:lnSpc>
              <a:buNone/>
            </a:pPr>
            <a:endParaRPr lang="hr-HR" sz="2200" dirty="0"/>
          </a:p>
        </p:txBody>
      </p:sp>
      <p:pic>
        <p:nvPicPr>
          <p:cNvPr id="4" name="Picture 3">
            <a:extLst>
              <a:ext uri="{FF2B5EF4-FFF2-40B4-BE49-F238E27FC236}">
                <a16:creationId xmlns:a16="http://schemas.microsoft.com/office/drawing/2014/main" id="{43BCAE63-821D-4D39-98CA-94FB401A9542}"/>
              </a:ext>
            </a:extLst>
          </p:cNvPr>
          <p:cNvPicPr>
            <a:picLocks noChangeAspect="1"/>
          </p:cNvPicPr>
          <p:nvPr/>
        </p:nvPicPr>
        <p:blipFill>
          <a:blip r:embed="rId3"/>
          <a:stretch>
            <a:fillRect/>
          </a:stretch>
        </p:blipFill>
        <p:spPr>
          <a:xfrm>
            <a:off x="1377457" y="2665944"/>
            <a:ext cx="5287113" cy="3362794"/>
          </a:xfrm>
          <a:prstGeom prst="rect">
            <a:avLst/>
          </a:prstGeom>
          <a:ln>
            <a:solidFill>
              <a:schemeClr val="tx1"/>
            </a:solidFill>
          </a:ln>
        </p:spPr>
      </p:pic>
      <p:pic>
        <p:nvPicPr>
          <p:cNvPr id="7" name="Picture 6">
            <a:extLst>
              <a:ext uri="{FF2B5EF4-FFF2-40B4-BE49-F238E27FC236}">
                <a16:creationId xmlns:a16="http://schemas.microsoft.com/office/drawing/2014/main" id="{81F524EE-7F32-412A-896F-2DAA118D0636}"/>
              </a:ext>
            </a:extLst>
          </p:cNvPr>
          <p:cNvPicPr>
            <a:picLocks noChangeAspect="1"/>
          </p:cNvPicPr>
          <p:nvPr/>
        </p:nvPicPr>
        <p:blipFill>
          <a:blip r:embed="rId4"/>
          <a:stretch>
            <a:fillRect/>
          </a:stretch>
        </p:blipFill>
        <p:spPr>
          <a:xfrm>
            <a:off x="7203827" y="2665944"/>
            <a:ext cx="1846388" cy="2384918"/>
          </a:xfrm>
          <a:prstGeom prst="rect">
            <a:avLst/>
          </a:prstGeom>
        </p:spPr>
      </p:pic>
    </p:spTree>
    <p:extLst>
      <p:ext uri="{BB962C8B-B14F-4D97-AF65-F5344CB8AC3E}">
        <p14:creationId xmlns:p14="http://schemas.microsoft.com/office/powerpoint/2010/main" val="8370562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Element</a:t>
            </a:r>
            <a:r>
              <a:rPr lang="hr-HR" dirty="0">
                <a:solidFill>
                  <a:srgbClr val="00B0F0"/>
                </a:solidFill>
              </a:rPr>
              <a:t> &lt;</a:t>
            </a:r>
            <a:r>
              <a:rPr lang="hr-HR" dirty="0" err="1">
                <a:solidFill>
                  <a:srgbClr val="00B0F0"/>
                </a:solidFill>
              </a:rPr>
              <a:t>label</a:t>
            </a:r>
            <a:r>
              <a:rPr lang="hr-HR" dirty="0">
                <a:solidFill>
                  <a:srgbClr val="00B0F0"/>
                </a:solidFill>
              </a:rPr>
              <a:t>&gt;</a:t>
            </a:r>
            <a:endParaRPr lang="en-US" dirty="0">
              <a:solidFill>
                <a:srgbClr val="00B0F0"/>
              </a:solidFill>
            </a:endParaRPr>
          </a:p>
        </p:txBody>
      </p:sp>
      <p:sp>
        <p:nvSpPr>
          <p:cNvPr id="3" name="Content Placeholder 2"/>
          <p:cNvSpPr>
            <a:spLocks noGrp="1"/>
          </p:cNvSpPr>
          <p:nvPr>
            <p:ph idx="1"/>
          </p:nvPr>
        </p:nvSpPr>
        <p:spPr>
          <a:xfrm>
            <a:off x="838200" y="1594436"/>
            <a:ext cx="10515600" cy="2121780"/>
          </a:xfrm>
        </p:spPr>
        <p:txBody>
          <a:bodyPr>
            <a:normAutofit/>
          </a:bodyPr>
          <a:lstStyle/>
          <a:p>
            <a:pPr>
              <a:lnSpc>
                <a:spcPts val="2700"/>
              </a:lnSpc>
            </a:pPr>
            <a:r>
              <a:rPr lang="en-US" sz="2000" dirty="0">
                <a:latin typeface="Segoe UI" panose="020B0502040204020203" pitchFamily="34" charset="0"/>
                <a:cs typeface="Segoe UI" panose="020B0502040204020203" pitchFamily="34" charset="0"/>
              </a:rPr>
              <a:t>It is used to create the corresponding input label of the element. 
</a:t>
            </a:r>
            <a:r>
              <a:rPr lang="hr-HR" sz="2000" dirty="0">
                <a:latin typeface="Segoe UI" panose="020B0502040204020203" pitchFamily="34" charset="0"/>
                <a:cs typeface="Segoe UI" panose="020B0502040204020203" pitchFamily="34" charset="0"/>
              </a:rPr>
              <a:t>C</a:t>
            </a:r>
            <a:r>
              <a:rPr lang="en-US" sz="2000" dirty="0">
                <a:latin typeface="Segoe UI" panose="020B0502040204020203" pitchFamily="34" charset="0"/>
                <a:cs typeface="Segoe UI" panose="020B0502040204020203" pitchFamily="34" charset="0"/>
              </a:rPr>
              <a:t>licking on the label element</a:t>
            </a:r>
            <a:r>
              <a:rPr lang="hr-HR" sz="2000" dirty="0">
                <a:latin typeface="Segoe UI" panose="020B0502040204020203" pitchFamily="34" charset="0"/>
                <a:cs typeface="Segoe UI" panose="020B0502040204020203" pitchFamily="34" charset="0"/>
              </a:rPr>
              <a:t> </a:t>
            </a:r>
            <a:r>
              <a:rPr lang="hr-HR" sz="2000" dirty="0" err="1">
                <a:latin typeface="Segoe UI" panose="020B0502040204020203" pitchFamily="34" charset="0"/>
                <a:cs typeface="Segoe UI" panose="020B0502040204020203" pitchFamily="34" charset="0"/>
              </a:rPr>
              <a:t>focuses</a:t>
            </a:r>
            <a:r>
              <a:rPr lang="hr-HR" sz="2000" dirty="0">
                <a:latin typeface="Segoe UI" panose="020B0502040204020203" pitchFamily="34" charset="0"/>
                <a:cs typeface="Segoe UI" panose="020B0502040204020203" pitchFamily="34" charset="0"/>
              </a:rPr>
              <a:t> </a:t>
            </a:r>
            <a:r>
              <a:rPr lang="hr-HR" sz="2000" dirty="0" err="1">
                <a:latin typeface="Segoe UI" panose="020B0502040204020203" pitchFamily="34" charset="0"/>
                <a:cs typeface="Segoe UI" panose="020B0502040204020203" pitchFamily="34" charset="0"/>
              </a:rPr>
              <a:t>the</a:t>
            </a:r>
            <a:r>
              <a:rPr lang="hr-HR" sz="2000" dirty="0">
                <a:latin typeface="Segoe UI" panose="020B0502040204020203" pitchFamily="34" charset="0"/>
                <a:cs typeface="Segoe UI" panose="020B0502040204020203" pitchFamily="34" charset="0"/>
              </a:rPr>
              <a:t> </a:t>
            </a:r>
            <a:r>
              <a:rPr lang="en-US" sz="2000" dirty="0">
                <a:latin typeface="Segoe UI" panose="020B0502040204020203" pitchFamily="34" charset="0"/>
                <a:cs typeface="Segoe UI" panose="020B0502040204020203" pitchFamily="34" charset="0"/>
              </a:rPr>
              <a:t>input element to which it binds using the </a:t>
            </a:r>
            <a:r>
              <a:rPr lang="en-US" sz="2000" b="1" dirty="0">
                <a:latin typeface="Segoe UI" panose="020B0502040204020203" pitchFamily="34" charset="0"/>
                <a:cs typeface="Segoe UI" panose="020B0502040204020203" pitchFamily="34" charset="0"/>
              </a:rPr>
              <a:t>for</a:t>
            </a:r>
            <a:r>
              <a:rPr lang="hr-HR" sz="2000" b="1" dirty="0">
                <a:latin typeface="Segoe UI" panose="020B0502040204020203" pitchFamily="34" charset="0"/>
                <a:cs typeface="Segoe UI" panose="020B0502040204020203" pitchFamily="34" charset="0"/>
              </a:rPr>
              <a:t> </a:t>
            </a:r>
            <a:r>
              <a:rPr lang="hr-HR" sz="2000" dirty="0" err="1">
                <a:latin typeface="Segoe UI" panose="020B0502040204020203" pitchFamily="34" charset="0"/>
                <a:cs typeface="Segoe UI" panose="020B0502040204020203" pitchFamily="34" charset="0"/>
              </a:rPr>
              <a:t>attribute</a:t>
            </a:r>
            <a:endParaRPr lang="hr-HR" sz="2000" dirty="0">
              <a:latin typeface="Segoe UI" panose="020B0502040204020203" pitchFamily="34" charset="0"/>
              <a:cs typeface="Segoe UI" panose="020B0502040204020203" pitchFamily="34" charset="0"/>
            </a:endParaRPr>
          </a:p>
          <a:p>
            <a:pPr>
              <a:lnSpc>
                <a:spcPts val="2700"/>
              </a:lnSpc>
            </a:pPr>
            <a:r>
              <a:rPr lang="en-US" sz="2000" dirty="0">
                <a:latin typeface="Segoe UI" panose="020B0502040204020203" pitchFamily="34" charset="0"/>
                <a:cs typeface="Segoe UI" panose="020B0502040204020203" pitchFamily="34" charset="0"/>
              </a:rPr>
              <a:t>Another way to achieve </a:t>
            </a:r>
            <a:r>
              <a:rPr lang="hr-HR" sz="2000" dirty="0" err="1">
                <a:latin typeface="Segoe UI" panose="020B0502040204020203" pitchFamily="34" charset="0"/>
                <a:cs typeface="Segoe UI" panose="020B0502040204020203" pitchFamily="34" charset="0"/>
              </a:rPr>
              <a:t>the</a:t>
            </a:r>
            <a:r>
              <a:rPr lang="hr-HR" sz="2000" dirty="0">
                <a:latin typeface="Segoe UI" panose="020B0502040204020203" pitchFamily="34" charset="0"/>
                <a:cs typeface="Segoe UI" panose="020B0502040204020203" pitchFamily="34" charset="0"/>
              </a:rPr>
              <a:t> </a:t>
            </a:r>
            <a:r>
              <a:rPr lang="en-US" sz="2000" dirty="0">
                <a:latin typeface="Segoe UI" panose="020B0502040204020203" pitchFamily="34" charset="0"/>
                <a:cs typeface="Segoe UI" panose="020B0502040204020203" pitchFamily="34" charset="0"/>
              </a:rPr>
              <a:t>identical functionality is to set the </a:t>
            </a:r>
            <a:r>
              <a:rPr lang="en-US" sz="2000" dirty="0" err="1">
                <a:latin typeface="Segoe UI" panose="020B0502040204020203" pitchFamily="34" charset="0"/>
                <a:cs typeface="Segoe UI" panose="020B0502040204020203" pitchFamily="34" charset="0"/>
              </a:rPr>
              <a:t>radiobutton</a:t>
            </a:r>
            <a:r>
              <a:rPr lang="en-US" sz="2000" dirty="0">
                <a:latin typeface="Segoe UI" panose="020B0502040204020203" pitchFamily="34" charset="0"/>
                <a:cs typeface="Segoe UI" panose="020B0502040204020203" pitchFamily="34" charset="0"/>
              </a:rPr>
              <a:t> as the value of the label element</a:t>
            </a:r>
            <a:endParaRPr lang="hr-HR" sz="2000" dirty="0">
              <a:latin typeface="Segoe UI" panose="020B0502040204020203" pitchFamily="34" charset="0"/>
              <a:cs typeface="Segoe UI" panose="020B0502040204020203" pitchFamily="34" charset="0"/>
            </a:endParaRPr>
          </a:p>
        </p:txBody>
      </p:sp>
      <p:pic>
        <p:nvPicPr>
          <p:cNvPr id="4" name="Picture 3">
            <a:extLst>
              <a:ext uri="{FF2B5EF4-FFF2-40B4-BE49-F238E27FC236}">
                <a16:creationId xmlns:a16="http://schemas.microsoft.com/office/drawing/2014/main" id="{4A476083-8A6A-4434-8E80-4FBD42F19BAB}"/>
              </a:ext>
            </a:extLst>
          </p:cNvPr>
          <p:cNvPicPr>
            <a:picLocks noChangeAspect="1"/>
          </p:cNvPicPr>
          <p:nvPr/>
        </p:nvPicPr>
        <p:blipFill>
          <a:blip r:embed="rId3"/>
          <a:stretch>
            <a:fillRect/>
          </a:stretch>
        </p:blipFill>
        <p:spPr>
          <a:xfrm>
            <a:off x="3511650" y="3472614"/>
            <a:ext cx="5620628" cy="2748188"/>
          </a:xfrm>
          <a:prstGeom prst="rect">
            <a:avLst/>
          </a:prstGeom>
          <a:ln>
            <a:solidFill>
              <a:schemeClr val="tx1"/>
            </a:solidFill>
          </a:ln>
        </p:spPr>
      </p:pic>
    </p:spTree>
    <p:extLst>
      <p:ext uri="{BB962C8B-B14F-4D97-AF65-F5344CB8AC3E}">
        <p14:creationId xmlns:p14="http://schemas.microsoft.com/office/powerpoint/2010/main" val="24873662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Element</a:t>
            </a:r>
            <a:r>
              <a:rPr lang="hr-HR" dirty="0">
                <a:solidFill>
                  <a:srgbClr val="00B0F0"/>
                </a:solidFill>
              </a:rPr>
              <a:t> &lt;</a:t>
            </a:r>
            <a:r>
              <a:rPr lang="hr-HR" dirty="0" err="1">
                <a:solidFill>
                  <a:srgbClr val="00B0F0"/>
                </a:solidFill>
              </a:rPr>
              <a:t>fieldset</a:t>
            </a:r>
            <a:r>
              <a:rPr lang="hr-HR" dirty="0">
                <a:solidFill>
                  <a:srgbClr val="00B0F0"/>
                </a:solidFill>
              </a:rPr>
              <a:t>&gt;</a:t>
            </a:r>
            <a:endParaRPr lang="en-US" dirty="0">
              <a:solidFill>
                <a:srgbClr val="00B0F0"/>
              </a:solidFill>
            </a:endParaRPr>
          </a:p>
        </p:txBody>
      </p:sp>
      <p:sp>
        <p:nvSpPr>
          <p:cNvPr id="3" name="Content Placeholder 2"/>
          <p:cNvSpPr>
            <a:spLocks noGrp="1"/>
          </p:cNvSpPr>
          <p:nvPr>
            <p:ph idx="1"/>
          </p:nvPr>
        </p:nvSpPr>
        <p:spPr>
          <a:xfrm>
            <a:off x="838200" y="1594435"/>
            <a:ext cx="10515600" cy="5071059"/>
          </a:xfrm>
        </p:spPr>
        <p:txBody>
          <a:bodyPr>
            <a:normAutofit/>
          </a:bodyPr>
          <a:lstStyle/>
          <a:p>
            <a:pPr>
              <a:lnSpc>
                <a:spcPts val="3000"/>
              </a:lnSpc>
            </a:pPr>
            <a:r>
              <a:rPr lang="ta-IN" sz="2400" dirty="0">
                <a:latin typeface="Segoe UI" panose="020B0502040204020203" pitchFamily="34" charset="0"/>
                <a:cs typeface="Segoe UI" panose="020B0502040204020203" pitchFamily="34" charset="0"/>
              </a:rPr>
              <a:t>Logical grouping of form elements</a:t>
            </a:r>
            <a:endParaRPr lang="hr-HR" sz="2400" dirty="0">
              <a:latin typeface="Segoe UI" panose="020B0502040204020203" pitchFamily="34" charset="0"/>
              <a:cs typeface="Segoe UI" panose="020B0502040204020203" pitchFamily="34" charset="0"/>
            </a:endParaRPr>
          </a:p>
          <a:p>
            <a:pPr>
              <a:lnSpc>
                <a:spcPts val="3000"/>
              </a:lnSpc>
            </a:pPr>
            <a:r>
              <a:rPr lang="ta-IN" sz="2400" dirty="0">
                <a:latin typeface="Segoe UI" panose="020B0502040204020203" pitchFamily="34" charset="0"/>
                <a:cs typeface="Segoe UI" panose="020B0502040204020203" pitchFamily="34" charset="0"/>
              </a:rPr>
              <a:t>Draws </a:t>
            </a:r>
            <a:r>
              <a:rPr lang="hr-HR" sz="2400" dirty="0">
                <a:latin typeface="Segoe UI" panose="020B0502040204020203" pitchFamily="34" charset="0"/>
                <a:cs typeface="Segoe UI" panose="020B0502040204020203" pitchFamily="34" charset="0"/>
              </a:rPr>
              <a:t>a </a:t>
            </a:r>
            <a:r>
              <a:rPr lang="ta-IN" sz="2400" dirty="0">
                <a:latin typeface="Segoe UI" panose="020B0502040204020203" pitchFamily="34" charset="0"/>
                <a:cs typeface="Segoe UI" panose="020B0502040204020203" pitchFamily="34" charset="0"/>
              </a:rPr>
              <a:t>border around enclosed elements</a:t>
            </a:r>
            <a:endParaRPr lang="hr-HR" sz="2400" dirty="0">
              <a:latin typeface="Segoe UI" panose="020B0502040204020203" pitchFamily="34" charset="0"/>
              <a:cs typeface="Segoe UI" panose="020B0502040204020203" pitchFamily="34" charset="0"/>
            </a:endParaRPr>
          </a:p>
          <a:p>
            <a:pPr>
              <a:lnSpc>
                <a:spcPts val="3000"/>
              </a:lnSpc>
            </a:pPr>
            <a:r>
              <a:rPr lang="ta-IN" sz="2400" dirty="0">
                <a:latin typeface="Segoe UI" panose="020B0502040204020203" pitchFamily="34" charset="0"/>
                <a:cs typeface="Segoe UI" panose="020B0502040204020203" pitchFamily="34" charset="0"/>
              </a:rPr>
              <a:t>To set a name for the group, use tag </a:t>
            </a:r>
            <a:r>
              <a:rPr lang="hr-HR" sz="2400" b="1" dirty="0">
                <a:latin typeface="Consolas" panose="020B0609020204030204" pitchFamily="49" charset="0"/>
                <a:cs typeface="Consolas" panose="020B0609020204030204" pitchFamily="49" charset="0"/>
              </a:rPr>
              <a:t>&lt;legend&gt;</a:t>
            </a:r>
            <a:endParaRPr lang="hr-HR" sz="2200" b="1" dirty="0">
              <a:latin typeface="Consolas" panose="020B0609020204030204" pitchFamily="49" charset="0"/>
              <a:cs typeface="Consolas" panose="020B0609020204030204" pitchFamily="49" charset="0"/>
            </a:endParaRPr>
          </a:p>
          <a:p>
            <a:pPr marL="457188" lvl="1" indent="0">
              <a:lnSpc>
                <a:spcPts val="3000"/>
              </a:lnSpc>
              <a:buNone/>
            </a:pPr>
            <a:endParaRPr lang="hr-HR" sz="2200" dirty="0"/>
          </a:p>
        </p:txBody>
      </p:sp>
      <p:pic>
        <p:nvPicPr>
          <p:cNvPr id="4" name="Picture 3">
            <a:extLst>
              <a:ext uri="{FF2B5EF4-FFF2-40B4-BE49-F238E27FC236}">
                <a16:creationId xmlns:a16="http://schemas.microsoft.com/office/drawing/2014/main" id="{FB16AD75-0EB4-411D-86B6-7C3C15B76D49}"/>
              </a:ext>
            </a:extLst>
          </p:cNvPr>
          <p:cNvPicPr>
            <a:picLocks noChangeAspect="1"/>
          </p:cNvPicPr>
          <p:nvPr/>
        </p:nvPicPr>
        <p:blipFill>
          <a:blip r:embed="rId3"/>
          <a:stretch>
            <a:fillRect/>
          </a:stretch>
        </p:blipFill>
        <p:spPr>
          <a:xfrm>
            <a:off x="1139585" y="3091677"/>
            <a:ext cx="5549727" cy="2043031"/>
          </a:xfrm>
          <a:prstGeom prst="rect">
            <a:avLst/>
          </a:prstGeom>
          <a:ln>
            <a:solidFill>
              <a:schemeClr val="tx1"/>
            </a:solidFill>
          </a:ln>
        </p:spPr>
      </p:pic>
      <p:pic>
        <p:nvPicPr>
          <p:cNvPr id="5" name="Picture 4">
            <a:extLst>
              <a:ext uri="{FF2B5EF4-FFF2-40B4-BE49-F238E27FC236}">
                <a16:creationId xmlns:a16="http://schemas.microsoft.com/office/drawing/2014/main" id="{0BFCD9EB-7513-4DEF-A6F6-5CA4F54D3D5D}"/>
              </a:ext>
            </a:extLst>
          </p:cNvPr>
          <p:cNvPicPr>
            <a:picLocks noChangeAspect="1"/>
          </p:cNvPicPr>
          <p:nvPr/>
        </p:nvPicPr>
        <p:blipFill>
          <a:blip r:embed="rId4"/>
          <a:stretch>
            <a:fillRect/>
          </a:stretch>
        </p:blipFill>
        <p:spPr>
          <a:xfrm>
            <a:off x="5445039" y="4739617"/>
            <a:ext cx="4725059" cy="1047896"/>
          </a:xfrm>
          <a:prstGeom prst="rect">
            <a:avLst/>
          </a:prstGeom>
        </p:spPr>
      </p:pic>
    </p:spTree>
    <p:extLst>
      <p:ext uri="{BB962C8B-B14F-4D97-AF65-F5344CB8AC3E}">
        <p14:creationId xmlns:p14="http://schemas.microsoft.com/office/powerpoint/2010/main" val="11032133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HTML5 </a:t>
            </a:r>
            <a:r>
              <a:rPr lang="ta-IN" dirty="0"/>
              <a:t>elements of &lt;form&gt;</a:t>
            </a:r>
            <a:endParaRPr lang="en-US" dirty="0">
              <a:solidFill>
                <a:srgbClr val="00B0F0"/>
              </a:solidFill>
            </a:endParaRPr>
          </a:p>
        </p:txBody>
      </p:sp>
      <p:sp>
        <p:nvSpPr>
          <p:cNvPr id="3" name="Content Placeholder 2"/>
          <p:cNvSpPr>
            <a:spLocks noGrp="1"/>
          </p:cNvSpPr>
          <p:nvPr>
            <p:ph idx="1"/>
          </p:nvPr>
        </p:nvSpPr>
        <p:spPr>
          <a:xfrm>
            <a:off x="838200" y="1690688"/>
            <a:ext cx="10515600" cy="4351338"/>
          </a:xfrm>
        </p:spPr>
        <p:txBody>
          <a:bodyPr>
            <a:normAutofit fontScale="85000" lnSpcReduction="20000"/>
          </a:bodyPr>
          <a:lstStyle/>
          <a:p>
            <a:pPr>
              <a:lnSpc>
                <a:spcPct val="120000"/>
              </a:lnSpc>
            </a:pPr>
            <a:r>
              <a:rPr lang="en-US" sz="2200" dirty="0">
                <a:latin typeface="Segoe UI" panose="020B0502040204020203" pitchFamily="34" charset="0"/>
                <a:cs typeface="Segoe UI" panose="020B0502040204020203" pitchFamily="34" charset="0"/>
              </a:rPr>
              <a:t>HTML5 adds new </a:t>
            </a:r>
            <a:r>
              <a:rPr lang="en-US" sz="2200" b="1" dirty="0">
                <a:latin typeface="Segoe UI" panose="020B0502040204020203" pitchFamily="34" charset="0"/>
                <a:cs typeface="Segoe UI" panose="020B0502040204020203" pitchFamily="34" charset="0"/>
              </a:rPr>
              <a:t>attributes</a:t>
            </a:r>
            <a:r>
              <a:rPr lang="en-US" sz="2200" dirty="0">
                <a:latin typeface="Segoe UI" panose="020B0502040204020203" pitchFamily="34" charset="0"/>
                <a:cs typeface="Segoe UI" panose="020B0502040204020203" pitchFamily="34" charset="0"/>
              </a:rPr>
              <a:t> to form elements that increase their interactivity</a:t>
            </a:r>
            <a:r>
              <a:rPr lang="hr-HR" sz="2200" dirty="0">
                <a:latin typeface="Segoe UI" panose="020B0502040204020203" pitchFamily="34" charset="0"/>
                <a:cs typeface="Segoe UI" panose="020B0502040204020203" pitchFamily="34" charset="0"/>
              </a:rPr>
              <a:t>:</a:t>
            </a:r>
          </a:p>
          <a:p>
            <a:pPr lvl="1">
              <a:lnSpc>
                <a:spcPct val="120000"/>
              </a:lnSpc>
            </a:pPr>
            <a:r>
              <a:rPr lang="hr-HR" sz="2000" b="1" dirty="0" err="1">
                <a:latin typeface="Consolas" panose="020B0609020204030204" pitchFamily="49" charset="0"/>
                <a:cs typeface="Consolas" panose="020B0609020204030204" pitchFamily="49" charset="0"/>
              </a:rPr>
              <a:t>validation</a:t>
            </a:r>
            <a:endParaRPr lang="hr-HR" sz="2000" b="1" dirty="0">
              <a:latin typeface="Consolas" panose="020B0609020204030204" pitchFamily="49" charset="0"/>
              <a:cs typeface="Consolas" panose="020B0609020204030204" pitchFamily="49" charset="0"/>
            </a:endParaRPr>
          </a:p>
          <a:p>
            <a:pPr lvl="1">
              <a:lnSpc>
                <a:spcPct val="120000"/>
              </a:lnSpc>
            </a:pPr>
            <a:r>
              <a:rPr lang="hr-HR" sz="2000" b="1" dirty="0" err="1">
                <a:latin typeface="Consolas" panose="020B0609020204030204" pitchFamily="49" charset="0"/>
                <a:cs typeface="Consolas" panose="020B0609020204030204" pitchFamily="49" charset="0"/>
              </a:rPr>
              <a:t>placeholder</a:t>
            </a:r>
            <a:endParaRPr lang="hr-HR" sz="2000" b="1" dirty="0">
              <a:latin typeface="Consolas" panose="020B0609020204030204" pitchFamily="49" charset="0"/>
              <a:cs typeface="Consolas" panose="020B0609020204030204" pitchFamily="49" charset="0"/>
            </a:endParaRPr>
          </a:p>
          <a:p>
            <a:pPr lvl="1">
              <a:lnSpc>
                <a:spcPct val="120000"/>
              </a:lnSpc>
            </a:pPr>
            <a:r>
              <a:rPr lang="hr-HR" sz="2000" b="1" dirty="0" err="1">
                <a:latin typeface="Consolas" panose="020B0609020204030204" pitchFamily="49" charset="0"/>
                <a:cs typeface="Consolas" panose="020B0609020204030204" pitchFamily="49" charset="0"/>
              </a:rPr>
              <a:t>autofocus</a:t>
            </a:r>
            <a:endParaRPr lang="hr-HR" sz="2000" b="1" dirty="0">
              <a:latin typeface="Consolas" panose="020B0609020204030204" pitchFamily="49" charset="0"/>
              <a:cs typeface="Consolas" panose="020B0609020204030204" pitchFamily="49" charset="0"/>
            </a:endParaRPr>
          </a:p>
          <a:p>
            <a:pPr lvl="1">
              <a:lnSpc>
                <a:spcPct val="120000"/>
              </a:lnSpc>
            </a:pPr>
            <a:r>
              <a:rPr lang="hr-HR" sz="2000" b="1" dirty="0" err="1">
                <a:latin typeface="Consolas" panose="020B0609020204030204" pitchFamily="49" charset="0"/>
                <a:cs typeface="Consolas" panose="020B0609020204030204" pitchFamily="49" charset="0"/>
              </a:rPr>
              <a:t>autocomplete</a:t>
            </a:r>
            <a:endParaRPr lang="hr-HR" sz="2000" b="1" dirty="0">
              <a:latin typeface="Consolas" panose="020B0609020204030204" pitchFamily="49" charset="0"/>
              <a:cs typeface="Consolas" panose="020B0609020204030204" pitchFamily="49" charset="0"/>
            </a:endParaRPr>
          </a:p>
          <a:p>
            <a:pPr>
              <a:lnSpc>
                <a:spcPct val="120000"/>
              </a:lnSpc>
            </a:pPr>
            <a:r>
              <a:rPr lang="hr-HR" sz="2200" dirty="0">
                <a:latin typeface="Segoe UI" panose="020B0502040204020203" pitchFamily="34" charset="0"/>
                <a:cs typeface="Segoe UI" panose="020B0502040204020203" pitchFamily="34" charset="0"/>
              </a:rPr>
              <a:t>HTML5 </a:t>
            </a:r>
            <a:r>
              <a:rPr lang="ta-IN" sz="2200" dirty="0">
                <a:latin typeface="Segoe UI" panose="020B0502040204020203" pitchFamily="34" charset="0"/>
                <a:cs typeface="Segoe UI" panose="020B0502040204020203" pitchFamily="34" charset="0"/>
              </a:rPr>
              <a:t>adds new types of </a:t>
            </a:r>
            <a:r>
              <a:rPr lang="ta-IN" sz="2200" b="1" dirty="0">
                <a:latin typeface="Segoe UI" panose="020B0502040204020203" pitchFamily="34" charset="0"/>
                <a:cs typeface="Segoe UI" panose="020B0502040204020203" pitchFamily="34" charset="0"/>
              </a:rPr>
              <a:t>input</a:t>
            </a:r>
            <a:r>
              <a:rPr lang="ta-IN" sz="2200" dirty="0">
                <a:latin typeface="Segoe UI" panose="020B0502040204020203" pitchFamily="34" charset="0"/>
                <a:cs typeface="Segoe UI" panose="020B0502040204020203" pitchFamily="34" charset="0"/>
              </a:rPr>
              <a:t> elements</a:t>
            </a:r>
            <a:endParaRPr lang="hr-HR" sz="2200" b="1" dirty="0">
              <a:latin typeface="Segoe UI" panose="020B0502040204020203" pitchFamily="34" charset="0"/>
              <a:cs typeface="Segoe UI" panose="020B0502040204020203" pitchFamily="34" charset="0"/>
            </a:endParaRPr>
          </a:p>
          <a:p>
            <a:pPr lvl="1">
              <a:lnSpc>
                <a:spcPct val="120000"/>
              </a:lnSpc>
            </a:pPr>
            <a:r>
              <a:rPr lang="hr-HR" sz="2000" b="1" dirty="0">
                <a:latin typeface="Consolas" panose="020B0609020204030204" pitchFamily="49" charset="0"/>
                <a:cs typeface="Consolas" panose="020B0609020204030204" pitchFamily="49" charset="0"/>
              </a:rPr>
              <a:t>email</a:t>
            </a:r>
          </a:p>
          <a:p>
            <a:pPr lvl="1">
              <a:lnSpc>
                <a:spcPct val="120000"/>
              </a:lnSpc>
            </a:pPr>
            <a:r>
              <a:rPr lang="hr-HR" sz="2000" b="1" dirty="0" err="1">
                <a:latin typeface="Consolas" panose="020B0609020204030204" pitchFamily="49" charset="0"/>
                <a:cs typeface="Consolas" panose="020B0609020204030204" pitchFamily="49" charset="0"/>
              </a:rPr>
              <a:t>numeric</a:t>
            </a:r>
            <a:endParaRPr lang="hr-HR" sz="2000" b="1" dirty="0">
              <a:latin typeface="Consolas" panose="020B0609020204030204" pitchFamily="49" charset="0"/>
              <a:cs typeface="Consolas" panose="020B0609020204030204" pitchFamily="49" charset="0"/>
            </a:endParaRPr>
          </a:p>
          <a:p>
            <a:pPr lvl="1">
              <a:lnSpc>
                <a:spcPct val="120000"/>
              </a:lnSpc>
            </a:pPr>
            <a:r>
              <a:rPr lang="hr-HR" sz="2000" b="1" dirty="0" err="1">
                <a:latin typeface="Consolas" panose="020B0609020204030204" pitchFamily="49" charset="0"/>
                <a:cs typeface="Consolas" panose="020B0609020204030204" pitchFamily="49" charset="0"/>
              </a:rPr>
              <a:t>url</a:t>
            </a:r>
            <a:endParaRPr lang="hr-HR" sz="2000" b="1" dirty="0">
              <a:latin typeface="Consolas" panose="020B0609020204030204" pitchFamily="49" charset="0"/>
              <a:cs typeface="Consolas" panose="020B0609020204030204" pitchFamily="49" charset="0"/>
            </a:endParaRPr>
          </a:p>
          <a:p>
            <a:pPr lvl="1">
              <a:lnSpc>
                <a:spcPct val="120000"/>
              </a:lnSpc>
            </a:pPr>
            <a:r>
              <a:rPr lang="hr-HR" sz="2000" b="1" dirty="0">
                <a:latin typeface="Consolas" panose="020B0609020204030204" pitchFamily="49" charset="0"/>
                <a:cs typeface="Consolas" panose="020B0609020204030204" pitchFamily="49" charset="0"/>
              </a:rPr>
              <a:t>date</a:t>
            </a:r>
          </a:p>
          <a:p>
            <a:pPr>
              <a:lnSpc>
                <a:spcPct val="120000"/>
              </a:lnSpc>
            </a:pPr>
            <a:r>
              <a:rPr lang="en-US" sz="2200" dirty="0">
                <a:latin typeface="Segoe UI" panose="020B0502040204020203" pitchFamily="34" charset="0"/>
                <a:cs typeface="Segoe UI" panose="020B0502040204020203" pitchFamily="34" charset="0"/>
              </a:rPr>
              <a:t>HTML5 adds new </a:t>
            </a:r>
            <a:r>
              <a:rPr lang="en-US" sz="2200" b="1" dirty="0">
                <a:latin typeface="Segoe UI" panose="020B0502040204020203" pitchFamily="34" charset="0"/>
                <a:cs typeface="Segoe UI" panose="020B0502040204020203" pitchFamily="34" charset="0"/>
              </a:rPr>
              <a:t>form elements</a:t>
            </a:r>
            <a:r>
              <a:rPr lang="hr-HR" sz="2200" dirty="0">
                <a:latin typeface="Segoe UI" panose="020B0502040204020203" pitchFamily="34" charset="0"/>
                <a:cs typeface="Segoe UI" panose="020B0502040204020203" pitchFamily="34" charset="0"/>
              </a:rPr>
              <a:t>: </a:t>
            </a:r>
          </a:p>
          <a:p>
            <a:pPr lvl="1">
              <a:lnSpc>
                <a:spcPct val="120000"/>
              </a:lnSpc>
            </a:pPr>
            <a:r>
              <a:rPr lang="hr-HR" sz="2200" b="1" dirty="0">
                <a:latin typeface="Consolas" panose="020B0609020204030204" pitchFamily="49" charset="0"/>
              </a:rPr>
              <a:t>&lt;</a:t>
            </a:r>
            <a:r>
              <a:rPr lang="hr-HR" sz="2200" b="1" dirty="0" err="1">
                <a:latin typeface="Consolas" panose="020B0609020204030204" pitchFamily="49" charset="0"/>
              </a:rPr>
              <a:t>datalist</a:t>
            </a:r>
            <a:r>
              <a:rPr lang="hr-HR" sz="2200" b="1" dirty="0">
                <a:latin typeface="Consolas" panose="020B0609020204030204" pitchFamily="49" charset="0"/>
              </a:rPr>
              <a:t>&gt;, &lt;</a:t>
            </a:r>
            <a:r>
              <a:rPr lang="hr-HR" sz="2200" b="1" dirty="0" err="1">
                <a:latin typeface="Consolas" panose="020B0609020204030204" pitchFamily="49" charset="0"/>
              </a:rPr>
              <a:t>progress</a:t>
            </a:r>
            <a:r>
              <a:rPr lang="hr-HR" sz="2200" b="1" dirty="0">
                <a:latin typeface="Consolas" panose="020B0609020204030204" pitchFamily="49" charset="0"/>
              </a:rPr>
              <a:t>&gt; </a:t>
            </a:r>
            <a:r>
              <a:rPr lang="hr-HR" sz="2200" dirty="0" err="1">
                <a:latin typeface="Segoe UI" panose="020B0502040204020203" pitchFamily="34" charset="0"/>
                <a:cs typeface="Segoe UI" panose="020B0502040204020203" pitchFamily="34" charset="0"/>
              </a:rPr>
              <a:t>and</a:t>
            </a:r>
            <a:r>
              <a:rPr lang="hr-HR" sz="2200" b="1" dirty="0">
                <a:latin typeface="Consolas" panose="020B0609020204030204" pitchFamily="49" charset="0"/>
              </a:rPr>
              <a:t> &lt;</a:t>
            </a:r>
            <a:r>
              <a:rPr lang="hr-HR" sz="2200" b="1" dirty="0" err="1">
                <a:latin typeface="Consolas" panose="020B0609020204030204" pitchFamily="49" charset="0"/>
              </a:rPr>
              <a:t>meter</a:t>
            </a:r>
            <a:r>
              <a:rPr lang="hr-HR" sz="2200" b="1" dirty="0">
                <a:latin typeface="Consolas" panose="020B0609020204030204" pitchFamily="49" charset="0"/>
              </a:rPr>
              <a:t>&gt;</a:t>
            </a:r>
          </a:p>
          <a:p>
            <a:pPr>
              <a:lnSpc>
                <a:spcPct val="120000"/>
              </a:lnSpc>
            </a:pPr>
            <a:endParaRPr lang="hr-HR" sz="22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1776646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FF090498-D149-4686-9694-28FFD4D072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0193" y="486930"/>
            <a:ext cx="8031614" cy="5492765"/>
          </a:xfrm>
          <a:prstGeom prst="rect">
            <a:avLst/>
          </a:prstGeom>
        </p:spPr>
      </p:pic>
    </p:spTree>
    <p:extLst>
      <p:ext uri="{BB962C8B-B14F-4D97-AF65-F5344CB8AC3E}">
        <p14:creationId xmlns:p14="http://schemas.microsoft.com/office/powerpoint/2010/main" val="29419505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HTML5 </a:t>
            </a:r>
            <a:r>
              <a:rPr lang="ta-IN" dirty="0"/>
              <a:t>form elements</a:t>
            </a:r>
            <a:endParaRPr lang="en-US" dirty="0">
              <a:solidFill>
                <a:srgbClr val="00B0F0"/>
              </a:solidFill>
            </a:endParaRPr>
          </a:p>
        </p:txBody>
      </p:sp>
      <p:sp>
        <p:nvSpPr>
          <p:cNvPr id="3" name="Content Placeholder 2"/>
          <p:cNvSpPr>
            <a:spLocks noGrp="1"/>
          </p:cNvSpPr>
          <p:nvPr>
            <p:ph idx="1"/>
          </p:nvPr>
        </p:nvSpPr>
        <p:spPr>
          <a:xfrm>
            <a:off x="838200" y="1690688"/>
            <a:ext cx="5726723" cy="4351338"/>
          </a:xfrm>
        </p:spPr>
        <p:txBody>
          <a:bodyPr>
            <a:normAutofit fontScale="92500"/>
          </a:bodyPr>
          <a:lstStyle/>
          <a:p>
            <a:pPr>
              <a:lnSpc>
                <a:spcPts val="3000"/>
              </a:lnSpc>
            </a:pPr>
            <a:r>
              <a:rPr lang="en-US" sz="2200" dirty="0">
                <a:latin typeface="Segoe UI" panose="020B0502040204020203" pitchFamily="34" charset="0"/>
                <a:cs typeface="Segoe UI" panose="020B0502040204020203" pitchFamily="34" charset="0"/>
              </a:rPr>
              <a:t>Internet search engines that don't support new HTML5 tags and attributes simply ignore them
If we want to check search engine support for new HTML5 elements we can use </a:t>
            </a:r>
            <a:r>
              <a:rPr lang="en-US" sz="2200" i="1" dirty="0" err="1">
                <a:latin typeface="Segoe UI" panose="020B0502040204020203" pitchFamily="34" charset="0"/>
                <a:cs typeface="Segoe UI" panose="020B0502040204020203" pitchFamily="34" charset="0"/>
              </a:rPr>
              <a:t>javascript</a:t>
            </a:r>
            <a:r>
              <a:rPr lang="en-US" sz="2200" dirty="0">
                <a:latin typeface="Segoe UI" panose="020B0502040204020203" pitchFamily="34" charset="0"/>
                <a:cs typeface="Segoe UI" panose="020B0502040204020203" pitchFamily="34" charset="0"/>
              </a:rPr>
              <a:t> library </a:t>
            </a:r>
            <a:r>
              <a:rPr lang="en-US" sz="2200" b="1" dirty="0">
                <a:latin typeface="Segoe UI" panose="020B0502040204020203" pitchFamily="34" charset="0"/>
                <a:cs typeface="Segoe UI" panose="020B0502040204020203" pitchFamily="34" charset="0"/>
              </a:rPr>
              <a:t>Modernize</a:t>
            </a:r>
            <a:r>
              <a:rPr lang="hr-HR" sz="2200" b="1" dirty="0">
                <a:latin typeface="Segoe UI" panose="020B0502040204020203" pitchFamily="34" charset="0"/>
                <a:cs typeface="Segoe UI" panose="020B0502040204020203" pitchFamily="34" charset="0"/>
              </a:rPr>
              <a:t>r</a:t>
            </a:r>
            <a:r>
              <a:rPr lang="en-US" sz="2200" b="1" dirty="0">
                <a:latin typeface="Segoe UI" panose="020B0502040204020203" pitchFamily="34" charset="0"/>
                <a:cs typeface="Segoe UI" panose="020B0502040204020203" pitchFamily="34" charset="0"/>
              </a:rPr>
              <a:t>
</a:t>
            </a:r>
            <a:r>
              <a:rPr lang="en-US" sz="2200" dirty="0">
                <a:latin typeface="Segoe UI" panose="020B0502040204020203" pitchFamily="34" charset="0"/>
                <a:cs typeface="Segoe UI" panose="020B0502040204020203" pitchFamily="34" charset="0"/>
                <a:hlinkClick r:id="rId3"/>
              </a:rPr>
              <a:t>http://modernizr.com/download/</a:t>
            </a:r>
            <a:endParaRPr lang="hr-HR" sz="2200" dirty="0">
              <a:latin typeface="Segoe UI" panose="020B0502040204020203" pitchFamily="34" charset="0"/>
              <a:cs typeface="Segoe UI" panose="020B0502040204020203" pitchFamily="34" charset="0"/>
            </a:endParaRPr>
          </a:p>
          <a:p>
            <a:pPr>
              <a:lnSpc>
                <a:spcPts val="3000"/>
              </a:lnSpc>
            </a:pPr>
            <a:r>
              <a:rPr lang="en-US" sz="2200" dirty="0" err="1">
                <a:latin typeface="Segoe UI" panose="020B0502040204020203" pitchFamily="34" charset="0"/>
                <a:cs typeface="Segoe UI" panose="020B0502040204020203" pitchFamily="34" charset="0"/>
              </a:rPr>
              <a:t>Modernizr</a:t>
            </a:r>
            <a:r>
              <a:rPr lang="en-US" sz="2200" dirty="0">
                <a:latin typeface="Segoe UI" panose="020B0502040204020203" pitchFamily="34" charset="0"/>
                <a:cs typeface="Segoe UI" panose="020B0502040204020203" pitchFamily="34" charset="0"/>
              </a:rPr>
              <a:t> allows us </a:t>
            </a:r>
            <a:r>
              <a:rPr lang="hr-HR" sz="2200" dirty="0">
                <a:latin typeface="Segoe UI" panose="020B0502040204020203" pitchFamily="34" charset="0"/>
                <a:cs typeface="Segoe UI" panose="020B0502040204020203" pitchFamily="34" charset="0"/>
              </a:rPr>
              <a:t>to make </a:t>
            </a:r>
            <a:r>
              <a:rPr lang="hr-HR" sz="2200" dirty="0" err="1">
                <a:latin typeface="Segoe UI" panose="020B0502040204020203" pitchFamily="34" charset="0"/>
                <a:cs typeface="Segoe UI" panose="020B0502040204020203" pitchFamily="34" charset="0"/>
              </a:rPr>
              <a:t>our</a:t>
            </a:r>
            <a:r>
              <a:rPr lang="en-US" sz="2200" dirty="0">
                <a:latin typeface="Segoe UI" panose="020B0502040204020203" pitchFamily="34" charset="0"/>
                <a:cs typeface="Segoe UI" panose="020B0502040204020203" pitchFamily="34" charset="0"/>
              </a:rPr>
              <a:t> own implementations of HTML5 properties if the browser does not support the</a:t>
            </a:r>
            <a:r>
              <a:rPr lang="hr-HR" sz="2200" dirty="0">
                <a:latin typeface="Segoe UI" panose="020B0502040204020203" pitchFamily="34" charset="0"/>
                <a:cs typeface="Segoe UI" panose="020B0502040204020203" pitchFamily="34" charset="0"/>
              </a:rPr>
              <a:t>m </a:t>
            </a:r>
            <a:r>
              <a:rPr lang="hr-HR" sz="2200" dirty="0" err="1">
                <a:latin typeface="Segoe UI" panose="020B0502040204020203" pitchFamily="34" charset="0"/>
                <a:cs typeface="Segoe UI" panose="020B0502040204020203" pitchFamily="34" charset="0"/>
              </a:rPr>
              <a:t>already</a:t>
            </a:r>
            <a:endParaRPr lang="hr-HR" sz="2200" dirty="0">
              <a:latin typeface="Segoe UI" panose="020B0502040204020203" pitchFamily="34" charset="0"/>
              <a:cs typeface="Segoe UI" panose="020B0502040204020203" pitchFamily="34" charset="0"/>
            </a:endParaRPr>
          </a:p>
        </p:txBody>
      </p:sp>
      <p:pic>
        <p:nvPicPr>
          <p:cNvPr id="5" name="Picture 4">
            <a:extLst>
              <a:ext uri="{FF2B5EF4-FFF2-40B4-BE49-F238E27FC236}">
                <a16:creationId xmlns:a16="http://schemas.microsoft.com/office/drawing/2014/main" id="{F999A6C5-F50C-480D-940D-FFE0790B7F2E}"/>
              </a:ext>
            </a:extLst>
          </p:cNvPr>
          <p:cNvPicPr>
            <a:picLocks noChangeAspect="1"/>
          </p:cNvPicPr>
          <p:nvPr/>
        </p:nvPicPr>
        <p:blipFill>
          <a:blip r:embed="rId4"/>
          <a:stretch>
            <a:fillRect/>
          </a:stretch>
        </p:blipFill>
        <p:spPr>
          <a:xfrm>
            <a:off x="6647556" y="1789617"/>
            <a:ext cx="5277587" cy="2076740"/>
          </a:xfrm>
          <a:prstGeom prst="rect">
            <a:avLst/>
          </a:prstGeom>
          <a:ln>
            <a:solidFill>
              <a:schemeClr val="tx1"/>
            </a:solidFill>
          </a:ln>
        </p:spPr>
      </p:pic>
    </p:spTree>
    <p:extLst>
      <p:ext uri="{BB962C8B-B14F-4D97-AF65-F5344CB8AC3E}">
        <p14:creationId xmlns:p14="http://schemas.microsoft.com/office/powerpoint/2010/main" val="6238781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Attribute </a:t>
            </a:r>
            <a:r>
              <a:rPr lang="hr-HR" dirty="0">
                <a:solidFill>
                  <a:srgbClr val="00B0F0"/>
                </a:solidFill>
              </a:rPr>
              <a:t>autofocus</a:t>
            </a:r>
            <a:endParaRPr lang="en-US" dirty="0">
              <a:solidFill>
                <a:srgbClr val="00B0F0"/>
              </a:solidFill>
            </a:endParaRPr>
          </a:p>
        </p:txBody>
      </p:sp>
      <p:sp>
        <p:nvSpPr>
          <p:cNvPr id="3" name="Content Placeholder 2"/>
          <p:cNvSpPr>
            <a:spLocks noGrp="1"/>
          </p:cNvSpPr>
          <p:nvPr>
            <p:ph idx="1"/>
          </p:nvPr>
        </p:nvSpPr>
        <p:spPr>
          <a:xfrm>
            <a:off x="838200" y="1690688"/>
            <a:ext cx="10411326" cy="4351338"/>
          </a:xfrm>
        </p:spPr>
        <p:txBody>
          <a:bodyPr>
            <a:normAutofit/>
          </a:bodyPr>
          <a:lstStyle/>
          <a:p>
            <a:pPr>
              <a:lnSpc>
                <a:spcPts val="3000"/>
              </a:lnSpc>
            </a:pPr>
            <a:r>
              <a:rPr lang="hr-HR" sz="2200" dirty="0" err="1">
                <a:latin typeface="Segoe UI" panose="020B0502040204020203" pitchFamily="34" charset="0"/>
                <a:cs typeface="Segoe UI" panose="020B0502040204020203" pitchFamily="34" charset="0"/>
              </a:rPr>
              <a:t>Form</a:t>
            </a:r>
            <a:r>
              <a:rPr lang="hr-HR" sz="2200" dirty="0">
                <a:latin typeface="Segoe UI" panose="020B0502040204020203" pitchFamily="34" charset="0"/>
                <a:cs typeface="Segoe UI" panose="020B0502040204020203" pitchFamily="34" charset="0"/>
              </a:rPr>
              <a:t> c</a:t>
            </a:r>
            <a:r>
              <a:rPr lang="en-US" sz="2200" dirty="0" err="1">
                <a:latin typeface="Segoe UI" panose="020B0502040204020203" pitchFamily="34" charset="0"/>
                <a:cs typeface="Segoe UI" panose="020B0502040204020203" pitchFamily="34" charset="0"/>
              </a:rPr>
              <a:t>ontrol</a:t>
            </a:r>
            <a:r>
              <a:rPr lang="en-US" sz="2200" dirty="0">
                <a:latin typeface="Segoe UI" panose="020B0502040204020203" pitchFamily="34" charset="0"/>
                <a:cs typeface="Segoe UI" panose="020B0502040204020203" pitchFamily="34" charset="0"/>
              </a:rPr>
              <a:t> with </a:t>
            </a:r>
            <a:r>
              <a:rPr lang="en-US" sz="2200" b="1" dirty="0">
                <a:latin typeface="Consolas" panose="020B0609020204030204" pitchFamily="49" charset="0"/>
                <a:cs typeface="Segoe UI" panose="020B0502040204020203" pitchFamily="34" charset="0"/>
              </a:rPr>
              <a:t>autofocus</a:t>
            </a:r>
            <a:r>
              <a:rPr lang="en-US" sz="2200" dirty="0">
                <a:latin typeface="Segoe UI" panose="020B0502040204020203" pitchFamily="34" charset="0"/>
                <a:cs typeface="Segoe UI" panose="020B0502040204020203" pitchFamily="34" charset="0"/>
              </a:rPr>
              <a:t> attribute defined </a:t>
            </a:r>
            <a:r>
              <a:rPr lang="hr-HR" sz="2200" dirty="0" err="1">
                <a:latin typeface="Segoe UI" panose="020B0502040204020203" pitchFamily="34" charset="0"/>
                <a:cs typeface="Segoe UI" panose="020B0502040204020203" pitchFamily="34" charset="0"/>
              </a:rPr>
              <a:t>will</a:t>
            </a:r>
            <a:r>
              <a:rPr lang="hr-HR" sz="2200" dirty="0">
                <a:latin typeface="Segoe UI" panose="020B0502040204020203" pitchFamily="34" charset="0"/>
                <a:cs typeface="Segoe UI" panose="020B0502040204020203" pitchFamily="34" charset="0"/>
              </a:rPr>
              <a:t> </a:t>
            </a:r>
            <a:r>
              <a:rPr lang="hr-HR" sz="2200" dirty="0" err="1">
                <a:latin typeface="Segoe UI" panose="020B0502040204020203" pitchFamily="34" charset="0"/>
                <a:cs typeface="Segoe UI" panose="020B0502040204020203" pitchFamily="34" charset="0"/>
              </a:rPr>
              <a:t>be</a:t>
            </a:r>
            <a:r>
              <a:rPr lang="hr-HR" sz="2200" dirty="0">
                <a:latin typeface="Segoe UI" panose="020B0502040204020203" pitchFamily="34" charset="0"/>
                <a:cs typeface="Segoe UI" panose="020B0502040204020203" pitchFamily="34" charset="0"/>
              </a:rPr>
              <a:t> </a:t>
            </a:r>
            <a:r>
              <a:rPr lang="hr-HR" sz="2200" dirty="0" err="1">
                <a:latin typeface="Segoe UI" panose="020B0502040204020203" pitchFamily="34" charset="0"/>
                <a:cs typeface="Segoe UI" panose="020B0502040204020203" pitchFamily="34" charset="0"/>
              </a:rPr>
              <a:t>given</a:t>
            </a:r>
            <a:r>
              <a:rPr lang="en-US" sz="2200" dirty="0">
                <a:latin typeface="Segoe UI" panose="020B0502040204020203" pitchFamily="34" charset="0"/>
                <a:cs typeface="Segoe UI" panose="020B0502040204020203" pitchFamily="34" charset="0"/>
              </a:rPr>
              <a:t> focus after </a:t>
            </a:r>
            <a:r>
              <a:rPr lang="hr-HR" sz="2200" dirty="0" err="1">
                <a:latin typeface="Segoe UI" panose="020B0502040204020203" pitchFamily="34" charset="0"/>
                <a:cs typeface="Segoe UI" panose="020B0502040204020203" pitchFamily="34" charset="0"/>
              </a:rPr>
              <a:t>the</a:t>
            </a:r>
            <a:r>
              <a:rPr lang="hr-HR" sz="2200" dirty="0">
                <a:latin typeface="Segoe UI" panose="020B0502040204020203" pitchFamily="34" charset="0"/>
                <a:cs typeface="Segoe UI" panose="020B0502040204020203" pitchFamily="34" charset="0"/>
              </a:rPr>
              <a:t> </a:t>
            </a:r>
            <a:r>
              <a:rPr lang="en-US" sz="2200" dirty="0">
                <a:latin typeface="Segoe UI" panose="020B0502040204020203" pitchFamily="34" charset="0"/>
                <a:cs typeface="Segoe UI" panose="020B0502040204020203" pitchFamily="34" charset="0"/>
              </a:rPr>
              <a:t>page loads
</a:t>
            </a:r>
            <a:r>
              <a:rPr lang="ta-IN" sz="2200" dirty="0">
                <a:latin typeface="Segoe UI" panose="020B0502040204020203" pitchFamily="34" charset="0"/>
                <a:cs typeface="Segoe UI" panose="020B0502040204020203" pitchFamily="34" charset="0"/>
              </a:rPr>
              <a:t>Just one control in one html document should have that attribute. If multiple control have the autofocus attribute, just first one is </a:t>
            </a:r>
            <a:r>
              <a:rPr lang="hr-HR" sz="2200" dirty="0" err="1">
                <a:latin typeface="Segoe UI" panose="020B0502040204020203" pitchFamily="34" charset="0"/>
                <a:cs typeface="Segoe UI" panose="020B0502040204020203" pitchFamily="34" charset="0"/>
              </a:rPr>
              <a:t>given</a:t>
            </a:r>
            <a:r>
              <a:rPr lang="hr-HR" sz="2200" dirty="0">
                <a:latin typeface="Segoe UI" panose="020B0502040204020203" pitchFamily="34" charset="0"/>
                <a:cs typeface="Segoe UI" panose="020B0502040204020203" pitchFamily="34" charset="0"/>
              </a:rPr>
              <a:t> </a:t>
            </a:r>
            <a:r>
              <a:rPr lang="hr-HR" sz="2200" dirty="0" err="1">
                <a:latin typeface="Segoe UI" panose="020B0502040204020203" pitchFamily="34" charset="0"/>
                <a:cs typeface="Segoe UI" panose="020B0502040204020203" pitchFamily="34" charset="0"/>
              </a:rPr>
              <a:t>the</a:t>
            </a:r>
            <a:r>
              <a:rPr lang="hr-HR" sz="2200" dirty="0">
                <a:latin typeface="Segoe UI" panose="020B0502040204020203" pitchFamily="34" charset="0"/>
                <a:cs typeface="Segoe UI" panose="020B0502040204020203" pitchFamily="34" charset="0"/>
              </a:rPr>
              <a:t> </a:t>
            </a:r>
            <a:r>
              <a:rPr lang="ta-IN" sz="2200" dirty="0">
                <a:latin typeface="Segoe UI" panose="020B0502040204020203" pitchFamily="34" charset="0"/>
                <a:cs typeface="Segoe UI" panose="020B0502040204020203" pitchFamily="34" charset="0"/>
              </a:rPr>
              <a:t>focus</a:t>
            </a:r>
          </a:p>
        </p:txBody>
      </p:sp>
      <p:pic>
        <p:nvPicPr>
          <p:cNvPr id="6" name="Picture 5">
            <a:extLst>
              <a:ext uri="{FF2B5EF4-FFF2-40B4-BE49-F238E27FC236}">
                <a16:creationId xmlns:a16="http://schemas.microsoft.com/office/drawing/2014/main" id="{89FF7321-C022-4994-9B60-B32C60211E50}"/>
              </a:ext>
            </a:extLst>
          </p:cNvPr>
          <p:cNvPicPr>
            <a:picLocks noChangeAspect="1"/>
          </p:cNvPicPr>
          <p:nvPr/>
        </p:nvPicPr>
        <p:blipFill>
          <a:blip r:embed="rId3"/>
          <a:stretch>
            <a:fillRect/>
          </a:stretch>
        </p:blipFill>
        <p:spPr>
          <a:xfrm>
            <a:off x="4408815" y="3704396"/>
            <a:ext cx="2688084" cy="1606158"/>
          </a:xfrm>
          <a:prstGeom prst="rect">
            <a:avLst/>
          </a:prstGeom>
          <a:ln>
            <a:solidFill>
              <a:schemeClr val="tx1"/>
            </a:solidFill>
          </a:ln>
        </p:spPr>
      </p:pic>
    </p:spTree>
    <p:extLst>
      <p:ext uri="{BB962C8B-B14F-4D97-AF65-F5344CB8AC3E}">
        <p14:creationId xmlns:p14="http://schemas.microsoft.com/office/powerpoint/2010/main" val="40002589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Attribute </a:t>
            </a:r>
            <a:r>
              <a:rPr lang="hr-HR" dirty="0">
                <a:solidFill>
                  <a:srgbClr val="00B0F0"/>
                </a:solidFill>
              </a:rPr>
              <a:t>autocomplete</a:t>
            </a:r>
            <a:endParaRPr lang="en-US" dirty="0">
              <a:solidFill>
                <a:srgbClr val="00B0F0"/>
              </a:solidFill>
            </a:endParaRPr>
          </a:p>
        </p:txBody>
      </p:sp>
      <p:sp>
        <p:nvSpPr>
          <p:cNvPr id="3" name="Content Placeholder 2"/>
          <p:cNvSpPr>
            <a:spLocks noGrp="1"/>
          </p:cNvSpPr>
          <p:nvPr>
            <p:ph idx="1"/>
          </p:nvPr>
        </p:nvSpPr>
        <p:spPr>
          <a:xfrm>
            <a:off x="838200" y="1690688"/>
            <a:ext cx="10411326" cy="4351338"/>
          </a:xfrm>
        </p:spPr>
        <p:txBody>
          <a:bodyPr>
            <a:normAutofit/>
          </a:bodyPr>
          <a:lstStyle/>
          <a:p>
            <a:pPr>
              <a:lnSpc>
                <a:spcPts val="3000"/>
              </a:lnSpc>
            </a:pPr>
            <a:r>
              <a:rPr lang="en-US" sz="2200" dirty="0">
                <a:latin typeface="Segoe UI" panose="020B0502040204020203" pitchFamily="34" charset="0"/>
                <a:cs typeface="Segoe UI" panose="020B0502040204020203" pitchFamily="34" charset="0"/>
              </a:rPr>
              <a:t>Internet search engines on text fields offer value</a:t>
            </a:r>
            <a:r>
              <a:rPr lang="hr-HR" sz="2200" dirty="0">
                <a:latin typeface="Segoe UI" panose="020B0502040204020203" pitchFamily="34" charset="0"/>
                <a:cs typeface="Segoe UI" panose="020B0502040204020203" pitchFamily="34" charset="0"/>
              </a:rPr>
              <a:t>s </a:t>
            </a:r>
            <a:r>
              <a:rPr lang="hr-HR" sz="2200" dirty="0" err="1">
                <a:latin typeface="Segoe UI" panose="020B0502040204020203" pitchFamily="34" charset="0"/>
                <a:cs typeface="Segoe UI" panose="020B0502040204020203" pitchFamily="34" charset="0"/>
              </a:rPr>
              <a:t>that</a:t>
            </a:r>
            <a:r>
              <a:rPr lang="hr-HR" sz="2200" dirty="0">
                <a:latin typeface="Segoe UI" panose="020B0502040204020203" pitchFamily="34" charset="0"/>
                <a:cs typeface="Segoe UI" panose="020B0502040204020203" pitchFamily="34" charset="0"/>
              </a:rPr>
              <a:t> </a:t>
            </a:r>
            <a:r>
              <a:rPr lang="hr-HR" sz="2200" dirty="0" err="1">
                <a:latin typeface="Segoe UI" panose="020B0502040204020203" pitchFamily="34" charset="0"/>
                <a:cs typeface="Segoe UI" panose="020B0502040204020203" pitchFamily="34" charset="0"/>
              </a:rPr>
              <a:t>have</a:t>
            </a:r>
            <a:r>
              <a:rPr lang="hr-HR" sz="2200" dirty="0">
                <a:latin typeface="Segoe UI" panose="020B0502040204020203" pitchFamily="34" charset="0"/>
                <a:cs typeface="Segoe UI" panose="020B0502040204020203" pitchFamily="34" charset="0"/>
              </a:rPr>
              <a:t> </a:t>
            </a:r>
            <a:r>
              <a:rPr lang="hr-HR" sz="2200" dirty="0" err="1">
                <a:latin typeface="Segoe UI" panose="020B0502040204020203" pitchFamily="34" charset="0"/>
                <a:cs typeface="Segoe UI" panose="020B0502040204020203" pitchFamily="34" charset="0"/>
              </a:rPr>
              <a:t>been</a:t>
            </a:r>
            <a:r>
              <a:rPr lang="hr-HR" sz="2200" dirty="0">
                <a:latin typeface="Segoe UI" panose="020B0502040204020203" pitchFamily="34" charset="0"/>
                <a:cs typeface="Segoe UI" panose="020B0502040204020203" pitchFamily="34" charset="0"/>
              </a:rPr>
              <a:t> </a:t>
            </a:r>
            <a:r>
              <a:rPr lang="hr-HR" sz="2200" dirty="0" err="1">
                <a:latin typeface="Segoe UI" panose="020B0502040204020203" pitchFamily="34" charset="0"/>
                <a:cs typeface="Segoe UI" panose="020B0502040204020203" pitchFamily="34" charset="0"/>
              </a:rPr>
              <a:t>entered</a:t>
            </a:r>
            <a:r>
              <a:rPr lang="hr-HR" sz="2200" dirty="0">
                <a:latin typeface="Segoe UI" panose="020B0502040204020203" pitchFamily="34" charset="0"/>
                <a:cs typeface="Segoe UI" panose="020B0502040204020203" pitchFamily="34" charset="0"/>
              </a:rPr>
              <a:t> </a:t>
            </a:r>
            <a:r>
              <a:rPr lang="hr-HR" sz="2200" dirty="0" err="1">
                <a:latin typeface="Segoe UI" panose="020B0502040204020203" pitchFamily="34" charset="0"/>
                <a:cs typeface="Segoe UI" panose="020B0502040204020203" pitchFamily="34" charset="0"/>
              </a:rPr>
              <a:t>previously</a:t>
            </a:r>
            <a:endParaRPr lang="hr-HR" sz="2200" dirty="0">
              <a:latin typeface="Segoe UI" panose="020B0502040204020203" pitchFamily="34" charset="0"/>
              <a:cs typeface="Segoe UI" panose="020B0502040204020203" pitchFamily="34" charset="0"/>
            </a:endParaRPr>
          </a:p>
          <a:p>
            <a:pPr>
              <a:lnSpc>
                <a:spcPts val="3000"/>
              </a:lnSpc>
            </a:pPr>
            <a:r>
              <a:rPr lang="en-US" sz="2200" dirty="0">
                <a:latin typeface="Segoe UI" panose="020B0502040204020203" pitchFamily="34" charset="0"/>
                <a:cs typeface="Segoe UI" panose="020B0502040204020203" pitchFamily="34" charset="0"/>
              </a:rPr>
              <a:t>This behavior can be controlled by an </a:t>
            </a:r>
            <a:r>
              <a:rPr lang="en-US" sz="2200" b="1" dirty="0">
                <a:latin typeface="Segoe UI" panose="020B0502040204020203" pitchFamily="34" charset="0"/>
                <a:cs typeface="Segoe UI" panose="020B0502040204020203" pitchFamily="34" charset="0"/>
              </a:rPr>
              <a:t>autocomplete</a:t>
            </a:r>
            <a:r>
              <a:rPr lang="en-US" sz="2200" dirty="0">
                <a:latin typeface="Segoe UI" panose="020B0502040204020203" pitchFamily="34" charset="0"/>
                <a:cs typeface="Segoe UI" panose="020B0502040204020203" pitchFamily="34" charset="0"/>
              </a:rPr>
              <a:t> (on/off) attribute</a:t>
            </a:r>
            <a:endParaRPr lang="hr-HR" sz="2200" dirty="0">
              <a:latin typeface="Segoe UI" panose="020B0502040204020203" pitchFamily="34" charset="0"/>
              <a:cs typeface="Segoe UI" panose="020B0502040204020203" pitchFamily="34" charset="0"/>
            </a:endParaRPr>
          </a:p>
          <a:p>
            <a:pPr lvl="1">
              <a:lnSpc>
                <a:spcPts val="3000"/>
              </a:lnSpc>
            </a:pPr>
            <a:r>
              <a:rPr lang="en-US" sz="1800" dirty="0">
                <a:latin typeface="Segoe UI" panose="020B0502040204020203" pitchFamily="34" charset="0"/>
                <a:cs typeface="Segoe UI" panose="020B0502040204020203" pitchFamily="34" charset="0"/>
              </a:rPr>
              <a:t>Cannot be applied to </a:t>
            </a:r>
            <a:r>
              <a:rPr lang="en-US" sz="1800" i="1" dirty="0">
                <a:latin typeface="Segoe UI" panose="020B0502040204020203" pitchFamily="34" charset="0"/>
                <a:cs typeface="Segoe UI" panose="020B0502040204020203" pitchFamily="34" charset="0"/>
              </a:rPr>
              <a:t>password</a:t>
            </a:r>
            <a:r>
              <a:rPr lang="en-US" sz="1800" dirty="0">
                <a:latin typeface="Segoe UI" panose="020B0502040204020203" pitchFamily="34" charset="0"/>
                <a:cs typeface="Segoe UI" panose="020B0502040204020203" pitchFamily="34" charset="0"/>
              </a:rPr>
              <a:t> input </a:t>
            </a:r>
            <a:r>
              <a:rPr lang="en-US" sz="1800" dirty="0" err="1">
                <a:latin typeface="Segoe UI" panose="020B0502040204020203" pitchFamily="34" charset="0"/>
                <a:cs typeface="Segoe UI" panose="020B0502040204020203" pitchFamily="34" charset="0"/>
              </a:rPr>
              <a:t>contro</a:t>
            </a:r>
            <a:r>
              <a:rPr lang="hr-HR" sz="1800" dirty="0">
                <a:latin typeface="Segoe UI" panose="020B0502040204020203" pitchFamily="34" charset="0"/>
                <a:cs typeface="Segoe UI" panose="020B0502040204020203" pitchFamily="34" charset="0"/>
              </a:rPr>
              <a:t>l</a:t>
            </a:r>
            <a:endParaRPr lang="en-US" sz="1800" dirty="0">
              <a:latin typeface="Segoe UI" panose="020B0502040204020203" pitchFamily="34" charset="0"/>
              <a:cs typeface="Segoe UI" panose="020B0502040204020203" pitchFamily="34" charset="0"/>
            </a:endParaRPr>
          </a:p>
          <a:p>
            <a:pPr>
              <a:lnSpc>
                <a:spcPts val="3000"/>
              </a:lnSpc>
            </a:pPr>
            <a:r>
              <a:rPr lang="en-US" sz="2200" dirty="0">
                <a:latin typeface="Segoe UI" panose="020B0502040204020203" pitchFamily="34" charset="0"/>
                <a:cs typeface="Segoe UI" panose="020B0502040204020203" pitchFamily="34" charset="0"/>
              </a:rPr>
              <a:t>Autocomplete allows the browser to predict the value</a:t>
            </a:r>
            <a:endParaRPr lang="hr-HR" sz="2200" dirty="0">
              <a:latin typeface="Segoe UI" panose="020B0502040204020203" pitchFamily="34" charset="0"/>
              <a:cs typeface="Segoe UI" panose="020B0502040204020203" pitchFamily="34" charset="0"/>
            </a:endParaRPr>
          </a:p>
          <a:p>
            <a:pPr>
              <a:lnSpc>
                <a:spcPts val="3000"/>
              </a:lnSpc>
            </a:pPr>
            <a:r>
              <a:rPr lang="en-US" sz="2200" dirty="0">
                <a:latin typeface="Segoe UI" panose="020B0502040204020203" pitchFamily="34" charset="0"/>
                <a:cs typeface="Segoe UI" panose="020B0502040204020203" pitchFamily="34" charset="0"/>
              </a:rPr>
              <a:t>Internet search engines in their settings offer to turn on this option</a:t>
            </a:r>
            <a:endParaRPr lang="hr-HR" sz="2200" dirty="0">
              <a:latin typeface="Segoe UI" panose="020B0502040204020203" pitchFamily="34" charset="0"/>
              <a:cs typeface="Segoe UI" panose="020B0502040204020203" pitchFamily="34" charset="0"/>
            </a:endParaRPr>
          </a:p>
          <a:p>
            <a:pPr marL="0" indent="0">
              <a:lnSpc>
                <a:spcPts val="3000"/>
              </a:lnSpc>
              <a:buNone/>
            </a:pPr>
            <a:endParaRPr lang="hr-HR" sz="2000" dirty="0"/>
          </a:p>
        </p:txBody>
      </p:sp>
      <p:pic>
        <p:nvPicPr>
          <p:cNvPr id="4" name="Picture 3">
            <a:extLst>
              <a:ext uri="{FF2B5EF4-FFF2-40B4-BE49-F238E27FC236}">
                <a16:creationId xmlns:a16="http://schemas.microsoft.com/office/drawing/2014/main" id="{9AFCB658-F923-4D2F-8976-E34CABD5BDDC}"/>
              </a:ext>
            </a:extLst>
          </p:cNvPr>
          <p:cNvPicPr>
            <a:picLocks noChangeAspect="1"/>
          </p:cNvPicPr>
          <p:nvPr/>
        </p:nvPicPr>
        <p:blipFill>
          <a:blip r:embed="rId3"/>
          <a:stretch>
            <a:fillRect/>
          </a:stretch>
        </p:blipFill>
        <p:spPr>
          <a:xfrm>
            <a:off x="2133047" y="4695565"/>
            <a:ext cx="7925906" cy="666843"/>
          </a:xfrm>
          <a:prstGeom prst="rect">
            <a:avLst/>
          </a:prstGeom>
          <a:ln>
            <a:solidFill>
              <a:schemeClr val="tx1"/>
            </a:solidFill>
          </a:ln>
        </p:spPr>
      </p:pic>
    </p:spTree>
    <p:extLst>
      <p:ext uri="{BB962C8B-B14F-4D97-AF65-F5344CB8AC3E}">
        <p14:creationId xmlns:p14="http://schemas.microsoft.com/office/powerpoint/2010/main" val="3677535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Forms</a:t>
            </a:r>
            <a:endParaRPr lang="en-US" dirty="0">
              <a:solidFill>
                <a:srgbClr val="00B0F0"/>
              </a:solidFill>
            </a:endParaRPr>
          </a:p>
        </p:txBody>
      </p:sp>
      <p:sp>
        <p:nvSpPr>
          <p:cNvPr id="3" name="Content Placeholder 2"/>
          <p:cNvSpPr>
            <a:spLocks noGrp="1"/>
          </p:cNvSpPr>
          <p:nvPr>
            <p:ph idx="1"/>
          </p:nvPr>
        </p:nvSpPr>
        <p:spPr>
          <a:xfrm>
            <a:off x="838200" y="1594435"/>
            <a:ext cx="10515600" cy="5071059"/>
          </a:xfrm>
        </p:spPr>
        <p:txBody>
          <a:bodyPr>
            <a:normAutofit/>
          </a:bodyPr>
          <a:lstStyle/>
          <a:p>
            <a:pPr>
              <a:lnSpc>
                <a:spcPts val="3000"/>
              </a:lnSpc>
            </a:pPr>
            <a:r>
              <a:rPr lang="en-US" sz="2200" dirty="0">
                <a:latin typeface="Segoe UI" panose="020B0502040204020203" pitchFamily="34" charset="0"/>
                <a:cs typeface="Segoe UI" panose="020B0502040204020203" pitchFamily="34" charset="0"/>
              </a:rPr>
              <a:t>Creating a form consists of 2 parts:</a:t>
            </a:r>
            <a:endParaRPr lang="hr-HR" sz="2200" dirty="0">
              <a:latin typeface="Segoe UI" panose="020B0502040204020203" pitchFamily="34" charset="0"/>
              <a:cs typeface="Segoe UI" panose="020B0502040204020203" pitchFamily="34" charset="0"/>
            </a:endParaRPr>
          </a:p>
          <a:p>
            <a:pPr lvl="1">
              <a:lnSpc>
                <a:spcPts val="3000"/>
              </a:lnSpc>
            </a:pPr>
            <a:r>
              <a:rPr lang="en-US" sz="2000" dirty="0" err="1"/>
              <a:t>Creat</a:t>
            </a:r>
            <a:r>
              <a:rPr lang="hr-HR" sz="2000" dirty="0" err="1"/>
              <a:t>ing</a:t>
            </a:r>
            <a:r>
              <a:rPr lang="en-US" sz="2000" dirty="0"/>
              <a:t> a visible part filled in by a visitor
Create an invisible part, a </a:t>
            </a:r>
            <a:r>
              <a:rPr lang="hr-HR" sz="2000" dirty="0"/>
              <a:t>program </a:t>
            </a:r>
            <a:r>
              <a:rPr lang="hr-HR" sz="2000" dirty="0" err="1"/>
              <a:t>or</a:t>
            </a:r>
            <a:r>
              <a:rPr lang="hr-HR" sz="2000" dirty="0"/>
              <a:t> a </a:t>
            </a:r>
            <a:r>
              <a:rPr lang="en-US" sz="2000" dirty="0"/>
              <a:t>script that determines how the data entered in the form will be processed</a:t>
            </a:r>
            <a:endParaRPr lang="hr-HR" sz="2000" dirty="0"/>
          </a:p>
          <a:p>
            <a:pPr>
              <a:lnSpc>
                <a:spcPts val="3000"/>
              </a:lnSpc>
            </a:pPr>
            <a:r>
              <a:rPr lang="ta-IN" sz="2200" dirty="0">
                <a:latin typeface="Segoe UI" panose="020B0502040204020203" pitchFamily="34" charset="0"/>
                <a:cs typeface="Segoe UI" panose="020B0502040204020203" pitchFamily="34" charset="0"/>
              </a:rPr>
              <a:t>Forms are a separate part of web page, usually defined as a separate segment or even as a separate page</a:t>
            </a:r>
            <a:r>
              <a:rPr lang="hr-HR" sz="2200" dirty="0">
                <a:latin typeface="Segoe UI" panose="020B0502040204020203" pitchFamily="34" charset="0"/>
                <a:cs typeface="Segoe UI" panose="020B0502040204020203" pitchFamily="34" charset="0"/>
              </a:rPr>
              <a:t>. </a:t>
            </a:r>
          </a:p>
          <a:p>
            <a:pPr>
              <a:lnSpc>
                <a:spcPts val="3000"/>
              </a:lnSpc>
            </a:pPr>
            <a:r>
              <a:rPr lang="en-US" sz="2200" dirty="0">
                <a:latin typeface="Segoe UI" panose="020B0502040204020203" pitchFamily="34" charset="0"/>
                <a:cs typeface="Segoe UI" panose="020B0502040204020203" pitchFamily="34" charset="0"/>
              </a:rPr>
              <a:t>It contains different types of fields that allow interaction, such as text input fields, drop-down menus, </a:t>
            </a:r>
            <a:r>
              <a:rPr lang="en-US" sz="2200" dirty="0" err="1">
                <a:latin typeface="Segoe UI" panose="020B0502040204020203" pitchFamily="34" charset="0"/>
                <a:cs typeface="Segoe UI" panose="020B0502040204020203" pitchFamily="34" charset="0"/>
              </a:rPr>
              <a:t>radiobutton</a:t>
            </a:r>
            <a:r>
              <a:rPr lang="hr-HR" sz="2200" dirty="0">
                <a:latin typeface="Segoe UI" panose="020B0502040204020203" pitchFamily="34" charset="0"/>
                <a:cs typeface="Segoe UI" panose="020B0502040204020203" pitchFamily="34" charset="0"/>
              </a:rPr>
              <a:t>s</a:t>
            </a:r>
            <a:r>
              <a:rPr lang="en-US" sz="2200" dirty="0">
                <a:latin typeface="Segoe UI" panose="020B0502040204020203" pitchFamily="34" charset="0"/>
                <a:cs typeface="Segoe UI" panose="020B0502040204020203" pitchFamily="34" charset="0"/>
              </a:rPr>
              <a:t>, checkbox</a:t>
            </a:r>
            <a:r>
              <a:rPr lang="hr-HR" sz="2200" dirty="0" err="1">
                <a:latin typeface="Segoe UI" panose="020B0502040204020203" pitchFamily="34" charset="0"/>
                <a:cs typeface="Segoe UI" panose="020B0502040204020203" pitchFamily="34" charset="0"/>
              </a:rPr>
              <a:t>es</a:t>
            </a:r>
            <a:r>
              <a:rPr lang="en-US" sz="2200" dirty="0">
                <a:latin typeface="Segoe UI" panose="020B0502040204020203" pitchFamily="34" charset="0"/>
                <a:cs typeface="Segoe UI" panose="020B0502040204020203" pitchFamily="34" charset="0"/>
              </a:rPr>
              <a:t> and buttons. 
</a:t>
            </a:r>
            <a:r>
              <a:rPr lang="ta-IN" sz="2200" dirty="0">
                <a:latin typeface="Segoe UI" panose="020B0502040204020203" pitchFamily="34" charset="0"/>
                <a:cs typeface="Segoe UI" panose="020B0502040204020203" pitchFamily="34" charset="0"/>
              </a:rPr>
              <a:t>One web page can have multiple forms</a:t>
            </a:r>
            <a:r>
              <a:rPr lang="hr-HR" sz="2200" dirty="0">
                <a:latin typeface="Segoe UI" panose="020B0502040204020203" pitchFamily="34" charset="0"/>
                <a:cs typeface="Segoe UI" panose="020B0502040204020203" pitchFamily="34" charset="0"/>
              </a:rPr>
              <a:t>.</a:t>
            </a:r>
            <a:endParaRPr lang="hr-HR" sz="2200" b="1"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5796206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Attribute </a:t>
            </a:r>
            <a:r>
              <a:rPr lang="en-US" dirty="0">
                <a:solidFill>
                  <a:srgbClr val="00B0F0"/>
                </a:solidFill>
              </a:rPr>
              <a:t>placeholder</a:t>
            </a:r>
          </a:p>
        </p:txBody>
      </p:sp>
      <p:sp>
        <p:nvSpPr>
          <p:cNvPr id="3" name="Content Placeholder 2"/>
          <p:cNvSpPr>
            <a:spLocks noGrp="1"/>
          </p:cNvSpPr>
          <p:nvPr>
            <p:ph idx="1"/>
          </p:nvPr>
        </p:nvSpPr>
        <p:spPr>
          <a:xfrm>
            <a:off x="838200" y="1690688"/>
            <a:ext cx="10411326" cy="4351338"/>
          </a:xfrm>
        </p:spPr>
        <p:txBody>
          <a:bodyPr>
            <a:normAutofit/>
          </a:bodyPr>
          <a:lstStyle/>
          <a:p>
            <a:pPr>
              <a:lnSpc>
                <a:spcPts val="3000"/>
              </a:lnSpc>
            </a:pPr>
            <a:r>
              <a:rPr lang="en-US" sz="2200" dirty="0">
                <a:latin typeface="Segoe UI" panose="020B0502040204020203" pitchFamily="34" charset="0"/>
                <a:cs typeface="Segoe UI" panose="020B0502040204020203" pitchFamily="34" charset="0"/>
              </a:rPr>
              <a:t>Represents a </a:t>
            </a:r>
            <a:r>
              <a:rPr lang="hr-HR" sz="2200" dirty="0" err="1">
                <a:latin typeface="Segoe UI" panose="020B0502040204020203" pitchFamily="34" charset="0"/>
                <a:cs typeface="Segoe UI" panose="020B0502040204020203" pitchFamily="34" charset="0"/>
              </a:rPr>
              <a:t>hint</a:t>
            </a:r>
            <a:r>
              <a:rPr lang="en-US" sz="2200" dirty="0">
                <a:latin typeface="Segoe UI" panose="020B0502040204020203" pitchFamily="34" charset="0"/>
                <a:cs typeface="Segoe UI" panose="020B0502040204020203" pitchFamily="34" charset="0"/>
              </a:rPr>
              <a:t> of what is the purpose of a text field
It is not intended to replace the text field</a:t>
            </a:r>
            <a:r>
              <a:rPr lang="hr-HR" sz="2200" dirty="0">
                <a:latin typeface="Segoe UI" panose="020B0502040204020203" pitchFamily="34" charset="0"/>
                <a:cs typeface="Segoe UI" panose="020B0502040204020203" pitchFamily="34" charset="0"/>
              </a:rPr>
              <a:t> </a:t>
            </a:r>
            <a:r>
              <a:rPr lang="hr-HR" sz="2200" dirty="0" err="1">
                <a:latin typeface="Segoe UI" panose="020B0502040204020203" pitchFamily="34" charset="0"/>
                <a:cs typeface="Segoe UI" panose="020B0502040204020203" pitchFamily="34" charset="0"/>
              </a:rPr>
              <a:t>re</a:t>
            </a:r>
            <a:r>
              <a:rPr lang="en-US" sz="2200" dirty="0" err="1">
                <a:latin typeface="Segoe UI" panose="020B0502040204020203" pitchFamily="34" charset="0"/>
                <a:cs typeface="Segoe UI" panose="020B0502040204020203" pitchFamily="34" charset="0"/>
              </a:rPr>
              <a:t>lated</a:t>
            </a:r>
            <a:r>
              <a:rPr lang="en-US" sz="2200" dirty="0">
                <a:latin typeface="Segoe UI" panose="020B0502040204020203" pitchFamily="34" charset="0"/>
                <a:cs typeface="Segoe UI" panose="020B0502040204020203" pitchFamily="34" charset="0"/>
              </a:rPr>
              <a:t> </a:t>
            </a:r>
            <a:r>
              <a:rPr lang="en-US" sz="2200" b="1" dirty="0">
                <a:latin typeface="Segoe UI" panose="020B0502040204020203" pitchFamily="34" charset="0"/>
                <a:cs typeface="Segoe UI" panose="020B0502040204020203" pitchFamily="34" charset="0"/>
              </a:rPr>
              <a:t>label</a:t>
            </a:r>
            <a:endParaRPr lang="hr-HR" sz="2200" dirty="0">
              <a:latin typeface="Segoe UI" panose="020B0502040204020203" pitchFamily="34" charset="0"/>
              <a:cs typeface="Segoe UI" panose="020B0502040204020203" pitchFamily="34" charset="0"/>
            </a:endParaRPr>
          </a:p>
          <a:p>
            <a:pPr>
              <a:lnSpc>
                <a:spcPts val="3000"/>
              </a:lnSpc>
            </a:pPr>
            <a:r>
              <a:rPr lang="en-US" sz="2200" dirty="0">
                <a:latin typeface="Segoe UI" panose="020B0502040204020203" pitchFamily="34" charset="0"/>
                <a:cs typeface="Segoe UI" panose="020B0502040204020203" pitchFamily="34" charset="0"/>
              </a:rPr>
              <a:t>Displayed to the user when the control is empty and is not selected</a:t>
            </a:r>
            <a:endParaRPr lang="hr-HR" sz="2200" dirty="0">
              <a:latin typeface="Segoe UI" panose="020B0502040204020203" pitchFamily="34" charset="0"/>
              <a:cs typeface="Segoe UI" panose="020B0502040204020203" pitchFamily="34" charset="0"/>
            </a:endParaRPr>
          </a:p>
        </p:txBody>
      </p:sp>
      <p:pic>
        <p:nvPicPr>
          <p:cNvPr id="6" name="Picture 5">
            <a:extLst>
              <a:ext uri="{FF2B5EF4-FFF2-40B4-BE49-F238E27FC236}">
                <a16:creationId xmlns:a16="http://schemas.microsoft.com/office/drawing/2014/main" id="{85EEDBCB-D8C2-4393-9BD1-347226E5960F}"/>
              </a:ext>
            </a:extLst>
          </p:cNvPr>
          <p:cNvPicPr>
            <a:picLocks noChangeAspect="1"/>
          </p:cNvPicPr>
          <p:nvPr/>
        </p:nvPicPr>
        <p:blipFill>
          <a:blip r:embed="rId3"/>
          <a:stretch>
            <a:fillRect/>
          </a:stretch>
        </p:blipFill>
        <p:spPr>
          <a:xfrm>
            <a:off x="1185435" y="3377168"/>
            <a:ext cx="4500257" cy="2664858"/>
          </a:xfrm>
          <a:prstGeom prst="rect">
            <a:avLst/>
          </a:prstGeom>
          <a:ln>
            <a:solidFill>
              <a:schemeClr val="tx1"/>
            </a:solidFill>
          </a:ln>
        </p:spPr>
      </p:pic>
      <p:pic>
        <p:nvPicPr>
          <p:cNvPr id="8" name="Picture 7">
            <a:extLst>
              <a:ext uri="{FF2B5EF4-FFF2-40B4-BE49-F238E27FC236}">
                <a16:creationId xmlns:a16="http://schemas.microsoft.com/office/drawing/2014/main" id="{FDD0D1F7-BADB-4FD9-BFAA-5707FBD786F1}"/>
              </a:ext>
            </a:extLst>
          </p:cNvPr>
          <p:cNvPicPr>
            <a:picLocks noChangeAspect="1"/>
          </p:cNvPicPr>
          <p:nvPr/>
        </p:nvPicPr>
        <p:blipFill>
          <a:blip r:embed="rId4"/>
          <a:stretch>
            <a:fillRect/>
          </a:stretch>
        </p:blipFill>
        <p:spPr>
          <a:xfrm>
            <a:off x="6096000" y="3429000"/>
            <a:ext cx="1867161" cy="895475"/>
          </a:xfrm>
          <a:prstGeom prst="rect">
            <a:avLst/>
          </a:prstGeom>
        </p:spPr>
      </p:pic>
    </p:spTree>
    <p:extLst>
      <p:ext uri="{BB962C8B-B14F-4D97-AF65-F5344CB8AC3E}">
        <p14:creationId xmlns:p14="http://schemas.microsoft.com/office/powerpoint/2010/main" val="1997204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Attribute </a:t>
            </a:r>
            <a:r>
              <a:rPr lang="hr-HR" dirty="0">
                <a:solidFill>
                  <a:srgbClr val="00B0F0"/>
                </a:solidFill>
              </a:rPr>
              <a:t>required</a:t>
            </a:r>
            <a:r>
              <a:rPr lang="hr-HR" dirty="0"/>
              <a:t> i </a:t>
            </a:r>
            <a:r>
              <a:rPr lang="hr-HR" dirty="0">
                <a:solidFill>
                  <a:srgbClr val="00B0F0"/>
                </a:solidFill>
              </a:rPr>
              <a:t>novalidate</a:t>
            </a:r>
            <a:endParaRPr lang="en-US" dirty="0">
              <a:solidFill>
                <a:srgbClr val="00B0F0"/>
              </a:solidFill>
            </a:endParaRPr>
          </a:p>
        </p:txBody>
      </p:sp>
      <p:sp>
        <p:nvSpPr>
          <p:cNvPr id="3" name="Content Placeholder 2"/>
          <p:cNvSpPr>
            <a:spLocks noGrp="1"/>
          </p:cNvSpPr>
          <p:nvPr>
            <p:ph idx="1"/>
          </p:nvPr>
        </p:nvSpPr>
        <p:spPr>
          <a:xfrm>
            <a:off x="838200" y="1690688"/>
            <a:ext cx="10411326" cy="4351338"/>
          </a:xfrm>
        </p:spPr>
        <p:txBody>
          <a:bodyPr>
            <a:normAutofit/>
          </a:bodyPr>
          <a:lstStyle/>
          <a:p>
            <a:pPr>
              <a:lnSpc>
                <a:spcPct val="120000"/>
              </a:lnSpc>
            </a:pPr>
            <a:r>
              <a:rPr lang="hr-HR" sz="2200" b="1" dirty="0" err="1">
                <a:latin typeface="Consolas" panose="020B0609020204030204" pitchFamily="49" charset="0"/>
                <a:cs typeface="Consolas" panose="020B0609020204030204" pitchFamily="49" charset="0"/>
              </a:rPr>
              <a:t>required</a:t>
            </a:r>
            <a:r>
              <a:rPr lang="hr-HR" sz="2200" dirty="0">
                <a:latin typeface="Segoe UI" panose="020B0502040204020203" pitchFamily="34" charset="0"/>
                <a:cs typeface="Segoe UI" panose="020B0502040204020203" pitchFamily="34" charset="0"/>
              </a:rPr>
              <a:t> </a:t>
            </a:r>
            <a:r>
              <a:rPr lang="hr-HR" sz="2200" dirty="0" err="1">
                <a:latin typeface="Segoe UI" panose="020B0502040204020203" pitchFamily="34" charset="0"/>
                <a:cs typeface="Segoe UI" panose="020B0502040204020203" pitchFamily="34" charset="0"/>
              </a:rPr>
              <a:t>attribute</a:t>
            </a:r>
            <a:r>
              <a:rPr lang="hr-HR" sz="2200" dirty="0">
                <a:latin typeface="Segoe UI" panose="020B0502040204020203" pitchFamily="34" charset="0"/>
                <a:cs typeface="Segoe UI" panose="020B0502040204020203" pitchFamily="34" charset="0"/>
              </a:rPr>
              <a:t> </a:t>
            </a:r>
            <a:r>
              <a:rPr lang="hr-HR" sz="2200" dirty="0" err="1">
                <a:latin typeface="Segoe UI" panose="020B0502040204020203" pitchFamily="34" charset="0"/>
                <a:cs typeface="Segoe UI" panose="020B0502040204020203" pitchFamily="34" charset="0"/>
              </a:rPr>
              <a:t>specifies</a:t>
            </a:r>
            <a:r>
              <a:rPr lang="ta-IN" sz="2200" dirty="0">
                <a:latin typeface="Segoe UI" panose="020B0502040204020203" pitchFamily="34" charset="0"/>
                <a:cs typeface="Segoe UI" panose="020B0502040204020203" pitchFamily="34" charset="0"/>
              </a:rPr>
              <a:t> that control </a:t>
            </a:r>
            <a:r>
              <a:rPr lang="ta-IN" sz="2200" i="1" dirty="0">
                <a:latin typeface="Segoe UI" panose="020B0502040204020203" pitchFamily="34" charset="0"/>
                <a:cs typeface="Segoe UI" panose="020B0502040204020203" pitchFamily="34" charset="0"/>
              </a:rPr>
              <a:t>must</a:t>
            </a:r>
            <a:r>
              <a:rPr lang="ta-IN" sz="2200" dirty="0">
                <a:latin typeface="Segoe UI" panose="020B0502040204020203" pitchFamily="34" charset="0"/>
                <a:cs typeface="Segoe UI" panose="020B0502040204020203" pitchFamily="34" charset="0"/>
              </a:rPr>
              <a:t> be filled by user</a:t>
            </a:r>
            <a:endParaRPr lang="hr-HR" sz="2200" dirty="0">
              <a:latin typeface="Segoe UI" panose="020B0502040204020203" pitchFamily="34" charset="0"/>
              <a:cs typeface="Segoe UI" panose="020B0502040204020203" pitchFamily="34" charset="0"/>
            </a:endParaRPr>
          </a:p>
          <a:p>
            <a:pPr>
              <a:lnSpc>
                <a:spcPct val="120000"/>
              </a:lnSpc>
            </a:pPr>
            <a:r>
              <a:rPr lang="hr-HR" sz="2200" dirty="0" err="1">
                <a:latin typeface="Segoe UI" panose="020B0502040204020203" pitchFamily="34" charset="0"/>
                <a:cs typeface="Segoe UI" panose="020B0502040204020203" pitchFamily="34" charset="0"/>
              </a:rPr>
              <a:t>By</a:t>
            </a:r>
            <a:r>
              <a:rPr lang="hr-HR" sz="2200" dirty="0">
                <a:latin typeface="Segoe UI" panose="020B0502040204020203" pitchFamily="34" charset="0"/>
                <a:cs typeface="Segoe UI" panose="020B0502040204020203" pitchFamily="34" charset="0"/>
              </a:rPr>
              <a:t> c</a:t>
            </a:r>
            <a:r>
              <a:rPr lang="en-US" sz="2200" dirty="0">
                <a:latin typeface="Segoe UI" panose="020B0502040204020203" pitchFamily="34" charset="0"/>
                <a:cs typeface="Segoe UI" panose="020B0502040204020203" pitchFamily="34" charset="0"/>
              </a:rPr>
              <a:t>licking </a:t>
            </a:r>
            <a:r>
              <a:rPr lang="hr-HR" sz="2200" dirty="0">
                <a:latin typeface="Segoe UI" panose="020B0502040204020203" pitchFamily="34" charset="0"/>
                <a:cs typeface="Segoe UI" panose="020B0502040204020203" pitchFamily="34" charset="0"/>
              </a:rPr>
              <a:t>on </a:t>
            </a:r>
            <a:r>
              <a:rPr lang="en-US" sz="2200" dirty="0">
                <a:latin typeface="Segoe UI" panose="020B0502040204020203" pitchFamily="34" charset="0"/>
                <a:cs typeface="Segoe UI" panose="020B0502040204020203" pitchFamily="34" charset="0"/>
              </a:rPr>
              <a:t>the submit button</a:t>
            </a:r>
            <a:r>
              <a:rPr lang="hr-HR" sz="2200" dirty="0">
                <a:latin typeface="Segoe UI" panose="020B0502040204020203" pitchFamily="34" charset="0"/>
                <a:cs typeface="Segoe UI" panose="020B0502040204020203" pitchFamily="34" charset="0"/>
              </a:rPr>
              <a:t>,</a:t>
            </a:r>
            <a:r>
              <a:rPr lang="en-US" sz="2200" dirty="0">
                <a:latin typeface="Segoe UI" panose="020B0502040204020203" pitchFamily="34" charset="0"/>
                <a:cs typeface="Segoe UI" panose="020B0502040204020203" pitchFamily="34" charset="0"/>
              </a:rPr>
              <a:t> </a:t>
            </a:r>
            <a:r>
              <a:rPr lang="hr-HR" sz="2200" dirty="0" err="1">
                <a:latin typeface="Segoe UI" panose="020B0502040204020203" pitchFamily="34" charset="0"/>
                <a:cs typeface="Segoe UI" panose="020B0502040204020203" pitchFamily="34" charset="0"/>
              </a:rPr>
              <a:t>it</a:t>
            </a:r>
            <a:r>
              <a:rPr lang="hr-HR" sz="2200" dirty="0">
                <a:latin typeface="Segoe UI" panose="020B0502040204020203" pitchFamily="34" charset="0"/>
                <a:cs typeface="Segoe UI" panose="020B0502040204020203" pitchFamily="34" charset="0"/>
              </a:rPr>
              <a:t> </a:t>
            </a:r>
            <a:r>
              <a:rPr lang="hr-HR" sz="2200" dirty="0" err="1">
                <a:latin typeface="Segoe UI" panose="020B0502040204020203" pitchFamily="34" charset="0"/>
                <a:cs typeface="Segoe UI" panose="020B0502040204020203" pitchFamily="34" charset="0"/>
              </a:rPr>
              <a:t>is</a:t>
            </a:r>
            <a:r>
              <a:rPr lang="hr-HR" sz="2200" dirty="0">
                <a:latin typeface="Segoe UI" panose="020B0502040204020203" pitchFamily="34" charset="0"/>
                <a:cs typeface="Segoe UI" panose="020B0502040204020203" pitchFamily="34" charset="0"/>
              </a:rPr>
              <a:t> </a:t>
            </a:r>
            <a:r>
              <a:rPr lang="hr-HR" sz="2200" dirty="0" err="1">
                <a:latin typeface="Segoe UI" panose="020B0502040204020203" pitchFamily="34" charset="0"/>
                <a:cs typeface="Segoe UI" panose="020B0502040204020203" pitchFamily="34" charset="0"/>
              </a:rPr>
              <a:t>checked</a:t>
            </a:r>
            <a:r>
              <a:rPr lang="hr-HR" sz="2200" dirty="0">
                <a:latin typeface="Segoe UI" panose="020B0502040204020203" pitchFamily="34" charset="0"/>
                <a:cs typeface="Segoe UI" panose="020B0502040204020203" pitchFamily="34" charset="0"/>
              </a:rPr>
              <a:t> </a:t>
            </a:r>
            <a:r>
              <a:rPr lang="hr-HR" sz="2200" dirty="0" err="1">
                <a:latin typeface="Segoe UI" panose="020B0502040204020203" pitchFamily="34" charset="0"/>
                <a:cs typeface="Segoe UI" panose="020B0502040204020203" pitchFamily="34" charset="0"/>
              </a:rPr>
              <a:t>whether</a:t>
            </a:r>
            <a:r>
              <a:rPr lang="hr-HR" sz="2200" dirty="0">
                <a:latin typeface="Segoe UI" panose="020B0502040204020203" pitchFamily="34" charset="0"/>
                <a:cs typeface="Segoe UI" panose="020B0502040204020203" pitchFamily="34" charset="0"/>
              </a:rPr>
              <a:t> </a:t>
            </a:r>
            <a:r>
              <a:rPr lang="en-US" sz="2200" dirty="0">
                <a:latin typeface="Segoe UI" panose="020B0502040204020203" pitchFamily="34" charset="0"/>
                <a:cs typeface="Segoe UI" panose="020B0502040204020203" pitchFamily="34" charset="0"/>
              </a:rPr>
              <a:t>the control has a value entered</a:t>
            </a:r>
            <a:r>
              <a:rPr lang="hr-HR" sz="2200" dirty="0">
                <a:latin typeface="Segoe UI" panose="020B0502040204020203" pitchFamily="34" charset="0"/>
                <a:cs typeface="Segoe UI" panose="020B0502040204020203" pitchFamily="34" charset="0"/>
              </a:rPr>
              <a:t> </a:t>
            </a:r>
          </a:p>
          <a:p>
            <a:pPr lvl="1">
              <a:lnSpc>
                <a:spcPct val="120000"/>
              </a:lnSpc>
            </a:pPr>
            <a:r>
              <a:rPr lang="en-US" sz="1800" dirty="0">
                <a:latin typeface="Segoe UI" panose="020B0502040204020203" pitchFamily="34" charset="0"/>
                <a:cs typeface="Segoe UI" panose="020B0502040204020203" pitchFamily="34" charset="0"/>
              </a:rPr>
              <a:t>form must not have a </a:t>
            </a:r>
            <a:r>
              <a:rPr lang="en-US" sz="1800" b="1" dirty="0">
                <a:latin typeface="Segoe UI" panose="020B0502040204020203" pitchFamily="34" charset="0"/>
                <a:cs typeface="Segoe UI" panose="020B0502040204020203" pitchFamily="34" charset="0"/>
              </a:rPr>
              <a:t>n</a:t>
            </a:r>
            <a:r>
              <a:rPr lang="hr-HR" sz="1800" b="1" dirty="0">
                <a:latin typeface="Segoe UI" panose="020B0502040204020203" pitchFamily="34" charset="0"/>
                <a:cs typeface="Segoe UI" panose="020B0502040204020203" pitchFamily="34" charset="0"/>
              </a:rPr>
              <a:t>ova</a:t>
            </a:r>
            <a:r>
              <a:rPr lang="en-US" sz="1800" b="1" dirty="0" err="1">
                <a:latin typeface="Segoe UI" panose="020B0502040204020203" pitchFamily="34" charset="0"/>
                <a:cs typeface="Segoe UI" panose="020B0502040204020203" pitchFamily="34" charset="0"/>
              </a:rPr>
              <a:t>lidate</a:t>
            </a:r>
            <a:r>
              <a:rPr lang="en-US" sz="1800" dirty="0">
                <a:latin typeface="Segoe UI" panose="020B0502040204020203" pitchFamily="34" charset="0"/>
                <a:cs typeface="Segoe UI" panose="020B0502040204020203" pitchFamily="34" charset="0"/>
              </a:rPr>
              <a:t> attribute defined</a:t>
            </a:r>
            <a:endParaRPr lang="hr-HR" sz="1800" dirty="0">
              <a:latin typeface="Segoe UI" panose="020B0502040204020203" pitchFamily="34" charset="0"/>
              <a:cs typeface="Segoe UI" panose="020B0502040204020203" pitchFamily="34" charset="0"/>
            </a:endParaRPr>
          </a:p>
          <a:p>
            <a:pPr>
              <a:lnSpc>
                <a:spcPct val="120000"/>
              </a:lnSpc>
            </a:pPr>
            <a:r>
              <a:rPr lang="en-US" sz="2200" dirty="0">
                <a:latin typeface="Segoe UI" panose="020B0502040204020203" pitchFamily="34" charset="0"/>
                <a:cs typeface="Segoe UI" panose="020B0502040204020203" pitchFamily="34" charset="0"/>
              </a:rPr>
              <a:t>Does not verify that the value is correct
Form attribute, </a:t>
            </a:r>
            <a:r>
              <a:rPr lang="en-US" sz="2200" b="1" dirty="0" err="1">
                <a:latin typeface="Segoe UI" panose="020B0502040204020203" pitchFamily="34" charset="0"/>
                <a:cs typeface="Segoe UI" panose="020B0502040204020203" pitchFamily="34" charset="0"/>
              </a:rPr>
              <a:t>novalidates</a:t>
            </a:r>
            <a:r>
              <a:rPr lang="en-US" sz="2200" dirty="0">
                <a:latin typeface="Segoe UI" panose="020B0502040204020203" pitchFamily="34" charset="0"/>
                <a:cs typeface="Segoe UI" panose="020B0502040204020203" pitchFamily="34" charset="0"/>
              </a:rPr>
              <a:t>, allows the form </a:t>
            </a:r>
            <a:r>
              <a:rPr lang="hr-HR" sz="2200" u="sng" dirty="0">
                <a:latin typeface="Segoe UI" panose="020B0502040204020203" pitchFamily="34" charset="0"/>
                <a:cs typeface="Segoe UI" panose="020B0502040204020203" pitchFamily="34" charset="0"/>
              </a:rPr>
              <a:t>to </a:t>
            </a:r>
            <a:r>
              <a:rPr lang="hr-HR" sz="2200" u="sng" dirty="0" err="1">
                <a:latin typeface="Segoe UI" panose="020B0502040204020203" pitchFamily="34" charset="0"/>
                <a:cs typeface="Segoe UI" panose="020B0502040204020203" pitchFamily="34" charset="0"/>
              </a:rPr>
              <a:t>avoid</a:t>
            </a:r>
            <a:r>
              <a:rPr lang="hr-HR" sz="2200" u="sng" dirty="0">
                <a:latin typeface="Segoe UI" panose="020B0502040204020203" pitchFamily="34" charset="0"/>
                <a:cs typeface="Segoe UI" panose="020B0502040204020203" pitchFamily="34" charset="0"/>
              </a:rPr>
              <a:t> </a:t>
            </a:r>
            <a:r>
              <a:rPr lang="hr-HR" sz="2200" u="sng" dirty="0" err="1">
                <a:latin typeface="Segoe UI" panose="020B0502040204020203" pitchFamily="34" charset="0"/>
                <a:cs typeface="Segoe UI" panose="020B0502040204020203" pitchFamily="34" charset="0"/>
              </a:rPr>
              <a:t>validation</a:t>
            </a:r>
            <a:r>
              <a:rPr lang="en-US" sz="2200" dirty="0">
                <a:latin typeface="Segoe UI" panose="020B0502040204020203" pitchFamily="34" charset="0"/>
                <a:cs typeface="Segoe UI" panose="020B0502040204020203" pitchFamily="34" charset="0"/>
              </a:rPr>
              <a:t> before submitting</a:t>
            </a:r>
            <a:endParaRPr lang="hr-HR" sz="2200" dirty="0">
              <a:latin typeface="Segoe UI" panose="020B0502040204020203" pitchFamily="34" charset="0"/>
              <a:cs typeface="Segoe UI" panose="020B0502040204020203" pitchFamily="34" charset="0"/>
            </a:endParaRPr>
          </a:p>
        </p:txBody>
      </p:sp>
      <p:pic>
        <p:nvPicPr>
          <p:cNvPr id="9" name="Picture 6">
            <a:extLst>
              <a:ext uri="{FF2B5EF4-FFF2-40B4-BE49-F238E27FC236}">
                <a16:creationId xmlns:a16="http://schemas.microsoft.com/office/drawing/2014/main" id="{82C4BBDE-77C8-4490-A092-39DF9A70C2DC}"/>
              </a:ext>
            </a:extLst>
          </p:cNvPr>
          <p:cNvPicPr>
            <a:picLocks noChangeAspect="1"/>
          </p:cNvPicPr>
          <p:nvPr/>
        </p:nvPicPr>
        <p:blipFill>
          <a:blip r:embed="rId3"/>
          <a:stretch>
            <a:fillRect/>
          </a:stretch>
        </p:blipFill>
        <p:spPr>
          <a:xfrm>
            <a:off x="942474" y="5167310"/>
            <a:ext cx="5343525" cy="607695"/>
          </a:xfrm>
          <a:prstGeom prst="rect">
            <a:avLst/>
          </a:prstGeom>
          <a:ln>
            <a:solidFill>
              <a:schemeClr val="tx1"/>
            </a:solidFill>
          </a:ln>
        </p:spPr>
      </p:pic>
      <p:pic>
        <p:nvPicPr>
          <p:cNvPr id="4" name="Picture 3">
            <a:extLst>
              <a:ext uri="{FF2B5EF4-FFF2-40B4-BE49-F238E27FC236}">
                <a16:creationId xmlns:a16="http://schemas.microsoft.com/office/drawing/2014/main" id="{3C1E9D9C-6D38-47DA-A939-97FEE2A733FC}"/>
              </a:ext>
            </a:extLst>
          </p:cNvPr>
          <p:cNvPicPr>
            <a:picLocks noChangeAspect="1"/>
          </p:cNvPicPr>
          <p:nvPr/>
        </p:nvPicPr>
        <p:blipFill>
          <a:blip r:embed="rId4"/>
          <a:stretch>
            <a:fillRect/>
          </a:stretch>
        </p:blipFill>
        <p:spPr>
          <a:xfrm>
            <a:off x="6585526" y="4670235"/>
            <a:ext cx="3991532" cy="1371791"/>
          </a:xfrm>
          <a:prstGeom prst="rect">
            <a:avLst/>
          </a:prstGeom>
          <a:ln>
            <a:solidFill>
              <a:schemeClr val="tx1"/>
            </a:solidFill>
          </a:ln>
        </p:spPr>
      </p:pic>
    </p:spTree>
    <p:extLst>
      <p:ext uri="{BB962C8B-B14F-4D97-AF65-F5344CB8AC3E}">
        <p14:creationId xmlns:p14="http://schemas.microsoft.com/office/powerpoint/2010/main" val="2915280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Attribute </a:t>
            </a:r>
            <a:r>
              <a:rPr lang="hr-HR" dirty="0">
                <a:solidFill>
                  <a:srgbClr val="00B0F0"/>
                </a:solidFill>
              </a:rPr>
              <a:t>&lt;input type="email"/&gt;</a:t>
            </a:r>
            <a:endParaRPr lang="en-US" dirty="0">
              <a:solidFill>
                <a:srgbClr val="00B0F0"/>
              </a:solidFill>
            </a:endParaRPr>
          </a:p>
        </p:txBody>
      </p:sp>
      <p:sp>
        <p:nvSpPr>
          <p:cNvPr id="3" name="Content Placeholder 2"/>
          <p:cNvSpPr>
            <a:spLocks noGrp="1"/>
          </p:cNvSpPr>
          <p:nvPr>
            <p:ph idx="1"/>
          </p:nvPr>
        </p:nvSpPr>
        <p:spPr>
          <a:xfrm>
            <a:off x="838200" y="1690688"/>
            <a:ext cx="5731042" cy="4351338"/>
          </a:xfrm>
        </p:spPr>
        <p:txBody>
          <a:bodyPr>
            <a:normAutofit/>
          </a:bodyPr>
          <a:lstStyle/>
          <a:p>
            <a:pPr>
              <a:lnSpc>
                <a:spcPct val="150000"/>
              </a:lnSpc>
            </a:pPr>
            <a:r>
              <a:rPr lang="ta-IN" sz="2200" dirty="0">
                <a:latin typeface="Segoe UI" panose="020B0502040204020203" pitchFamily="34" charset="0"/>
                <a:cs typeface="Segoe UI" panose="020B0502040204020203" pitchFamily="34" charset="0"/>
              </a:rPr>
              <a:t>A field for email address</a:t>
            </a:r>
          </a:p>
          <a:p>
            <a:pPr>
              <a:lnSpc>
                <a:spcPct val="150000"/>
              </a:lnSpc>
            </a:pPr>
            <a:r>
              <a:rPr lang="ta-IN" sz="2200" dirty="0">
                <a:latin typeface="Segoe UI" panose="020B0502040204020203" pitchFamily="34" charset="0"/>
                <a:cs typeface="Segoe UI" panose="020B0502040204020203" pitchFamily="34" charset="0"/>
              </a:rPr>
              <a:t>Validation will check if the email address is in a correct form</a:t>
            </a:r>
            <a:endParaRPr lang="hr-HR" sz="2200" dirty="0">
              <a:latin typeface="Segoe UI" panose="020B0502040204020203" pitchFamily="34" charset="0"/>
              <a:cs typeface="Segoe UI" panose="020B0502040204020203" pitchFamily="34" charset="0"/>
            </a:endParaRPr>
          </a:p>
          <a:p>
            <a:pPr>
              <a:lnSpc>
                <a:spcPct val="150000"/>
              </a:lnSpc>
            </a:pPr>
            <a:r>
              <a:rPr lang="ta-IN" sz="2200" dirty="0">
                <a:latin typeface="Segoe UI" panose="020B0502040204020203" pitchFamily="34" charset="0"/>
                <a:cs typeface="Segoe UI" panose="020B0502040204020203" pitchFamily="34" charset="0"/>
              </a:rPr>
              <a:t>On devices with virtual keybords, a specialized keyboard will be shown</a:t>
            </a:r>
            <a:endParaRPr lang="hr-HR" sz="2200" dirty="0">
              <a:latin typeface="Segoe UI" panose="020B0502040204020203" pitchFamily="34" charset="0"/>
              <a:cs typeface="Segoe UI" panose="020B0502040204020203" pitchFamily="34" charset="0"/>
            </a:endParaRPr>
          </a:p>
        </p:txBody>
      </p:sp>
      <p:pic>
        <p:nvPicPr>
          <p:cNvPr id="5" name="Slika 4" descr="Slika na kojoj se prikazuje snimka zaslona&#10;&#10;Opis je generiran uz vrlo visoku pouzdanost">
            <a:extLst>
              <a:ext uri="{FF2B5EF4-FFF2-40B4-BE49-F238E27FC236}">
                <a16:creationId xmlns:a16="http://schemas.microsoft.com/office/drawing/2014/main" id="{06BBA1AB-63C4-44CD-8FB7-A4B14F9298AA}"/>
              </a:ext>
            </a:extLst>
          </p:cNvPr>
          <p:cNvPicPr>
            <a:picLocks noChangeAspect="1"/>
          </p:cNvPicPr>
          <p:nvPr/>
        </p:nvPicPr>
        <p:blipFill>
          <a:blip r:embed="rId3"/>
          <a:stretch>
            <a:fillRect/>
          </a:stretch>
        </p:blipFill>
        <p:spPr>
          <a:xfrm>
            <a:off x="9343754" y="852742"/>
            <a:ext cx="2379550" cy="5152516"/>
          </a:xfrm>
          <a:prstGeom prst="rect">
            <a:avLst/>
          </a:prstGeom>
        </p:spPr>
      </p:pic>
    </p:spTree>
    <p:extLst>
      <p:ext uri="{BB962C8B-B14F-4D97-AF65-F5344CB8AC3E}">
        <p14:creationId xmlns:p14="http://schemas.microsoft.com/office/powerpoint/2010/main" val="8922206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Attribute </a:t>
            </a:r>
            <a:r>
              <a:rPr lang="hr-HR" dirty="0">
                <a:solidFill>
                  <a:srgbClr val="00B0F0"/>
                </a:solidFill>
              </a:rPr>
              <a:t>&lt;input type="</a:t>
            </a:r>
            <a:r>
              <a:rPr lang="en-US" dirty="0" err="1">
                <a:solidFill>
                  <a:srgbClr val="00B0F0"/>
                </a:solidFill>
              </a:rPr>
              <a:t>url</a:t>
            </a:r>
            <a:r>
              <a:rPr lang="hr-HR" dirty="0">
                <a:solidFill>
                  <a:srgbClr val="00B0F0"/>
                </a:solidFill>
              </a:rPr>
              <a:t>"/&gt;</a:t>
            </a:r>
            <a:endParaRPr lang="en-US" dirty="0">
              <a:solidFill>
                <a:srgbClr val="00B0F0"/>
              </a:solidFill>
            </a:endParaRPr>
          </a:p>
        </p:txBody>
      </p:sp>
      <p:sp>
        <p:nvSpPr>
          <p:cNvPr id="3" name="Content Placeholder 2"/>
          <p:cNvSpPr>
            <a:spLocks noGrp="1"/>
          </p:cNvSpPr>
          <p:nvPr>
            <p:ph idx="1"/>
          </p:nvPr>
        </p:nvSpPr>
        <p:spPr>
          <a:xfrm>
            <a:off x="838200" y="1690688"/>
            <a:ext cx="5731042" cy="4351338"/>
          </a:xfrm>
        </p:spPr>
        <p:txBody>
          <a:bodyPr>
            <a:normAutofit/>
          </a:bodyPr>
          <a:lstStyle/>
          <a:p>
            <a:pPr>
              <a:lnSpc>
                <a:spcPct val="150000"/>
              </a:lnSpc>
            </a:pPr>
            <a:r>
              <a:rPr lang="ta-IN" sz="2200" dirty="0">
                <a:latin typeface="Segoe UI" panose="020B0502040204020203" pitchFamily="34" charset="0"/>
                <a:cs typeface="Segoe UI" panose="020B0502040204020203" pitchFamily="34" charset="0"/>
              </a:rPr>
              <a:t>Input field for web addresses</a:t>
            </a:r>
            <a:endParaRPr lang="hr-HR" sz="2200" dirty="0">
              <a:latin typeface="Segoe UI" panose="020B0502040204020203" pitchFamily="34" charset="0"/>
              <a:cs typeface="Segoe UI" panose="020B0502040204020203" pitchFamily="34" charset="0"/>
            </a:endParaRPr>
          </a:p>
          <a:p>
            <a:pPr>
              <a:lnSpc>
                <a:spcPct val="150000"/>
              </a:lnSpc>
            </a:pPr>
            <a:r>
              <a:rPr lang="ta-IN" sz="2200" dirty="0">
                <a:latin typeface="Segoe UI" panose="020B0502040204020203" pitchFamily="34" charset="0"/>
                <a:cs typeface="Segoe UI" panose="020B0502040204020203" pitchFamily="34" charset="0"/>
              </a:rPr>
              <a:t>Validation will check if input is a web address</a:t>
            </a:r>
            <a:endParaRPr lang="hr-HR" sz="2200" dirty="0">
              <a:latin typeface="Segoe UI" panose="020B0502040204020203" pitchFamily="34" charset="0"/>
              <a:cs typeface="Segoe UI" panose="020B0502040204020203" pitchFamily="34" charset="0"/>
            </a:endParaRPr>
          </a:p>
          <a:p>
            <a:pPr>
              <a:lnSpc>
                <a:spcPct val="150000"/>
              </a:lnSpc>
            </a:pPr>
            <a:r>
              <a:rPr lang="ta-IN" sz="2200" dirty="0">
                <a:latin typeface="Segoe UI" panose="020B0502040204020203" pitchFamily="34" charset="0"/>
                <a:cs typeface="Segoe UI" panose="020B0502040204020203" pitchFamily="34" charset="0"/>
              </a:rPr>
              <a:t>On devices with virtual keybo</a:t>
            </a:r>
            <a:r>
              <a:rPr lang="hr-HR" sz="2200">
                <a:latin typeface="Segoe UI" panose="020B0502040204020203" pitchFamily="34" charset="0"/>
                <a:cs typeface="Segoe UI" panose="020B0502040204020203" pitchFamily="34" charset="0"/>
              </a:rPr>
              <a:t>a</a:t>
            </a:r>
            <a:r>
              <a:rPr lang="ta-IN" sz="2200">
                <a:latin typeface="Segoe UI" panose="020B0502040204020203" pitchFamily="34" charset="0"/>
                <a:cs typeface="Segoe UI" panose="020B0502040204020203" pitchFamily="34" charset="0"/>
              </a:rPr>
              <a:t>rds</a:t>
            </a:r>
            <a:r>
              <a:rPr lang="ta-IN" sz="2200" dirty="0">
                <a:latin typeface="Segoe UI" panose="020B0502040204020203" pitchFamily="34" charset="0"/>
                <a:cs typeface="Segoe UI" panose="020B0502040204020203" pitchFamily="34" charset="0"/>
              </a:rPr>
              <a:t>, a specialized keyboard will be shown</a:t>
            </a:r>
            <a:endParaRPr lang="hr-HR" sz="2200" dirty="0">
              <a:latin typeface="Segoe UI" panose="020B0502040204020203" pitchFamily="34" charset="0"/>
              <a:cs typeface="Segoe UI" panose="020B0502040204020203" pitchFamily="34" charset="0"/>
            </a:endParaRPr>
          </a:p>
        </p:txBody>
      </p:sp>
      <p:pic>
        <p:nvPicPr>
          <p:cNvPr id="6" name="Slika 5" descr="Slika na kojoj se prikazuje snimka zaslona&#10;&#10;Opis je generiran uz vrlo visoku pouzdanost">
            <a:extLst>
              <a:ext uri="{FF2B5EF4-FFF2-40B4-BE49-F238E27FC236}">
                <a16:creationId xmlns:a16="http://schemas.microsoft.com/office/drawing/2014/main" id="{1B8A3758-6A9F-48BE-ACFB-25966D3F6120}"/>
              </a:ext>
            </a:extLst>
          </p:cNvPr>
          <p:cNvPicPr>
            <a:picLocks noChangeAspect="1"/>
          </p:cNvPicPr>
          <p:nvPr/>
        </p:nvPicPr>
        <p:blipFill>
          <a:blip r:embed="rId3"/>
          <a:stretch>
            <a:fillRect/>
          </a:stretch>
        </p:blipFill>
        <p:spPr>
          <a:xfrm>
            <a:off x="9384096" y="852742"/>
            <a:ext cx="2379550" cy="5152516"/>
          </a:xfrm>
          <a:prstGeom prst="rect">
            <a:avLst/>
          </a:prstGeom>
        </p:spPr>
      </p:pic>
    </p:spTree>
    <p:extLst>
      <p:ext uri="{BB962C8B-B14F-4D97-AF65-F5344CB8AC3E}">
        <p14:creationId xmlns:p14="http://schemas.microsoft.com/office/powerpoint/2010/main" val="41477132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Attribute </a:t>
            </a:r>
            <a:r>
              <a:rPr lang="hr-HR" dirty="0">
                <a:solidFill>
                  <a:srgbClr val="00B0F0"/>
                </a:solidFill>
              </a:rPr>
              <a:t>&lt;input type="</a:t>
            </a:r>
            <a:r>
              <a:rPr lang="en-US" dirty="0" err="1">
                <a:solidFill>
                  <a:srgbClr val="00B0F0"/>
                </a:solidFill>
              </a:rPr>
              <a:t>tel</a:t>
            </a:r>
            <a:r>
              <a:rPr lang="hr-HR" dirty="0">
                <a:solidFill>
                  <a:srgbClr val="00B0F0"/>
                </a:solidFill>
              </a:rPr>
              <a:t>"/&gt;</a:t>
            </a:r>
            <a:endParaRPr lang="en-US" dirty="0">
              <a:solidFill>
                <a:srgbClr val="00B0F0"/>
              </a:solidFill>
            </a:endParaRPr>
          </a:p>
        </p:txBody>
      </p:sp>
      <p:sp>
        <p:nvSpPr>
          <p:cNvPr id="3" name="Content Placeholder 2"/>
          <p:cNvSpPr>
            <a:spLocks noGrp="1"/>
          </p:cNvSpPr>
          <p:nvPr>
            <p:ph idx="1"/>
          </p:nvPr>
        </p:nvSpPr>
        <p:spPr>
          <a:xfrm>
            <a:off x="838200" y="1690688"/>
            <a:ext cx="5731042" cy="4351338"/>
          </a:xfrm>
        </p:spPr>
        <p:txBody>
          <a:bodyPr>
            <a:normAutofit/>
          </a:bodyPr>
          <a:lstStyle/>
          <a:p>
            <a:pPr>
              <a:lnSpc>
                <a:spcPct val="150000"/>
              </a:lnSpc>
            </a:pPr>
            <a:r>
              <a:rPr lang="ta-IN" sz="2200" dirty="0">
                <a:latin typeface="Segoe UI" panose="020B0502040204020203" pitchFamily="34" charset="0"/>
                <a:cs typeface="Segoe UI" panose="020B0502040204020203" pitchFamily="34" charset="0"/>
              </a:rPr>
              <a:t>A field for telephone number</a:t>
            </a:r>
            <a:endParaRPr lang="hr-HR" sz="2200" dirty="0">
              <a:latin typeface="Segoe UI" panose="020B0502040204020203" pitchFamily="34" charset="0"/>
              <a:cs typeface="Segoe UI" panose="020B0502040204020203" pitchFamily="34" charset="0"/>
            </a:endParaRPr>
          </a:p>
          <a:p>
            <a:pPr>
              <a:lnSpc>
                <a:spcPct val="150000"/>
              </a:lnSpc>
            </a:pPr>
            <a:r>
              <a:rPr lang="ta-IN" sz="2200" dirty="0">
                <a:latin typeface="Segoe UI" panose="020B0502040204020203" pitchFamily="34" charset="0"/>
                <a:cs typeface="Segoe UI" panose="020B0502040204020203" pitchFamily="34" charset="0"/>
              </a:rPr>
              <a:t>It is not validated due to the large number of phone number standards</a:t>
            </a:r>
            <a:endParaRPr lang="hr-HR" sz="2200" dirty="0">
              <a:latin typeface="Segoe UI" panose="020B0502040204020203" pitchFamily="34" charset="0"/>
              <a:cs typeface="Segoe UI" panose="020B0502040204020203" pitchFamily="34" charset="0"/>
            </a:endParaRPr>
          </a:p>
          <a:p>
            <a:pPr>
              <a:lnSpc>
                <a:spcPct val="150000"/>
              </a:lnSpc>
            </a:pPr>
            <a:r>
              <a:rPr lang="ta-IN" sz="2200" dirty="0">
                <a:latin typeface="Segoe UI" panose="020B0502040204020203" pitchFamily="34" charset="0"/>
                <a:cs typeface="Segoe UI" panose="020B0502040204020203" pitchFamily="34" charset="0"/>
              </a:rPr>
              <a:t>On devices with virtual keybords, a specialized keyboard will be shown</a:t>
            </a:r>
            <a:endParaRPr lang="hr-HR" sz="2200" dirty="0">
              <a:latin typeface="Segoe UI" panose="020B0502040204020203" pitchFamily="34" charset="0"/>
              <a:cs typeface="Segoe UI" panose="020B0502040204020203" pitchFamily="34" charset="0"/>
            </a:endParaRPr>
          </a:p>
        </p:txBody>
      </p:sp>
      <p:pic>
        <p:nvPicPr>
          <p:cNvPr id="5" name="Slika 4" descr="Slika na kojoj se prikazuje snimka zaslona&#10;&#10;Opis je generiran uz vrlo visoku pouzdanost">
            <a:extLst>
              <a:ext uri="{FF2B5EF4-FFF2-40B4-BE49-F238E27FC236}">
                <a16:creationId xmlns:a16="http://schemas.microsoft.com/office/drawing/2014/main" id="{42F09EB7-3E97-4805-9579-9FDE5353068F}"/>
              </a:ext>
            </a:extLst>
          </p:cNvPr>
          <p:cNvPicPr>
            <a:picLocks noChangeAspect="1"/>
          </p:cNvPicPr>
          <p:nvPr/>
        </p:nvPicPr>
        <p:blipFill>
          <a:blip r:embed="rId3"/>
          <a:stretch>
            <a:fillRect/>
          </a:stretch>
        </p:blipFill>
        <p:spPr>
          <a:xfrm>
            <a:off x="9397543" y="852742"/>
            <a:ext cx="2379550" cy="5152516"/>
          </a:xfrm>
          <a:prstGeom prst="rect">
            <a:avLst/>
          </a:prstGeom>
        </p:spPr>
      </p:pic>
    </p:spTree>
    <p:extLst>
      <p:ext uri="{BB962C8B-B14F-4D97-AF65-F5344CB8AC3E}">
        <p14:creationId xmlns:p14="http://schemas.microsoft.com/office/powerpoint/2010/main" val="10078853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Attribute </a:t>
            </a:r>
            <a:r>
              <a:rPr lang="hr-HR" dirty="0">
                <a:solidFill>
                  <a:srgbClr val="00B0F0"/>
                </a:solidFill>
              </a:rPr>
              <a:t>&lt;input type="number"/&gt;</a:t>
            </a:r>
            <a:endParaRPr lang="en-US" dirty="0">
              <a:solidFill>
                <a:srgbClr val="00B0F0"/>
              </a:solidFill>
            </a:endParaRPr>
          </a:p>
        </p:txBody>
      </p:sp>
      <p:sp>
        <p:nvSpPr>
          <p:cNvPr id="3" name="Content Placeholder 2"/>
          <p:cNvSpPr>
            <a:spLocks noGrp="1"/>
          </p:cNvSpPr>
          <p:nvPr>
            <p:ph idx="1"/>
          </p:nvPr>
        </p:nvSpPr>
        <p:spPr>
          <a:xfrm>
            <a:off x="838200" y="1690688"/>
            <a:ext cx="5731042" cy="4351338"/>
          </a:xfrm>
        </p:spPr>
        <p:txBody>
          <a:bodyPr>
            <a:normAutofit/>
          </a:bodyPr>
          <a:lstStyle/>
          <a:p>
            <a:pPr>
              <a:lnSpc>
                <a:spcPct val="150000"/>
              </a:lnSpc>
            </a:pPr>
            <a:r>
              <a:rPr lang="ta-IN" sz="2200" dirty="0">
                <a:latin typeface="Segoe UI" panose="020B0502040204020203" pitchFamily="34" charset="0"/>
                <a:cs typeface="Segoe UI" panose="020B0502040204020203" pitchFamily="34" charset="0"/>
              </a:rPr>
              <a:t>Input field for entering numbers</a:t>
            </a:r>
            <a:endParaRPr lang="hr-HR" sz="2200" dirty="0">
              <a:latin typeface="Segoe UI" panose="020B0502040204020203" pitchFamily="34" charset="0"/>
              <a:cs typeface="Segoe UI" panose="020B0502040204020203" pitchFamily="34" charset="0"/>
            </a:endParaRPr>
          </a:p>
          <a:p>
            <a:pPr>
              <a:lnSpc>
                <a:spcPct val="150000"/>
              </a:lnSpc>
            </a:pPr>
            <a:r>
              <a:rPr lang="ta-IN" sz="2200" dirty="0">
                <a:latin typeface="Segoe UI" panose="020B0502040204020203" pitchFamily="34" charset="0"/>
                <a:cs typeface="Segoe UI" panose="020B0502040204020203" pitchFamily="34" charset="0"/>
              </a:rPr>
              <a:t>Validation will check if a value is indeed a number</a:t>
            </a:r>
            <a:endParaRPr lang="hr-HR" sz="2200" dirty="0">
              <a:latin typeface="Segoe UI" panose="020B0502040204020203" pitchFamily="34" charset="0"/>
              <a:cs typeface="Segoe UI" panose="020B0502040204020203" pitchFamily="34" charset="0"/>
            </a:endParaRPr>
          </a:p>
          <a:p>
            <a:pPr>
              <a:lnSpc>
                <a:spcPct val="150000"/>
              </a:lnSpc>
            </a:pPr>
            <a:r>
              <a:rPr lang="ta-IN" sz="2200" dirty="0">
                <a:latin typeface="Segoe UI" panose="020B0502040204020203" pitchFamily="34" charset="0"/>
                <a:cs typeface="Segoe UI" panose="020B0502040204020203" pitchFamily="34" charset="0"/>
              </a:rPr>
              <a:t>On devices with virtual keybords, a specialized keyboard will be shown</a:t>
            </a:r>
            <a:endParaRPr lang="hr-HR" sz="2200" dirty="0">
              <a:latin typeface="Segoe UI" panose="020B0502040204020203" pitchFamily="34" charset="0"/>
              <a:cs typeface="Segoe UI" panose="020B0502040204020203" pitchFamily="34" charset="0"/>
            </a:endParaRPr>
          </a:p>
          <a:p>
            <a:pPr>
              <a:lnSpc>
                <a:spcPct val="150000"/>
              </a:lnSpc>
            </a:pPr>
            <a:r>
              <a:rPr lang="ta-IN" sz="2200" dirty="0">
                <a:latin typeface="Segoe UI" panose="020B0502040204020203" pitchFamily="34" charset="0"/>
                <a:cs typeface="Segoe UI" panose="020B0502040204020203" pitchFamily="34" charset="0"/>
              </a:rPr>
              <a:t>Additional interactivity can be achieved by using attributes </a:t>
            </a:r>
            <a:r>
              <a:rPr lang="ta-IN" sz="2200" b="1" dirty="0">
                <a:latin typeface="Segoe UI" panose="020B0502040204020203" pitchFamily="34" charset="0"/>
                <a:cs typeface="Segoe UI" panose="020B0502040204020203" pitchFamily="34" charset="0"/>
              </a:rPr>
              <a:t>min</a:t>
            </a:r>
            <a:r>
              <a:rPr lang="ta-IN" sz="2200" dirty="0">
                <a:latin typeface="Segoe UI" panose="020B0502040204020203" pitchFamily="34" charset="0"/>
                <a:cs typeface="Segoe UI" panose="020B0502040204020203" pitchFamily="34" charset="0"/>
              </a:rPr>
              <a:t>, </a:t>
            </a:r>
            <a:r>
              <a:rPr lang="ta-IN" sz="2200" b="1" dirty="0">
                <a:latin typeface="Segoe UI" panose="020B0502040204020203" pitchFamily="34" charset="0"/>
                <a:cs typeface="Segoe UI" panose="020B0502040204020203" pitchFamily="34" charset="0"/>
              </a:rPr>
              <a:t>max</a:t>
            </a:r>
            <a:r>
              <a:rPr lang="ta-IN" sz="2200" dirty="0">
                <a:latin typeface="Segoe UI" panose="020B0502040204020203" pitchFamily="34" charset="0"/>
                <a:cs typeface="Segoe UI" panose="020B0502040204020203" pitchFamily="34" charset="0"/>
              </a:rPr>
              <a:t> and </a:t>
            </a:r>
            <a:r>
              <a:rPr lang="ta-IN" sz="2200" b="1" dirty="0">
                <a:latin typeface="Segoe UI" panose="020B0502040204020203" pitchFamily="34" charset="0"/>
                <a:cs typeface="Segoe UI" panose="020B0502040204020203" pitchFamily="34" charset="0"/>
              </a:rPr>
              <a:t>step</a:t>
            </a:r>
            <a:endParaRPr lang="hr-HR" sz="2200" b="1" dirty="0"/>
          </a:p>
        </p:txBody>
      </p:sp>
      <p:pic>
        <p:nvPicPr>
          <p:cNvPr id="7" name="Picture 5">
            <a:extLst>
              <a:ext uri="{FF2B5EF4-FFF2-40B4-BE49-F238E27FC236}">
                <a16:creationId xmlns:a16="http://schemas.microsoft.com/office/drawing/2014/main" id="{9ADA0C1A-2D07-4E7B-A4FC-E5D0553D3002}"/>
              </a:ext>
            </a:extLst>
          </p:cNvPr>
          <p:cNvPicPr>
            <a:picLocks noChangeAspect="1"/>
          </p:cNvPicPr>
          <p:nvPr/>
        </p:nvPicPr>
        <p:blipFill>
          <a:blip r:embed="rId3"/>
          <a:stretch>
            <a:fillRect/>
          </a:stretch>
        </p:blipFill>
        <p:spPr>
          <a:xfrm>
            <a:off x="10304124" y="2944337"/>
            <a:ext cx="953453" cy="555308"/>
          </a:xfrm>
          <a:prstGeom prst="rect">
            <a:avLst/>
          </a:prstGeom>
          <a:ln>
            <a:solidFill>
              <a:schemeClr val="tx1"/>
            </a:solidFill>
          </a:ln>
        </p:spPr>
      </p:pic>
      <p:pic>
        <p:nvPicPr>
          <p:cNvPr id="4" name="Picture 3">
            <a:extLst>
              <a:ext uri="{FF2B5EF4-FFF2-40B4-BE49-F238E27FC236}">
                <a16:creationId xmlns:a16="http://schemas.microsoft.com/office/drawing/2014/main" id="{243B0D6D-3228-4DDB-84BE-61794CBEE8CF}"/>
              </a:ext>
            </a:extLst>
          </p:cNvPr>
          <p:cNvPicPr>
            <a:picLocks noChangeAspect="1"/>
          </p:cNvPicPr>
          <p:nvPr/>
        </p:nvPicPr>
        <p:blipFill>
          <a:blip r:embed="rId4"/>
          <a:stretch>
            <a:fillRect/>
          </a:stretch>
        </p:blipFill>
        <p:spPr>
          <a:xfrm>
            <a:off x="6569242" y="2944337"/>
            <a:ext cx="3119858" cy="1844040"/>
          </a:xfrm>
          <a:prstGeom prst="rect">
            <a:avLst/>
          </a:prstGeom>
          <a:ln>
            <a:solidFill>
              <a:schemeClr val="tx1"/>
            </a:solidFill>
          </a:ln>
        </p:spPr>
      </p:pic>
    </p:spTree>
    <p:extLst>
      <p:ext uri="{BB962C8B-B14F-4D97-AF65-F5344CB8AC3E}">
        <p14:creationId xmlns:p14="http://schemas.microsoft.com/office/powerpoint/2010/main" val="33250299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a 3">
            <a:extLst>
              <a:ext uri="{FF2B5EF4-FFF2-40B4-BE49-F238E27FC236}">
                <a16:creationId xmlns:a16="http://schemas.microsoft.com/office/drawing/2014/main" id="{578C5BB3-34B6-4B78-8A93-52A414D73B1B}"/>
              </a:ext>
            </a:extLst>
          </p:cNvPr>
          <p:cNvGrpSpPr/>
          <p:nvPr/>
        </p:nvGrpSpPr>
        <p:grpSpPr>
          <a:xfrm>
            <a:off x="6356233" y="1900717"/>
            <a:ext cx="5571063" cy="2701733"/>
            <a:chOff x="6620937" y="1900717"/>
            <a:chExt cx="5571063" cy="2701733"/>
          </a:xfrm>
        </p:grpSpPr>
        <p:pic>
          <p:nvPicPr>
            <p:cNvPr id="6" name="Picture 7">
              <a:extLst>
                <a:ext uri="{FF2B5EF4-FFF2-40B4-BE49-F238E27FC236}">
                  <a16:creationId xmlns:a16="http://schemas.microsoft.com/office/drawing/2014/main" id="{BE7B02E5-4508-43D1-A814-CAF3B04CAD20}"/>
                </a:ext>
              </a:extLst>
            </p:cNvPr>
            <p:cNvPicPr>
              <a:picLocks noChangeAspect="1"/>
            </p:cNvPicPr>
            <p:nvPr/>
          </p:nvPicPr>
          <p:blipFill>
            <a:blip r:embed="rId3"/>
            <a:stretch>
              <a:fillRect/>
            </a:stretch>
          </p:blipFill>
          <p:spPr>
            <a:xfrm>
              <a:off x="6620937" y="1900717"/>
              <a:ext cx="2228850" cy="1647825"/>
            </a:xfrm>
            <a:prstGeom prst="rect">
              <a:avLst/>
            </a:prstGeom>
          </p:spPr>
        </p:pic>
        <p:pic>
          <p:nvPicPr>
            <p:cNvPr id="8" name="Picture 8">
              <a:extLst>
                <a:ext uri="{FF2B5EF4-FFF2-40B4-BE49-F238E27FC236}">
                  <a16:creationId xmlns:a16="http://schemas.microsoft.com/office/drawing/2014/main" id="{4D5F5A62-BB90-40CB-AE70-75797524CFFF}"/>
                </a:ext>
              </a:extLst>
            </p:cNvPr>
            <p:cNvPicPr>
              <a:picLocks noChangeAspect="1"/>
            </p:cNvPicPr>
            <p:nvPr/>
          </p:nvPicPr>
          <p:blipFill>
            <a:blip r:embed="rId4"/>
            <a:stretch>
              <a:fillRect/>
            </a:stretch>
          </p:blipFill>
          <p:spPr>
            <a:xfrm>
              <a:off x="9051112" y="1900717"/>
              <a:ext cx="3140888" cy="1275248"/>
            </a:xfrm>
            <a:prstGeom prst="rect">
              <a:avLst/>
            </a:prstGeom>
          </p:spPr>
        </p:pic>
        <p:pic>
          <p:nvPicPr>
            <p:cNvPr id="9" name="Picture 9">
              <a:extLst>
                <a:ext uri="{FF2B5EF4-FFF2-40B4-BE49-F238E27FC236}">
                  <a16:creationId xmlns:a16="http://schemas.microsoft.com/office/drawing/2014/main" id="{9C469CA7-C427-49F8-823C-502C430ED46D}"/>
                </a:ext>
              </a:extLst>
            </p:cNvPr>
            <p:cNvPicPr>
              <a:picLocks noChangeAspect="1"/>
            </p:cNvPicPr>
            <p:nvPr/>
          </p:nvPicPr>
          <p:blipFill>
            <a:blip r:embed="rId5"/>
            <a:stretch>
              <a:fillRect/>
            </a:stretch>
          </p:blipFill>
          <p:spPr>
            <a:xfrm>
              <a:off x="9051112" y="3335074"/>
              <a:ext cx="3140888" cy="1267376"/>
            </a:xfrm>
            <a:prstGeom prst="rect">
              <a:avLst/>
            </a:prstGeom>
          </p:spPr>
        </p:pic>
      </p:grpSp>
      <p:sp>
        <p:nvSpPr>
          <p:cNvPr id="2" name="Title 1"/>
          <p:cNvSpPr>
            <a:spLocks noGrp="1"/>
          </p:cNvSpPr>
          <p:nvPr>
            <p:ph type="title"/>
          </p:nvPr>
        </p:nvSpPr>
        <p:spPr/>
        <p:txBody>
          <a:bodyPr/>
          <a:lstStyle/>
          <a:p>
            <a:r>
              <a:rPr lang="ta-IN" dirty="0"/>
              <a:t>Attribute </a:t>
            </a:r>
            <a:r>
              <a:rPr lang="hr-HR" dirty="0">
                <a:solidFill>
                  <a:srgbClr val="00B0F0"/>
                </a:solidFill>
              </a:rPr>
              <a:t>&lt;input type="range"/&gt;</a:t>
            </a:r>
            <a:endParaRPr lang="en-US" dirty="0">
              <a:solidFill>
                <a:srgbClr val="00B0F0"/>
              </a:solidFill>
            </a:endParaRPr>
          </a:p>
        </p:txBody>
      </p:sp>
      <p:sp>
        <p:nvSpPr>
          <p:cNvPr id="3" name="Content Placeholder 2"/>
          <p:cNvSpPr>
            <a:spLocks noGrp="1"/>
          </p:cNvSpPr>
          <p:nvPr>
            <p:ph idx="1"/>
          </p:nvPr>
        </p:nvSpPr>
        <p:spPr>
          <a:xfrm>
            <a:off x="838200" y="1690688"/>
            <a:ext cx="5731042" cy="4351338"/>
          </a:xfrm>
        </p:spPr>
        <p:txBody>
          <a:bodyPr>
            <a:normAutofit/>
          </a:bodyPr>
          <a:lstStyle/>
          <a:p>
            <a:pPr>
              <a:lnSpc>
                <a:spcPct val="150000"/>
              </a:lnSpc>
            </a:pPr>
            <a:r>
              <a:rPr lang="ta-IN" sz="2200" dirty="0">
                <a:latin typeface="Segoe UI" panose="020B0502040204020203" pitchFamily="34" charset="0"/>
                <a:cs typeface="Segoe UI" panose="020B0502040204020203" pitchFamily="34" charset="0"/>
              </a:rPr>
              <a:t>Input field for a number in a cerain range</a:t>
            </a:r>
            <a:endParaRPr lang="hr-HR" sz="2200" dirty="0">
              <a:latin typeface="Segoe UI" panose="020B0502040204020203" pitchFamily="34" charset="0"/>
              <a:cs typeface="Segoe UI" panose="020B0502040204020203" pitchFamily="34" charset="0"/>
            </a:endParaRPr>
          </a:p>
          <a:p>
            <a:pPr>
              <a:lnSpc>
                <a:spcPct val="150000"/>
              </a:lnSpc>
            </a:pPr>
            <a:r>
              <a:rPr lang="ta-IN" sz="2200" dirty="0">
                <a:latin typeface="Segoe UI" panose="020B0502040204020203" pitchFamily="34" charset="0"/>
                <a:cs typeface="Segoe UI" panose="020B0502040204020203" pitchFamily="34" charset="0"/>
              </a:rPr>
              <a:t>Validation will check if number is in a defined range</a:t>
            </a:r>
            <a:endParaRPr lang="hr-HR" sz="2200" dirty="0">
              <a:latin typeface="Segoe UI" panose="020B0502040204020203" pitchFamily="34" charset="0"/>
              <a:cs typeface="Segoe UI" panose="020B0502040204020203" pitchFamily="34" charset="0"/>
            </a:endParaRPr>
          </a:p>
          <a:p>
            <a:pPr>
              <a:lnSpc>
                <a:spcPct val="150000"/>
              </a:lnSpc>
            </a:pPr>
            <a:r>
              <a:rPr lang="ta-IN" sz="2200" dirty="0">
                <a:latin typeface="Segoe UI" panose="020B0502040204020203" pitchFamily="34" charset="0"/>
                <a:cs typeface="Segoe UI" panose="020B0502040204020203" pitchFamily="34" charset="0"/>
              </a:rPr>
              <a:t>Additional interactivity can be achieved by using attributes</a:t>
            </a:r>
            <a:r>
              <a:rPr lang="hr-HR" sz="2200" dirty="0">
                <a:latin typeface="Segoe UI" panose="020B0502040204020203" pitchFamily="34" charset="0"/>
                <a:cs typeface="Segoe UI" panose="020B0502040204020203" pitchFamily="34" charset="0"/>
              </a:rPr>
              <a:t> </a:t>
            </a:r>
            <a:r>
              <a:rPr lang="hr-HR" sz="2200" dirty="0">
                <a:latin typeface="Consolas" panose="020B0609020204030204" pitchFamily="49" charset="0"/>
                <a:cs typeface="Consolas" panose="020B0609020204030204" pitchFamily="49" charset="0"/>
              </a:rPr>
              <a:t>min</a:t>
            </a:r>
            <a:r>
              <a:rPr lang="hr-HR" sz="2200" dirty="0">
                <a:latin typeface="Segoe UI" panose="020B0502040204020203" pitchFamily="34" charset="0"/>
                <a:cs typeface="Segoe UI" panose="020B0502040204020203" pitchFamily="34" charset="0"/>
              </a:rPr>
              <a:t>, </a:t>
            </a:r>
            <a:r>
              <a:rPr lang="hr-HR" sz="2200" dirty="0">
                <a:latin typeface="Consolas" panose="020B0609020204030204" pitchFamily="49" charset="0"/>
                <a:cs typeface="Consolas" panose="020B0609020204030204" pitchFamily="49" charset="0"/>
              </a:rPr>
              <a:t>max</a:t>
            </a:r>
            <a:r>
              <a:rPr lang="hr-HR" sz="2200" dirty="0">
                <a:latin typeface="Segoe UI" panose="020B0502040204020203" pitchFamily="34" charset="0"/>
                <a:cs typeface="Segoe UI" panose="020B0502040204020203" pitchFamily="34" charset="0"/>
              </a:rPr>
              <a:t> i </a:t>
            </a:r>
            <a:r>
              <a:rPr lang="hr-HR" sz="2200" dirty="0">
                <a:latin typeface="Consolas" panose="020B0609020204030204" pitchFamily="49" charset="0"/>
                <a:cs typeface="Consolas" panose="020B0609020204030204" pitchFamily="49" charset="0"/>
              </a:rPr>
              <a:t>step</a:t>
            </a:r>
          </a:p>
        </p:txBody>
      </p:sp>
    </p:spTree>
    <p:extLst>
      <p:ext uri="{BB962C8B-B14F-4D97-AF65-F5344CB8AC3E}">
        <p14:creationId xmlns:p14="http://schemas.microsoft.com/office/powerpoint/2010/main" val="42836494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Element </a:t>
            </a:r>
            <a:r>
              <a:rPr lang="hr-HR" dirty="0">
                <a:solidFill>
                  <a:srgbClr val="00B0F0"/>
                </a:solidFill>
              </a:rPr>
              <a:t>date</a:t>
            </a:r>
            <a:r>
              <a:rPr lang="hr-HR" dirty="0"/>
              <a:t> i </a:t>
            </a:r>
            <a:r>
              <a:rPr lang="hr-HR" dirty="0" err="1">
                <a:solidFill>
                  <a:srgbClr val="00B0F0"/>
                </a:solidFill>
              </a:rPr>
              <a:t>color</a:t>
            </a:r>
            <a:endParaRPr lang="en-US" dirty="0">
              <a:solidFill>
                <a:srgbClr val="00B0F0"/>
              </a:solidFill>
            </a:endParaRPr>
          </a:p>
        </p:txBody>
      </p:sp>
      <p:sp>
        <p:nvSpPr>
          <p:cNvPr id="3" name="Content Placeholder 2"/>
          <p:cNvSpPr>
            <a:spLocks noGrp="1"/>
          </p:cNvSpPr>
          <p:nvPr>
            <p:ph idx="1"/>
          </p:nvPr>
        </p:nvSpPr>
        <p:spPr>
          <a:xfrm>
            <a:off x="838200" y="1527213"/>
            <a:ext cx="10603832" cy="4351338"/>
          </a:xfrm>
        </p:spPr>
        <p:txBody>
          <a:bodyPr>
            <a:normAutofit/>
          </a:bodyPr>
          <a:lstStyle/>
          <a:p>
            <a:pPr>
              <a:lnSpc>
                <a:spcPct val="150000"/>
              </a:lnSpc>
            </a:pPr>
            <a:r>
              <a:rPr lang="hr-HR" sz="2200" b="1" dirty="0">
                <a:latin typeface="Consolas" pitchFamily="49" charset="0"/>
                <a:cs typeface="Consolas" pitchFamily="49" charset="0"/>
              </a:rPr>
              <a:t>date</a:t>
            </a:r>
            <a:r>
              <a:rPr lang="hr-HR" sz="2200" dirty="0">
                <a:latin typeface="Segoe UI" panose="020B0502040204020203" pitchFamily="34" charset="0"/>
                <a:cs typeface="Segoe UI" panose="020B0502040204020203" pitchFamily="34" charset="0"/>
              </a:rPr>
              <a:t> input type </a:t>
            </a:r>
            <a:r>
              <a:rPr lang="ta-IN" sz="2200" dirty="0">
                <a:latin typeface="Segoe UI" panose="020B0502040204020203" pitchFamily="34" charset="0"/>
                <a:cs typeface="Segoe UI" panose="020B0502040204020203" pitchFamily="34" charset="0"/>
              </a:rPr>
              <a:t>is control for picking a date</a:t>
            </a:r>
            <a:endParaRPr lang="hr-HR" sz="2200" dirty="0">
              <a:latin typeface="Segoe UI" panose="020B0502040204020203" pitchFamily="34" charset="0"/>
              <a:cs typeface="Segoe UI" panose="020B0502040204020203" pitchFamily="34" charset="0"/>
            </a:endParaRPr>
          </a:p>
          <a:p>
            <a:pPr>
              <a:lnSpc>
                <a:spcPct val="150000"/>
              </a:lnSpc>
            </a:pPr>
            <a:r>
              <a:rPr lang="ta-IN" sz="2200" dirty="0">
                <a:latin typeface="Segoe UI" panose="020B0502040204020203" pitchFamily="34" charset="0"/>
                <a:cs typeface="Segoe UI" panose="020B0502040204020203" pitchFamily="34" charset="0"/>
              </a:rPr>
              <a:t>Different variations can be achieved by using different types</a:t>
            </a:r>
            <a:r>
              <a:rPr lang="hr-HR" sz="2200" dirty="0">
                <a:latin typeface="Segoe UI" panose="020B0502040204020203" pitchFamily="34" charset="0"/>
                <a:cs typeface="Segoe UI" panose="020B0502040204020203" pitchFamily="34" charset="0"/>
              </a:rPr>
              <a:t>:</a:t>
            </a:r>
          </a:p>
          <a:p>
            <a:pPr lvl="1">
              <a:lnSpc>
                <a:spcPct val="150000"/>
              </a:lnSpc>
            </a:pPr>
            <a:r>
              <a:rPr lang="hr-HR" sz="2000" dirty="0">
                <a:latin typeface="Consolas" panose="020B0609020204030204" pitchFamily="49" charset="0"/>
                <a:cs typeface="Consolas" panose="020B0609020204030204" pitchFamily="49" charset="0"/>
              </a:rPr>
              <a:t>time</a:t>
            </a:r>
          </a:p>
          <a:p>
            <a:pPr lvl="1">
              <a:lnSpc>
                <a:spcPct val="150000"/>
              </a:lnSpc>
            </a:pPr>
            <a:r>
              <a:rPr lang="hr-HR" sz="2000" dirty="0" err="1">
                <a:latin typeface="Consolas" panose="020B0609020204030204" pitchFamily="49" charset="0"/>
                <a:cs typeface="Consolas" panose="020B0609020204030204" pitchFamily="49" charset="0"/>
              </a:rPr>
              <a:t>datetime-local</a:t>
            </a:r>
            <a:endParaRPr lang="hr-HR" sz="2000" dirty="0">
              <a:latin typeface="Consolas" panose="020B0609020204030204" pitchFamily="49" charset="0"/>
              <a:cs typeface="Consolas" panose="020B0609020204030204" pitchFamily="49" charset="0"/>
            </a:endParaRPr>
          </a:p>
          <a:p>
            <a:pPr lvl="1">
              <a:lnSpc>
                <a:spcPct val="150000"/>
              </a:lnSpc>
            </a:pPr>
            <a:r>
              <a:rPr lang="hr-HR" sz="2000" dirty="0" err="1">
                <a:latin typeface="Consolas" panose="020B0609020204030204" pitchFamily="49" charset="0"/>
                <a:cs typeface="Consolas" panose="020B0609020204030204" pitchFamily="49" charset="0"/>
              </a:rPr>
              <a:t>month</a:t>
            </a:r>
            <a:endParaRPr lang="hr-HR" sz="2000" dirty="0">
              <a:latin typeface="Consolas" panose="020B0609020204030204" pitchFamily="49" charset="0"/>
              <a:cs typeface="Consolas" panose="020B0609020204030204" pitchFamily="49" charset="0"/>
            </a:endParaRPr>
          </a:p>
          <a:p>
            <a:pPr lvl="1">
              <a:lnSpc>
                <a:spcPct val="150000"/>
              </a:lnSpc>
            </a:pPr>
            <a:r>
              <a:rPr lang="hr-HR" sz="2000" dirty="0" err="1">
                <a:latin typeface="Consolas" panose="020B0609020204030204" pitchFamily="49" charset="0"/>
                <a:cs typeface="Consolas" panose="020B0609020204030204" pitchFamily="49" charset="0"/>
              </a:rPr>
              <a:t>week</a:t>
            </a:r>
            <a:endParaRPr lang="hr-HR" sz="2200" b="1" dirty="0">
              <a:latin typeface="Segoe UI" panose="020B0502040204020203" pitchFamily="34" charset="0"/>
              <a:cs typeface="Segoe UI" panose="020B0502040204020203" pitchFamily="34" charset="0"/>
            </a:endParaRPr>
          </a:p>
          <a:p>
            <a:r>
              <a:rPr lang="hr-HR" sz="2200" b="1" dirty="0">
                <a:latin typeface="Consolas" pitchFamily="49" charset="0"/>
                <a:cs typeface="Consolas" pitchFamily="49" charset="0"/>
              </a:rPr>
              <a:t>color</a:t>
            </a:r>
            <a:r>
              <a:rPr lang="hr-HR" sz="2200" dirty="0">
                <a:latin typeface="Segoe UI" panose="020B0502040204020203" pitchFamily="34" charset="0"/>
                <a:cs typeface="Segoe UI" panose="020B0502040204020203" pitchFamily="34" charset="0"/>
              </a:rPr>
              <a:t> input type </a:t>
            </a:r>
            <a:r>
              <a:rPr lang="ta-IN" sz="2200" dirty="0">
                <a:latin typeface="Segoe UI" panose="020B0502040204020203" pitchFamily="34" charset="0"/>
                <a:cs typeface="Segoe UI" panose="020B0502040204020203" pitchFamily="34" charset="0"/>
              </a:rPr>
              <a:t>is </a:t>
            </a:r>
            <a:r>
              <a:rPr lang="hr-HR" sz="2200" dirty="0">
                <a:latin typeface="Segoe UI" panose="020B0502040204020203" pitchFamily="34" charset="0"/>
                <a:cs typeface="Segoe UI" panose="020B0502040204020203" pitchFamily="34" charset="0"/>
              </a:rPr>
              <a:t>a </a:t>
            </a:r>
            <a:r>
              <a:rPr lang="ta-IN" sz="2200" dirty="0">
                <a:latin typeface="Segoe UI" panose="020B0502040204020203" pitchFamily="34" charset="0"/>
                <a:cs typeface="Segoe UI" panose="020B0502040204020203" pitchFamily="34" charset="0"/>
              </a:rPr>
              <a:t>control for color picking</a:t>
            </a:r>
            <a:r>
              <a:rPr lang="hr-HR" sz="2200" dirty="0">
                <a:latin typeface="Segoe UI" panose="020B0502040204020203" pitchFamily="34" charset="0"/>
                <a:cs typeface="Segoe UI" panose="020B0502040204020203" pitchFamily="34" charset="0"/>
              </a:rPr>
              <a:t> </a:t>
            </a:r>
            <a:r>
              <a:rPr lang="hr-HR" sz="2200" dirty="0">
                <a:latin typeface="Segoe UI" panose="020B0502040204020203" pitchFamily="34" charset="0"/>
                <a:cs typeface="Segoe UI" panose="020B0502040204020203" pitchFamily="34" charset="0"/>
                <a:sym typeface="Wingdings" panose="05000000000000000000" pitchFamily="2" charset="2"/>
              </a:rPr>
              <a:t></a:t>
            </a:r>
            <a:endParaRPr lang="hr-HR" sz="2200" dirty="0">
              <a:latin typeface="Segoe UI" panose="020B0502040204020203" pitchFamily="34" charset="0"/>
              <a:cs typeface="Segoe UI" panose="020B0502040204020203" pitchFamily="34" charset="0"/>
            </a:endParaRPr>
          </a:p>
        </p:txBody>
      </p:sp>
      <p:pic>
        <p:nvPicPr>
          <p:cNvPr id="4" name="Picture 3">
            <a:extLst>
              <a:ext uri="{FF2B5EF4-FFF2-40B4-BE49-F238E27FC236}">
                <a16:creationId xmlns:a16="http://schemas.microsoft.com/office/drawing/2014/main" id="{FF810C53-3EF8-4F02-B81C-BE5C94D7E743}"/>
              </a:ext>
            </a:extLst>
          </p:cNvPr>
          <p:cNvPicPr>
            <a:picLocks noChangeAspect="1"/>
          </p:cNvPicPr>
          <p:nvPr/>
        </p:nvPicPr>
        <p:blipFill>
          <a:blip r:embed="rId3"/>
          <a:stretch>
            <a:fillRect/>
          </a:stretch>
        </p:blipFill>
        <p:spPr>
          <a:xfrm>
            <a:off x="7267640" y="1690688"/>
            <a:ext cx="4315427" cy="457264"/>
          </a:xfrm>
          <a:prstGeom prst="rect">
            <a:avLst/>
          </a:prstGeom>
          <a:ln>
            <a:solidFill>
              <a:schemeClr val="tx1"/>
            </a:solidFill>
          </a:ln>
        </p:spPr>
      </p:pic>
      <p:pic>
        <p:nvPicPr>
          <p:cNvPr id="5" name="Picture 4">
            <a:extLst>
              <a:ext uri="{FF2B5EF4-FFF2-40B4-BE49-F238E27FC236}">
                <a16:creationId xmlns:a16="http://schemas.microsoft.com/office/drawing/2014/main" id="{CA53C842-6E34-4E79-8422-0BE6015F911A}"/>
              </a:ext>
            </a:extLst>
          </p:cNvPr>
          <p:cNvPicPr>
            <a:picLocks noChangeAspect="1"/>
          </p:cNvPicPr>
          <p:nvPr/>
        </p:nvPicPr>
        <p:blipFill>
          <a:blip r:embed="rId4"/>
          <a:stretch>
            <a:fillRect/>
          </a:stretch>
        </p:blipFill>
        <p:spPr>
          <a:xfrm>
            <a:off x="7010429" y="5421287"/>
            <a:ext cx="4572638" cy="457264"/>
          </a:xfrm>
          <a:prstGeom prst="rect">
            <a:avLst/>
          </a:prstGeom>
          <a:ln>
            <a:solidFill>
              <a:schemeClr val="tx1"/>
            </a:solidFill>
          </a:ln>
        </p:spPr>
      </p:pic>
    </p:spTree>
    <p:extLst>
      <p:ext uri="{BB962C8B-B14F-4D97-AF65-F5344CB8AC3E}">
        <p14:creationId xmlns:p14="http://schemas.microsoft.com/office/powerpoint/2010/main" val="31426353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Element </a:t>
            </a:r>
            <a:r>
              <a:rPr lang="hr-HR" dirty="0" err="1">
                <a:solidFill>
                  <a:srgbClr val="00B0F0"/>
                </a:solidFill>
              </a:rPr>
              <a:t>datalist</a:t>
            </a:r>
            <a:endParaRPr lang="en-US" dirty="0">
              <a:solidFill>
                <a:srgbClr val="00B0F0"/>
              </a:solidFill>
            </a:endParaRPr>
          </a:p>
        </p:txBody>
      </p:sp>
      <p:sp>
        <p:nvSpPr>
          <p:cNvPr id="3" name="Content Placeholder 2"/>
          <p:cNvSpPr>
            <a:spLocks noGrp="1"/>
          </p:cNvSpPr>
          <p:nvPr>
            <p:ph idx="1"/>
          </p:nvPr>
        </p:nvSpPr>
        <p:spPr>
          <a:xfrm>
            <a:off x="838200" y="1690688"/>
            <a:ext cx="10603832" cy="4351338"/>
          </a:xfrm>
        </p:spPr>
        <p:txBody>
          <a:bodyPr>
            <a:normAutofit/>
          </a:bodyPr>
          <a:lstStyle/>
          <a:p>
            <a:pPr>
              <a:lnSpc>
                <a:spcPct val="150000"/>
              </a:lnSpc>
            </a:pPr>
            <a:r>
              <a:rPr lang="ta-IN" sz="2200" dirty="0">
                <a:latin typeface="Segoe UI" panose="020B0502040204020203" pitchFamily="34" charset="0"/>
                <a:cs typeface="Segoe UI" panose="020B0502040204020203" pitchFamily="34" charset="0"/>
              </a:rPr>
              <a:t>A data collection that can be used for input text fields</a:t>
            </a:r>
            <a:endParaRPr lang="hr-HR" sz="2200" dirty="0">
              <a:latin typeface="Segoe UI" panose="020B0502040204020203" pitchFamily="34" charset="0"/>
              <a:cs typeface="Segoe UI" panose="020B0502040204020203" pitchFamily="34" charset="0"/>
            </a:endParaRPr>
          </a:p>
          <a:p>
            <a:pPr>
              <a:lnSpc>
                <a:spcPct val="150000"/>
              </a:lnSpc>
            </a:pPr>
            <a:r>
              <a:rPr lang="ta-IN" sz="2200" dirty="0">
                <a:latin typeface="Segoe UI" panose="020B0502040204020203" pitchFamily="34" charset="0"/>
                <a:cs typeface="Segoe UI" panose="020B0502040204020203" pitchFamily="34" charset="0"/>
              </a:rPr>
              <a:t>User can enter some custom value, it doesn’t have to one from data collection</a:t>
            </a:r>
            <a:endParaRPr lang="hr-HR" sz="2200" dirty="0">
              <a:latin typeface="Segoe UI" panose="020B0502040204020203" pitchFamily="34" charset="0"/>
              <a:cs typeface="Segoe UI" panose="020B0502040204020203" pitchFamily="34" charset="0"/>
            </a:endParaRPr>
          </a:p>
          <a:p>
            <a:pPr>
              <a:lnSpc>
                <a:spcPct val="150000"/>
              </a:lnSpc>
            </a:pPr>
            <a:r>
              <a:rPr lang="ta-IN" sz="2200" dirty="0">
                <a:latin typeface="Segoe UI" panose="020B0502040204020203" pitchFamily="34" charset="0"/>
                <a:cs typeface="Segoe UI" panose="020B0502040204020203" pitchFamily="34" charset="0"/>
              </a:rPr>
              <a:t>To connect it with the input field, use </a:t>
            </a:r>
            <a:r>
              <a:rPr lang="ta-IN" sz="2200" b="1" dirty="0">
                <a:latin typeface="Segoe UI" panose="020B0502040204020203" pitchFamily="34" charset="0"/>
                <a:cs typeface="Segoe UI" panose="020B0502040204020203" pitchFamily="34" charset="0"/>
              </a:rPr>
              <a:t>list</a:t>
            </a:r>
            <a:r>
              <a:rPr lang="ta-IN" sz="2200" dirty="0">
                <a:latin typeface="Segoe UI" panose="020B0502040204020203" pitchFamily="34" charset="0"/>
                <a:cs typeface="Segoe UI" panose="020B0502040204020203" pitchFamily="34" charset="0"/>
              </a:rPr>
              <a:t> attribute</a:t>
            </a:r>
            <a:endParaRPr lang="hr-HR" sz="2200" dirty="0">
              <a:latin typeface="Segoe UI" panose="020B0502040204020203" pitchFamily="34" charset="0"/>
              <a:cs typeface="Segoe UI" panose="020B0502040204020203" pitchFamily="34" charset="0"/>
            </a:endParaRPr>
          </a:p>
        </p:txBody>
      </p:sp>
      <p:pic>
        <p:nvPicPr>
          <p:cNvPr id="4" name="Picture 3">
            <a:extLst>
              <a:ext uri="{FF2B5EF4-FFF2-40B4-BE49-F238E27FC236}">
                <a16:creationId xmlns:a16="http://schemas.microsoft.com/office/drawing/2014/main" id="{A0807B99-5B9F-40C2-AD51-C0B9F1677227}"/>
              </a:ext>
            </a:extLst>
          </p:cNvPr>
          <p:cNvPicPr>
            <a:picLocks noChangeAspect="1"/>
          </p:cNvPicPr>
          <p:nvPr/>
        </p:nvPicPr>
        <p:blipFill>
          <a:blip r:embed="rId3"/>
          <a:stretch>
            <a:fillRect/>
          </a:stretch>
        </p:blipFill>
        <p:spPr>
          <a:xfrm>
            <a:off x="1102525" y="3866357"/>
            <a:ext cx="7783011" cy="1619476"/>
          </a:xfrm>
          <a:prstGeom prst="rect">
            <a:avLst/>
          </a:prstGeom>
          <a:ln>
            <a:solidFill>
              <a:schemeClr val="tx1"/>
            </a:solidFill>
          </a:ln>
        </p:spPr>
      </p:pic>
      <p:pic>
        <p:nvPicPr>
          <p:cNvPr id="7" name="Picture 6">
            <a:extLst>
              <a:ext uri="{FF2B5EF4-FFF2-40B4-BE49-F238E27FC236}">
                <a16:creationId xmlns:a16="http://schemas.microsoft.com/office/drawing/2014/main" id="{A0D05632-FE18-4B0E-AD87-F26E31269456}"/>
              </a:ext>
            </a:extLst>
          </p:cNvPr>
          <p:cNvPicPr>
            <a:picLocks noChangeAspect="1"/>
          </p:cNvPicPr>
          <p:nvPr/>
        </p:nvPicPr>
        <p:blipFill>
          <a:blip r:embed="rId4"/>
          <a:stretch>
            <a:fillRect/>
          </a:stretch>
        </p:blipFill>
        <p:spPr>
          <a:xfrm>
            <a:off x="8934450" y="3648812"/>
            <a:ext cx="2419350" cy="1819275"/>
          </a:xfrm>
          <a:prstGeom prst="rect">
            <a:avLst/>
          </a:prstGeom>
        </p:spPr>
      </p:pic>
    </p:spTree>
    <p:extLst>
      <p:ext uri="{BB962C8B-B14F-4D97-AF65-F5344CB8AC3E}">
        <p14:creationId xmlns:p14="http://schemas.microsoft.com/office/powerpoint/2010/main" val="24096468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Element </a:t>
            </a:r>
            <a:r>
              <a:rPr lang="hr-HR" dirty="0" err="1">
                <a:solidFill>
                  <a:srgbClr val="00B0F0"/>
                </a:solidFill>
              </a:rPr>
              <a:t>progress</a:t>
            </a:r>
            <a:endParaRPr lang="en-US" dirty="0">
              <a:solidFill>
                <a:srgbClr val="00B0F0"/>
              </a:solidFill>
            </a:endParaRPr>
          </a:p>
        </p:txBody>
      </p:sp>
      <p:sp>
        <p:nvSpPr>
          <p:cNvPr id="3" name="Content Placeholder 2"/>
          <p:cNvSpPr>
            <a:spLocks noGrp="1"/>
          </p:cNvSpPr>
          <p:nvPr>
            <p:ph idx="1"/>
          </p:nvPr>
        </p:nvSpPr>
        <p:spPr>
          <a:xfrm>
            <a:off x="838200" y="1690688"/>
            <a:ext cx="10603832" cy="4351338"/>
          </a:xfrm>
        </p:spPr>
        <p:txBody>
          <a:bodyPr>
            <a:normAutofit/>
          </a:bodyPr>
          <a:lstStyle/>
          <a:p>
            <a:pPr>
              <a:lnSpc>
                <a:spcPts val="3000"/>
              </a:lnSpc>
            </a:pPr>
            <a:r>
              <a:rPr lang="en-US" sz="2200" dirty="0">
                <a:latin typeface="Segoe UI" panose="020B0502040204020203" pitchFamily="34" charset="0"/>
                <a:cs typeface="Segoe UI" panose="020B0502040204020203" pitchFamily="34" charset="0"/>
              </a:rPr>
              <a:t>Represents</a:t>
            </a:r>
            <a:r>
              <a:rPr lang="hr-HR" sz="2200" dirty="0">
                <a:latin typeface="Segoe UI" panose="020B0502040204020203" pitchFamily="34" charset="0"/>
                <a:cs typeface="Segoe UI" panose="020B0502040204020203" pitchFamily="34" charset="0"/>
              </a:rPr>
              <a:t> a</a:t>
            </a:r>
            <a:r>
              <a:rPr lang="en-US" sz="2200" dirty="0">
                <a:latin typeface="Segoe UI" panose="020B0502040204020203" pitchFamily="34" charset="0"/>
                <a:cs typeface="Segoe UI" panose="020B0502040204020203" pitchFamily="34" charset="0"/>
              </a:rPr>
              <a:t> progress</a:t>
            </a:r>
            <a:r>
              <a:rPr lang="hr-HR" sz="2200" dirty="0">
                <a:latin typeface="Segoe UI" panose="020B0502040204020203" pitchFamily="34" charset="0"/>
                <a:cs typeface="Segoe UI" panose="020B0502040204020203" pitchFamily="34" charset="0"/>
              </a:rPr>
              <a:t> bar</a:t>
            </a:r>
            <a:r>
              <a:rPr lang="en-US" sz="2200" dirty="0">
                <a:latin typeface="Segoe UI" panose="020B0502040204020203" pitchFamily="34" charset="0"/>
                <a:cs typeface="Segoe UI" panose="020B0502040204020203" pitchFamily="34" charset="0"/>
              </a:rPr>
              <a:t> </a:t>
            </a:r>
            <a:r>
              <a:rPr lang="hr-HR" sz="2200" dirty="0">
                <a:latin typeface="Segoe UI" panose="020B0502040204020203" pitchFamily="34" charset="0"/>
                <a:cs typeface="Segoe UI" panose="020B0502040204020203" pitchFamily="34" charset="0"/>
              </a:rPr>
              <a:t>for</a:t>
            </a:r>
            <a:r>
              <a:rPr lang="en-US" sz="2200" dirty="0">
                <a:latin typeface="Segoe UI" panose="020B0502040204020203" pitchFamily="34" charset="0"/>
                <a:cs typeface="Segoe UI" panose="020B0502040204020203" pitchFamily="34" charset="0"/>
              </a:rPr>
              <a:t> solving a task </a:t>
            </a:r>
            <a:endParaRPr lang="hr-HR" sz="2200" dirty="0">
              <a:latin typeface="Segoe UI" panose="020B0502040204020203" pitchFamily="34" charset="0"/>
              <a:cs typeface="Segoe UI" panose="020B0502040204020203" pitchFamily="34" charset="0"/>
            </a:endParaRPr>
          </a:p>
          <a:p>
            <a:pPr lvl="1">
              <a:lnSpc>
                <a:spcPts val="3000"/>
              </a:lnSpc>
            </a:pPr>
            <a:r>
              <a:rPr lang="ta-IN" sz="1600" dirty="0">
                <a:latin typeface="Segoe UI" pitchFamily="34" charset="0"/>
                <a:cs typeface="Segoe UI" pitchFamily="34" charset="0"/>
              </a:rPr>
              <a:t>ie</a:t>
            </a:r>
            <a:r>
              <a:rPr lang="hr-HR" sz="1600" dirty="0">
                <a:latin typeface="Segoe UI" pitchFamily="34" charset="0"/>
                <a:cs typeface="Segoe UI" pitchFamily="34" charset="0"/>
              </a:rPr>
              <a:t>. </a:t>
            </a:r>
            <a:r>
              <a:rPr lang="en-US" sz="1600" dirty="0">
                <a:latin typeface="Segoe UI" pitchFamily="34" charset="0"/>
                <a:cs typeface="Segoe UI" pitchFamily="34" charset="0"/>
              </a:rPr>
              <a:t>P</a:t>
            </a:r>
            <a:r>
              <a:rPr lang="ta-IN" sz="1600" dirty="0">
                <a:latin typeface="Segoe UI" pitchFamily="34" charset="0"/>
                <a:cs typeface="Segoe UI" pitchFamily="34" charset="0"/>
              </a:rPr>
              <a:t>rocess of registration of users, step 2 of 5</a:t>
            </a:r>
            <a:endParaRPr lang="hr-HR" sz="1600" dirty="0">
              <a:latin typeface="Segoe UI" pitchFamily="34" charset="0"/>
              <a:cs typeface="Segoe UI" pitchFamily="34" charset="0"/>
            </a:endParaRPr>
          </a:p>
          <a:p>
            <a:pPr>
              <a:lnSpc>
                <a:spcPts val="3000"/>
              </a:lnSpc>
            </a:pPr>
            <a:r>
              <a:rPr lang="ta-IN" sz="2200" dirty="0">
                <a:latin typeface="Segoe UI" panose="020B0502040204020203" pitchFamily="34" charset="0"/>
                <a:cs typeface="Segoe UI" panose="020B0502040204020203" pitchFamily="34" charset="0"/>
              </a:rPr>
              <a:t>Attributes</a:t>
            </a:r>
            <a:r>
              <a:rPr lang="hr-HR" sz="2200" dirty="0">
                <a:latin typeface="Segoe UI" panose="020B0502040204020203" pitchFamily="34" charset="0"/>
                <a:cs typeface="Segoe UI" panose="020B0502040204020203" pitchFamily="34" charset="0"/>
              </a:rPr>
              <a:t>:</a:t>
            </a:r>
          </a:p>
          <a:p>
            <a:pPr lvl="1">
              <a:lnSpc>
                <a:spcPts val="3000"/>
              </a:lnSpc>
            </a:pPr>
            <a:r>
              <a:rPr lang="hr-HR" sz="2200" b="1" dirty="0">
                <a:latin typeface="Consolas" pitchFamily="49" charset="0"/>
                <a:cs typeface="Consolas" pitchFamily="49" charset="0"/>
              </a:rPr>
              <a:t>value</a:t>
            </a:r>
            <a:r>
              <a:rPr lang="hr-HR" sz="2200" dirty="0"/>
              <a:t> – </a:t>
            </a:r>
            <a:r>
              <a:rPr lang="ta-IN" sz="2200" dirty="0"/>
              <a:t>current value</a:t>
            </a:r>
            <a:endParaRPr lang="hr-HR" sz="2200" dirty="0"/>
          </a:p>
          <a:p>
            <a:pPr lvl="2">
              <a:lnSpc>
                <a:spcPts val="3000"/>
              </a:lnSpc>
            </a:pPr>
            <a:r>
              <a:rPr lang="en-US" sz="1800" dirty="0"/>
              <a:t>step in solving the task</a:t>
            </a:r>
            <a:endParaRPr lang="hr-HR" sz="1800" dirty="0"/>
          </a:p>
          <a:p>
            <a:pPr lvl="1">
              <a:lnSpc>
                <a:spcPts val="3000"/>
              </a:lnSpc>
            </a:pPr>
            <a:r>
              <a:rPr lang="hr-HR" sz="2600" b="1" dirty="0" err="1">
                <a:latin typeface="Consolas" pitchFamily="49" charset="0"/>
                <a:cs typeface="Consolas" pitchFamily="49" charset="0"/>
              </a:rPr>
              <a:t>max</a:t>
            </a:r>
            <a:r>
              <a:rPr lang="hr-HR" sz="2600" dirty="0"/>
              <a:t> – </a:t>
            </a:r>
            <a:r>
              <a:rPr lang="hr-HR" sz="2200" dirty="0"/>
              <a:t>n</a:t>
            </a:r>
            <a:r>
              <a:rPr lang="en-US" sz="2200" dirty="0"/>
              <a:t>umber of steps required to solve a task</a:t>
            </a:r>
            <a:endParaRPr lang="hr-HR" sz="2200" dirty="0"/>
          </a:p>
        </p:txBody>
      </p:sp>
      <p:pic>
        <p:nvPicPr>
          <p:cNvPr id="4" name="Picture 3">
            <a:extLst>
              <a:ext uri="{FF2B5EF4-FFF2-40B4-BE49-F238E27FC236}">
                <a16:creationId xmlns:a16="http://schemas.microsoft.com/office/drawing/2014/main" id="{4593F952-7E2A-4E3E-A168-43FDDE9C1C5E}"/>
              </a:ext>
            </a:extLst>
          </p:cNvPr>
          <p:cNvPicPr>
            <a:picLocks noChangeAspect="1"/>
          </p:cNvPicPr>
          <p:nvPr/>
        </p:nvPicPr>
        <p:blipFill>
          <a:blip r:embed="rId3"/>
          <a:stretch>
            <a:fillRect/>
          </a:stretch>
        </p:blipFill>
        <p:spPr>
          <a:xfrm>
            <a:off x="838200" y="4743750"/>
            <a:ext cx="5115639" cy="476316"/>
          </a:xfrm>
          <a:prstGeom prst="rect">
            <a:avLst/>
          </a:prstGeom>
          <a:ln>
            <a:solidFill>
              <a:schemeClr val="tx1"/>
            </a:solidFill>
          </a:ln>
        </p:spPr>
      </p:pic>
      <p:pic>
        <p:nvPicPr>
          <p:cNvPr id="6" name="Picture 5">
            <a:extLst>
              <a:ext uri="{FF2B5EF4-FFF2-40B4-BE49-F238E27FC236}">
                <a16:creationId xmlns:a16="http://schemas.microsoft.com/office/drawing/2014/main" id="{B667ABF5-E6C4-46B4-9CBA-4BF8641BE715}"/>
              </a:ext>
            </a:extLst>
          </p:cNvPr>
          <p:cNvPicPr>
            <a:picLocks noChangeAspect="1"/>
          </p:cNvPicPr>
          <p:nvPr/>
        </p:nvPicPr>
        <p:blipFill>
          <a:blip r:embed="rId4"/>
          <a:stretch>
            <a:fillRect/>
          </a:stretch>
        </p:blipFill>
        <p:spPr>
          <a:xfrm>
            <a:off x="7646254" y="4743750"/>
            <a:ext cx="1752845" cy="457264"/>
          </a:xfrm>
          <a:prstGeom prst="rect">
            <a:avLst/>
          </a:prstGeom>
        </p:spPr>
      </p:pic>
    </p:spTree>
    <p:extLst>
      <p:ext uri="{BB962C8B-B14F-4D97-AF65-F5344CB8AC3E}">
        <p14:creationId xmlns:p14="http://schemas.microsoft.com/office/powerpoint/2010/main" val="3628233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Form</a:t>
            </a:r>
            <a:r>
              <a:rPr lang="hr-HR" dirty="0"/>
              <a:t>s – </a:t>
            </a:r>
            <a:r>
              <a:rPr lang="hr-HR" dirty="0" err="1"/>
              <a:t>real</a:t>
            </a:r>
            <a:r>
              <a:rPr lang="hr-HR" dirty="0"/>
              <a:t> </a:t>
            </a:r>
            <a:r>
              <a:rPr lang="hr-HR" dirty="0" err="1"/>
              <a:t>world</a:t>
            </a:r>
            <a:r>
              <a:rPr lang="hr-HR" dirty="0"/>
              <a:t> </a:t>
            </a:r>
            <a:r>
              <a:rPr lang="hr-HR" dirty="0" err="1"/>
              <a:t>example</a:t>
            </a:r>
            <a:endParaRPr lang="en-US" dirty="0">
              <a:solidFill>
                <a:srgbClr val="00B0F0"/>
              </a:solidFill>
            </a:endParaRPr>
          </a:p>
        </p:txBody>
      </p:sp>
      <p:pic>
        <p:nvPicPr>
          <p:cNvPr id="1026" name="Picture 2" descr="Web server form request processing flowchart. Browser requests for the page containing the form by sending an HTTP GET request. The server creates an empty default form and returns it to the user. The user populates or updates the form, submitting it via HTTP POST with form data. The server validates the received form data. If the user-provided data is invalid, the server recreates the form with the user-entered data and error messages and sends it back to the user for the user to update and resubmits via HTTP Post, and it validates again. If the data is valid, the server performs actions on the valid data and redirects the user to the success URL.">
            <a:extLst>
              <a:ext uri="{FF2B5EF4-FFF2-40B4-BE49-F238E27FC236}">
                <a16:creationId xmlns:a16="http://schemas.microsoft.com/office/drawing/2014/main" id="{2039A3A7-346B-4864-80C6-5985714BA6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403498"/>
            <a:ext cx="5956005" cy="483191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247BFD3E-1E8E-1140-AB58-D6D85343DC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38535" y="2112792"/>
            <a:ext cx="4862732" cy="3191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38850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8557"/>
            <a:ext cx="10515600" cy="1325563"/>
          </a:xfrm>
        </p:spPr>
        <p:txBody>
          <a:bodyPr/>
          <a:lstStyle/>
          <a:p>
            <a:r>
              <a:rPr lang="hr-HR" dirty="0"/>
              <a:t>Element </a:t>
            </a:r>
            <a:r>
              <a:rPr lang="hr-HR" dirty="0" err="1">
                <a:solidFill>
                  <a:srgbClr val="00B0F0"/>
                </a:solidFill>
              </a:rPr>
              <a:t>meter</a:t>
            </a:r>
            <a:endParaRPr lang="en-US" dirty="0">
              <a:solidFill>
                <a:srgbClr val="00B0F0"/>
              </a:solidFill>
            </a:endParaRPr>
          </a:p>
        </p:txBody>
      </p:sp>
      <p:sp>
        <p:nvSpPr>
          <p:cNvPr id="3" name="Content Placeholder 2"/>
          <p:cNvSpPr>
            <a:spLocks noGrp="1"/>
          </p:cNvSpPr>
          <p:nvPr>
            <p:ph idx="1"/>
          </p:nvPr>
        </p:nvSpPr>
        <p:spPr>
          <a:xfrm>
            <a:off x="838200" y="1253331"/>
            <a:ext cx="10603832" cy="4351338"/>
          </a:xfrm>
        </p:spPr>
        <p:txBody>
          <a:bodyPr>
            <a:normAutofit/>
          </a:bodyPr>
          <a:lstStyle/>
          <a:p>
            <a:pPr>
              <a:lnSpc>
                <a:spcPts val="3000"/>
              </a:lnSpc>
            </a:pPr>
            <a:r>
              <a:rPr lang="en-US" sz="2200" dirty="0">
                <a:latin typeface="Segoe UI" pitchFamily="34" charset="0"/>
                <a:cs typeface="Segoe UI" pitchFamily="34" charset="0"/>
              </a:rPr>
              <a:t>Represents a value in a specific range
</a:t>
            </a:r>
            <a:r>
              <a:rPr lang="ta-IN" sz="2200" dirty="0">
                <a:latin typeface="Segoe UI" pitchFamily="34" charset="0"/>
                <a:cs typeface="Segoe UI" pitchFamily="34" charset="0"/>
              </a:rPr>
              <a:t>You can think about it as a counter </a:t>
            </a:r>
            <a:r>
              <a:rPr lang="mr-IN" sz="2200" dirty="0">
                <a:latin typeface="Segoe UI" pitchFamily="34" charset="0"/>
                <a:cs typeface="Segoe UI" pitchFamily="34" charset="0"/>
              </a:rPr>
              <a:t>–</a:t>
            </a:r>
            <a:r>
              <a:rPr lang="ta-IN" sz="2200" dirty="0">
                <a:latin typeface="Segoe UI" pitchFamily="34" charset="0"/>
                <a:cs typeface="Segoe UI" pitchFamily="34" charset="0"/>
              </a:rPr>
              <a:t> ie. </a:t>
            </a:r>
            <a:r>
              <a:rPr lang="en-US" sz="2200" dirty="0">
                <a:latin typeface="Segoe UI" pitchFamily="34" charset="0"/>
                <a:cs typeface="Segoe UI" pitchFamily="34" charset="0"/>
              </a:rPr>
              <a:t>C</a:t>
            </a:r>
            <a:r>
              <a:rPr lang="ta-IN" sz="2200" dirty="0">
                <a:latin typeface="Segoe UI" pitchFamily="34" charset="0"/>
                <a:cs typeface="Segoe UI" pitchFamily="34" charset="0"/>
              </a:rPr>
              <a:t>apacity of HDD</a:t>
            </a:r>
            <a:endParaRPr lang="hr-HR" sz="2200" dirty="0">
              <a:latin typeface="Segoe UI" pitchFamily="34" charset="0"/>
              <a:cs typeface="Segoe UI" pitchFamily="34" charset="0"/>
            </a:endParaRPr>
          </a:p>
          <a:p>
            <a:pPr>
              <a:lnSpc>
                <a:spcPts val="3000"/>
              </a:lnSpc>
            </a:pPr>
            <a:r>
              <a:rPr lang="ta-IN" sz="2200" dirty="0">
                <a:latin typeface="Segoe UI" pitchFamily="34" charset="0"/>
                <a:cs typeface="Segoe UI" pitchFamily="34" charset="0"/>
              </a:rPr>
              <a:t>Attributes</a:t>
            </a:r>
            <a:r>
              <a:rPr lang="hr-HR" sz="2200" dirty="0">
                <a:latin typeface="Segoe UI" pitchFamily="34" charset="0"/>
                <a:cs typeface="Segoe UI" pitchFamily="34" charset="0"/>
              </a:rPr>
              <a:t>:</a:t>
            </a:r>
          </a:p>
          <a:p>
            <a:pPr lvl="1">
              <a:lnSpc>
                <a:spcPts val="2400"/>
              </a:lnSpc>
            </a:pPr>
            <a:r>
              <a:rPr lang="hr-HR" sz="2000" b="1" dirty="0">
                <a:latin typeface="Consolas" pitchFamily="49" charset="0"/>
                <a:cs typeface="Consolas" pitchFamily="49" charset="0"/>
              </a:rPr>
              <a:t>min </a:t>
            </a:r>
            <a:r>
              <a:rPr lang="hr-HR" sz="2000" dirty="0"/>
              <a:t>– </a:t>
            </a:r>
            <a:r>
              <a:rPr lang="ta-IN" sz="2000" dirty="0"/>
              <a:t>minim</a:t>
            </a:r>
            <a:r>
              <a:rPr lang="hr-HR" sz="2000" dirty="0"/>
              <a:t>um</a:t>
            </a:r>
            <a:r>
              <a:rPr lang="ta-IN" sz="2000" dirty="0"/>
              <a:t> value</a:t>
            </a:r>
            <a:endParaRPr lang="hr-HR" sz="2000" dirty="0"/>
          </a:p>
          <a:p>
            <a:pPr lvl="1">
              <a:lnSpc>
                <a:spcPts val="2400"/>
              </a:lnSpc>
            </a:pPr>
            <a:r>
              <a:rPr lang="hr-HR" sz="2000" b="1" dirty="0">
                <a:latin typeface="Consolas" pitchFamily="49" charset="0"/>
                <a:cs typeface="Consolas" pitchFamily="49" charset="0"/>
              </a:rPr>
              <a:t>max</a:t>
            </a:r>
            <a:r>
              <a:rPr lang="hr-HR" sz="2000" dirty="0"/>
              <a:t> – </a:t>
            </a:r>
            <a:r>
              <a:rPr lang="ta-IN" sz="2000" dirty="0"/>
              <a:t>maximum value</a:t>
            </a:r>
            <a:endParaRPr lang="hr-HR" sz="2000" dirty="0"/>
          </a:p>
          <a:p>
            <a:pPr lvl="1">
              <a:lnSpc>
                <a:spcPts val="2400"/>
              </a:lnSpc>
            </a:pPr>
            <a:r>
              <a:rPr lang="hr-HR" sz="2000" b="1" dirty="0">
                <a:latin typeface="Consolas" pitchFamily="49" charset="0"/>
                <a:cs typeface="Consolas" pitchFamily="49" charset="0"/>
              </a:rPr>
              <a:t>optimum</a:t>
            </a:r>
            <a:r>
              <a:rPr lang="hr-HR" sz="2000" dirty="0"/>
              <a:t> – a </a:t>
            </a:r>
            <a:r>
              <a:rPr lang="ta-IN" sz="2000" dirty="0"/>
              <a:t>point </a:t>
            </a:r>
            <a:r>
              <a:rPr lang="hr-HR" sz="2000" dirty="0" err="1"/>
              <a:t>where</a:t>
            </a:r>
            <a:r>
              <a:rPr lang="hr-HR" sz="2000" dirty="0"/>
              <a:t> </a:t>
            </a:r>
            <a:r>
              <a:rPr lang="ta-IN" sz="2000" dirty="0"/>
              <a:t>value can be con</a:t>
            </a:r>
            <a:r>
              <a:rPr lang="hr-HR" sz="2000" dirty="0"/>
              <a:t>s</a:t>
            </a:r>
            <a:r>
              <a:rPr lang="ta-IN" sz="2000" dirty="0"/>
              <a:t>idered optimal</a:t>
            </a:r>
            <a:endParaRPr lang="hr-HR" sz="2000" dirty="0"/>
          </a:p>
          <a:p>
            <a:pPr lvl="1">
              <a:lnSpc>
                <a:spcPts val="2400"/>
              </a:lnSpc>
            </a:pPr>
            <a:r>
              <a:rPr lang="hr-HR" sz="2000" b="1" dirty="0">
                <a:latin typeface="Consolas" pitchFamily="49" charset="0"/>
                <a:cs typeface="Consolas" pitchFamily="49" charset="0"/>
              </a:rPr>
              <a:t>low</a:t>
            </a:r>
            <a:r>
              <a:rPr lang="hr-HR" sz="2000" dirty="0"/>
              <a:t> – </a:t>
            </a:r>
            <a:r>
              <a:rPr lang="en-US" sz="2000" dirty="0"/>
              <a:t>represents the point </a:t>
            </a:r>
            <a:r>
              <a:rPr lang="hr-HR" sz="2000" dirty="0"/>
              <a:t>to</a:t>
            </a:r>
            <a:r>
              <a:rPr lang="en-US" sz="2000" dirty="0"/>
              <a:t> which values are considered low
</a:t>
            </a:r>
            <a:r>
              <a:rPr lang="hr-HR" sz="2000" b="1" dirty="0" err="1">
                <a:latin typeface="Consolas" pitchFamily="49" charset="0"/>
                <a:cs typeface="Consolas" pitchFamily="49" charset="0"/>
              </a:rPr>
              <a:t>high</a:t>
            </a:r>
            <a:r>
              <a:rPr lang="hr-HR" sz="2000" dirty="0"/>
              <a:t> –</a:t>
            </a:r>
            <a:r>
              <a:rPr lang="ta-IN" sz="2000" dirty="0"/>
              <a:t> </a:t>
            </a:r>
            <a:r>
              <a:rPr lang="en-US" sz="2000" dirty="0"/>
              <a:t>represents the point </a:t>
            </a:r>
            <a:r>
              <a:rPr lang="hr-HR" sz="2000" dirty="0" err="1"/>
              <a:t>from</a:t>
            </a:r>
            <a:r>
              <a:rPr lang="en-US" sz="2000" dirty="0"/>
              <a:t> which values are considered high</a:t>
            </a:r>
            <a:endParaRPr lang="hr-HR" sz="2000" dirty="0"/>
          </a:p>
          <a:p>
            <a:pPr lvl="1">
              <a:lnSpc>
                <a:spcPts val="2400"/>
              </a:lnSpc>
            </a:pPr>
            <a:r>
              <a:rPr lang="hr-HR" sz="2000" b="1" dirty="0">
                <a:latin typeface="Consolas" pitchFamily="49" charset="0"/>
                <a:cs typeface="Consolas" pitchFamily="49" charset="0"/>
              </a:rPr>
              <a:t>value</a:t>
            </a:r>
            <a:r>
              <a:rPr lang="hr-HR" sz="2000" dirty="0"/>
              <a:t> – </a:t>
            </a:r>
            <a:r>
              <a:rPr lang="ta-IN" sz="2000" dirty="0"/>
              <a:t>current value</a:t>
            </a:r>
            <a:endParaRPr lang="hr-HR" sz="2000" dirty="0"/>
          </a:p>
        </p:txBody>
      </p:sp>
      <p:pic>
        <p:nvPicPr>
          <p:cNvPr id="4" name="Picture 3">
            <a:extLst>
              <a:ext uri="{FF2B5EF4-FFF2-40B4-BE49-F238E27FC236}">
                <a16:creationId xmlns:a16="http://schemas.microsoft.com/office/drawing/2014/main" id="{905F075D-BADD-4AA0-A5D8-7DEF9FDE133C}"/>
              </a:ext>
            </a:extLst>
          </p:cNvPr>
          <p:cNvPicPr>
            <a:picLocks noChangeAspect="1"/>
          </p:cNvPicPr>
          <p:nvPr/>
        </p:nvPicPr>
        <p:blipFill>
          <a:blip r:embed="rId3"/>
          <a:stretch>
            <a:fillRect/>
          </a:stretch>
        </p:blipFill>
        <p:spPr>
          <a:xfrm>
            <a:off x="2532419" y="5067969"/>
            <a:ext cx="8821381" cy="895475"/>
          </a:xfrm>
          <a:prstGeom prst="rect">
            <a:avLst/>
          </a:prstGeom>
          <a:ln>
            <a:solidFill>
              <a:schemeClr val="tx1"/>
            </a:solidFill>
          </a:ln>
        </p:spPr>
      </p:pic>
    </p:spTree>
    <p:extLst>
      <p:ext uri="{BB962C8B-B14F-4D97-AF65-F5344CB8AC3E}">
        <p14:creationId xmlns:p14="http://schemas.microsoft.com/office/powerpoint/2010/main" val="33427312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err="1"/>
              <a:t>Example</a:t>
            </a:r>
            <a:r>
              <a:rPr lang="hr-HR" dirty="0"/>
              <a:t> – </a:t>
            </a:r>
            <a:r>
              <a:rPr lang="hr-HR" dirty="0">
                <a:solidFill>
                  <a:srgbClr val="00B0F0"/>
                </a:solidFill>
              </a:rPr>
              <a:t>Form1.html</a:t>
            </a:r>
            <a:endParaRPr lang="en-US" dirty="0">
              <a:solidFill>
                <a:srgbClr val="00B0F0"/>
              </a:solidFill>
            </a:endParaRPr>
          </a:p>
        </p:txBody>
      </p:sp>
      <p:sp>
        <p:nvSpPr>
          <p:cNvPr id="3" name="Content Placeholder 2"/>
          <p:cNvSpPr>
            <a:spLocks noGrp="1"/>
          </p:cNvSpPr>
          <p:nvPr>
            <p:ph idx="1"/>
          </p:nvPr>
        </p:nvSpPr>
        <p:spPr>
          <a:xfrm>
            <a:off x="838200" y="1690688"/>
            <a:ext cx="6392779" cy="4351338"/>
          </a:xfrm>
        </p:spPr>
        <p:txBody>
          <a:bodyPr>
            <a:normAutofit fontScale="92500"/>
          </a:bodyPr>
          <a:lstStyle/>
          <a:p>
            <a:pPr>
              <a:lnSpc>
                <a:spcPct val="150000"/>
              </a:lnSpc>
            </a:pPr>
            <a:r>
              <a:rPr lang="en-US" sz="2400" dirty="0">
                <a:latin typeface="Segoe UI" panose="020B0502040204020203" pitchFamily="34" charset="0"/>
                <a:cs typeface="Segoe UI" panose="020B0502040204020203" pitchFamily="34" charset="0"/>
              </a:rPr>
              <a:t>Create a form according to the image</a:t>
            </a:r>
            <a:r>
              <a:rPr lang="hr-HR" sz="2400" dirty="0">
                <a:latin typeface="Segoe UI" panose="020B0502040204020203" pitchFamily="34" charset="0"/>
                <a:cs typeface="Segoe UI" panose="020B0502040204020203" pitchFamily="34" charset="0"/>
              </a:rPr>
              <a:t> </a:t>
            </a:r>
            <a:r>
              <a:rPr lang="hr-HR" sz="2400" dirty="0" err="1">
                <a:latin typeface="Segoe UI" panose="020B0502040204020203" pitchFamily="34" charset="0"/>
                <a:cs typeface="Segoe UI" panose="020B0502040204020203" pitchFamily="34" charset="0"/>
              </a:rPr>
              <a:t>shown</a:t>
            </a:r>
            <a:r>
              <a:rPr lang="en-US" sz="2400" dirty="0">
                <a:latin typeface="Segoe UI" panose="020B0502040204020203" pitchFamily="34" charset="0"/>
                <a:cs typeface="Segoe UI" panose="020B0502040204020203" pitchFamily="34" charset="0"/>
              </a:rPr>
              <a:t>.
All fields are required.
E-mail address must be entered correctly
The </a:t>
            </a:r>
            <a:r>
              <a:rPr lang="en-US" sz="2400" i="1" dirty="0">
                <a:latin typeface="Segoe UI" panose="020B0502040204020203" pitchFamily="34" charset="0"/>
                <a:cs typeface="Segoe UI" panose="020B0502040204020203" pitchFamily="34" charset="0"/>
              </a:rPr>
              <a:t>Name</a:t>
            </a:r>
            <a:r>
              <a:rPr lang="en-US" sz="2400" dirty="0">
                <a:latin typeface="Segoe UI" panose="020B0502040204020203" pitchFamily="34" charset="0"/>
                <a:cs typeface="Segoe UI" panose="020B0502040204020203" pitchFamily="34" charset="0"/>
              </a:rPr>
              <a:t> field is selected after the page is loaded
Clicking the Next button sends the data to </a:t>
            </a:r>
            <a:r>
              <a:rPr lang="en-US" sz="2400" i="1" dirty="0">
                <a:latin typeface="Segoe UI" panose="020B0502040204020203" pitchFamily="34" charset="0"/>
                <a:cs typeface="Segoe UI" panose="020B0502040204020203" pitchFamily="34" charset="0"/>
              </a:rPr>
              <a:t>Form2.html </a:t>
            </a:r>
            <a:r>
              <a:rPr lang="hr-HR" sz="2400" dirty="0" err="1">
                <a:latin typeface="Segoe UI" panose="020B0502040204020203" pitchFamily="34" charset="0"/>
                <a:cs typeface="Segoe UI" panose="020B0502040204020203" pitchFamily="34" charset="0"/>
              </a:rPr>
              <a:t>by</a:t>
            </a:r>
            <a:r>
              <a:rPr lang="hr-HR" sz="2400" dirty="0">
                <a:latin typeface="Segoe UI" panose="020B0502040204020203" pitchFamily="34" charset="0"/>
                <a:cs typeface="Segoe UI" panose="020B0502040204020203" pitchFamily="34" charset="0"/>
              </a:rPr>
              <a:t> </a:t>
            </a:r>
            <a:r>
              <a:rPr lang="hr-HR" sz="2400" dirty="0" err="1">
                <a:latin typeface="Segoe UI" panose="020B0502040204020203" pitchFamily="34" charset="0"/>
                <a:cs typeface="Segoe UI" panose="020B0502040204020203" pitchFamily="34" charset="0"/>
              </a:rPr>
              <a:t>using</a:t>
            </a:r>
            <a:r>
              <a:rPr lang="hr-HR" sz="2400" dirty="0">
                <a:latin typeface="Segoe UI" panose="020B0502040204020203" pitchFamily="34" charset="0"/>
                <a:cs typeface="Segoe UI" panose="020B0502040204020203" pitchFamily="34" charset="0"/>
              </a:rPr>
              <a:t> </a:t>
            </a:r>
            <a:r>
              <a:rPr lang="en-US" sz="2400" dirty="0">
                <a:latin typeface="Segoe UI" panose="020B0502040204020203" pitchFamily="34" charset="0"/>
                <a:cs typeface="Segoe UI" panose="020B0502040204020203" pitchFamily="34" charset="0"/>
              </a:rPr>
              <a:t>get method</a:t>
            </a:r>
            <a:endParaRPr lang="hr-HR" sz="2400" dirty="0">
              <a:latin typeface="Segoe UI" panose="020B0502040204020203" pitchFamily="34" charset="0"/>
              <a:cs typeface="Segoe UI" panose="020B0502040204020203" pitchFamily="34" charset="0"/>
            </a:endParaRPr>
          </a:p>
        </p:txBody>
      </p:sp>
      <p:pic>
        <p:nvPicPr>
          <p:cNvPr id="4" name="Picture 3">
            <a:extLst>
              <a:ext uri="{FF2B5EF4-FFF2-40B4-BE49-F238E27FC236}">
                <a16:creationId xmlns:a16="http://schemas.microsoft.com/office/drawing/2014/main" id="{FBEE99EB-AE45-4995-AE9E-683A2886C7D6}"/>
              </a:ext>
            </a:extLst>
          </p:cNvPr>
          <p:cNvPicPr>
            <a:picLocks noChangeAspect="1"/>
          </p:cNvPicPr>
          <p:nvPr/>
        </p:nvPicPr>
        <p:blipFill>
          <a:blip r:embed="rId3"/>
          <a:stretch>
            <a:fillRect/>
          </a:stretch>
        </p:blipFill>
        <p:spPr>
          <a:xfrm>
            <a:off x="6881447" y="2432443"/>
            <a:ext cx="5064236" cy="1530570"/>
          </a:xfrm>
          <a:prstGeom prst="rect">
            <a:avLst/>
          </a:prstGeom>
        </p:spPr>
      </p:pic>
    </p:spTree>
    <p:extLst>
      <p:ext uri="{BB962C8B-B14F-4D97-AF65-F5344CB8AC3E}">
        <p14:creationId xmlns:p14="http://schemas.microsoft.com/office/powerpoint/2010/main" val="2735625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err="1"/>
              <a:t>Example</a:t>
            </a:r>
            <a:r>
              <a:rPr lang="hr-HR" dirty="0"/>
              <a:t> – </a:t>
            </a:r>
            <a:r>
              <a:rPr lang="hr-HR" dirty="0">
                <a:solidFill>
                  <a:srgbClr val="00B0F0"/>
                </a:solidFill>
              </a:rPr>
              <a:t>Form2.html</a:t>
            </a:r>
            <a:endParaRPr lang="en-US" dirty="0">
              <a:solidFill>
                <a:srgbClr val="00B0F0"/>
              </a:solidFill>
            </a:endParaRPr>
          </a:p>
        </p:txBody>
      </p:sp>
      <p:sp>
        <p:nvSpPr>
          <p:cNvPr id="3" name="Content Placeholder 2"/>
          <p:cNvSpPr>
            <a:spLocks noGrp="1"/>
          </p:cNvSpPr>
          <p:nvPr>
            <p:ph idx="1"/>
          </p:nvPr>
        </p:nvSpPr>
        <p:spPr>
          <a:xfrm>
            <a:off x="838200" y="1690688"/>
            <a:ext cx="6392779" cy="4351338"/>
          </a:xfrm>
        </p:spPr>
        <p:txBody>
          <a:bodyPr>
            <a:normAutofit fontScale="77500" lnSpcReduction="20000"/>
          </a:bodyPr>
          <a:lstStyle/>
          <a:p>
            <a:pPr>
              <a:lnSpc>
                <a:spcPct val="150000"/>
              </a:lnSpc>
            </a:pPr>
            <a:r>
              <a:rPr lang="en-US" sz="2400" dirty="0">
                <a:latin typeface="Segoe UI" panose="020B0502040204020203" pitchFamily="34" charset="0"/>
                <a:cs typeface="Segoe UI" panose="020B0502040204020203" pitchFamily="34" charset="0"/>
              </a:rPr>
              <a:t>Create a form according to the image</a:t>
            </a:r>
            <a:r>
              <a:rPr lang="hr-HR" sz="2400" dirty="0">
                <a:latin typeface="Segoe UI" panose="020B0502040204020203" pitchFamily="34" charset="0"/>
                <a:cs typeface="Segoe UI" panose="020B0502040204020203" pitchFamily="34" charset="0"/>
              </a:rPr>
              <a:t> </a:t>
            </a:r>
            <a:r>
              <a:rPr lang="hr-HR" sz="2400" dirty="0" err="1">
                <a:latin typeface="Segoe UI" panose="020B0502040204020203" pitchFamily="34" charset="0"/>
                <a:cs typeface="Segoe UI" panose="020B0502040204020203" pitchFamily="34" charset="0"/>
              </a:rPr>
              <a:t>shown</a:t>
            </a:r>
            <a:r>
              <a:rPr lang="en-US" sz="2400" dirty="0">
                <a:latin typeface="Segoe UI" panose="020B0502040204020203" pitchFamily="34" charset="0"/>
                <a:cs typeface="Segoe UI" panose="020B0502040204020203" pitchFamily="34" charset="0"/>
              </a:rPr>
              <a:t>.
The </a:t>
            </a:r>
            <a:r>
              <a:rPr lang="en-US" sz="2400" b="1" dirty="0">
                <a:latin typeface="Segoe UI" panose="020B0502040204020203" pitchFamily="34" charset="0"/>
                <a:cs typeface="Segoe UI" panose="020B0502040204020203" pitchFamily="34" charset="0"/>
              </a:rPr>
              <a:t>Number</a:t>
            </a:r>
            <a:r>
              <a:rPr lang="en-US" sz="2400" dirty="0">
                <a:latin typeface="Segoe UI" panose="020B0502040204020203" pitchFamily="34" charset="0"/>
                <a:cs typeface="Segoe UI" panose="020B0502040204020203" pitchFamily="34" charset="0"/>
              </a:rPr>
              <a:t> field must be a numeric value greater than 0
The </a:t>
            </a:r>
            <a:r>
              <a:rPr lang="hr-HR" sz="2400" b="1" dirty="0">
                <a:latin typeface="Segoe UI" panose="020B0502040204020203" pitchFamily="34" charset="0"/>
                <a:cs typeface="Segoe UI" panose="020B0502040204020203" pitchFamily="34" charset="0"/>
              </a:rPr>
              <a:t>F</a:t>
            </a:r>
            <a:r>
              <a:rPr lang="en-US" sz="2400" b="1" dirty="0" err="1">
                <a:latin typeface="Segoe UI" panose="020B0502040204020203" pitchFamily="34" charset="0"/>
                <a:cs typeface="Segoe UI" panose="020B0502040204020203" pitchFamily="34" charset="0"/>
              </a:rPr>
              <a:t>irst</a:t>
            </a:r>
            <a:r>
              <a:rPr lang="en-US" sz="2400" b="1" dirty="0">
                <a:latin typeface="Segoe UI" panose="020B0502040204020203" pitchFamily="34" charset="0"/>
                <a:cs typeface="Segoe UI" panose="020B0502040204020203" pitchFamily="34" charset="0"/>
              </a:rPr>
              <a:t> </a:t>
            </a:r>
            <a:r>
              <a:rPr lang="en-US" sz="2400" dirty="0">
                <a:latin typeface="Segoe UI" panose="020B0502040204020203" pitchFamily="34" charset="0"/>
                <a:cs typeface="Segoe UI" panose="020B0502040204020203" pitchFamily="34" charset="0"/>
              </a:rPr>
              <a:t>and </a:t>
            </a:r>
            <a:r>
              <a:rPr lang="hr-HR" sz="2400" b="1" dirty="0">
                <a:latin typeface="Segoe UI" panose="020B0502040204020203" pitchFamily="34" charset="0"/>
                <a:cs typeface="Segoe UI" panose="020B0502040204020203" pitchFamily="34" charset="0"/>
              </a:rPr>
              <a:t>L</a:t>
            </a:r>
            <a:r>
              <a:rPr lang="en-US" sz="2400" b="1" dirty="0" err="1">
                <a:latin typeface="Segoe UI" panose="020B0502040204020203" pitchFamily="34" charset="0"/>
                <a:cs typeface="Segoe UI" panose="020B0502040204020203" pitchFamily="34" charset="0"/>
              </a:rPr>
              <a:t>ast</a:t>
            </a:r>
            <a:r>
              <a:rPr lang="en-US" sz="2400" b="1" dirty="0">
                <a:latin typeface="Segoe UI" panose="020B0502040204020203" pitchFamily="34" charset="0"/>
                <a:cs typeface="Segoe UI" panose="020B0502040204020203" pitchFamily="34" charset="0"/>
              </a:rPr>
              <a:t> name</a:t>
            </a:r>
            <a:r>
              <a:rPr lang="en-US" sz="2400" dirty="0">
                <a:latin typeface="Segoe UI" panose="020B0502040204020203" pitchFamily="34" charset="0"/>
                <a:cs typeface="Segoe UI" panose="020B0502040204020203" pitchFamily="34" charset="0"/>
              </a:rPr>
              <a:t> (</a:t>
            </a:r>
            <a:r>
              <a:rPr lang="hr-HR" sz="2400" dirty="0">
                <a:latin typeface="Segoe UI" panose="020B0502040204020203" pitchFamily="34" charset="0"/>
                <a:cs typeface="Segoe UI" panose="020B0502040204020203" pitchFamily="34" charset="0"/>
              </a:rPr>
              <a:t>John Smith</a:t>
            </a:r>
            <a:r>
              <a:rPr lang="en-US" sz="2400" dirty="0">
                <a:latin typeface="Segoe UI" panose="020B0502040204020203" pitchFamily="34" charset="0"/>
                <a:cs typeface="Segoe UI" panose="020B0502040204020203" pitchFamily="34" charset="0"/>
              </a:rPr>
              <a:t>) are stored in hidden fields
The </a:t>
            </a:r>
            <a:r>
              <a:rPr lang="en-US" sz="2400" b="1" dirty="0">
                <a:latin typeface="Segoe UI" panose="020B0502040204020203" pitchFamily="34" charset="0"/>
                <a:cs typeface="Segoe UI" panose="020B0502040204020203" pitchFamily="34" charset="0"/>
              </a:rPr>
              <a:t>No.</a:t>
            </a:r>
            <a:r>
              <a:rPr lang="hr-HR" sz="2400" b="1" dirty="0">
                <a:latin typeface="Segoe UI" panose="020B0502040204020203" pitchFamily="34" charset="0"/>
                <a:cs typeface="Segoe UI" panose="020B0502040204020203" pitchFamily="34" charset="0"/>
              </a:rPr>
              <a:t> </a:t>
            </a:r>
            <a:r>
              <a:rPr lang="hr-HR" sz="2400" b="1" dirty="0" err="1">
                <a:latin typeface="Segoe UI" panose="020B0502040204020203" pitchFamily="34" charset="0"/>
                <a:cs typeface="Segoe UI" panose="020B0502040204020203" pitchFamily="34" charset="0"/>
              </a:rPr>
              <a:t>of</a:t>
            </a:r>
            <a:r>
              <a:rPr lang="hr-HR" sz="2400" b="1" dirty="0">
                <a:latin typeface="Segoe UI" panose="020B0502040204020203" pitchFamily="34" charset="0"/>
                <a:cs typeface="Segoe UI" panose="020B0502040204020203" pitchFamily="34" charset="0"/>
              </a:rPr>
              <a:t> </a:t>
            </a:r>
            <a:r>
              <a:rPr lang="hr-HR" sz="2400" b="1" dirty="0" err="1">
                <a:latin typeface="Segoe UI" panose="020B0502040204020203" pitchFamily="34" charset="0"/>
                <a:cs typeface="Segoe UI" panose="020B0502040204020203" pitchFamily="34" charset="0"/>
              </a:rPr>
              <a:t>tenants</a:t>
            </a:r>
            <a:r>
              <a:rPr lang="en-US" sz="2400" dirty="0">
                <a:latin typeface="Segoe UI" panose="020B0502040204020203" pitchFamily="34" charset="0"/>
                <a:cs typeface="Segoe UI" panose="020B0502040204020203" pitchFamily="34" charset="0"/>
              </a:rPr>
              <a:t> field offers a range of numbers from 1 to 5</a:t>
            </a:r>
            <a:r>
              <a:rPr lang="hr-HR" sz="2400" dirty="0">
                <a:latin typeface="Segoe UI" panose="020B0502040204020203" pitchFamily="34" charset="0"/>
                <a:cs typeface="Segoe UI" panose="020B0502040204020203" pitchFamily="34" charset="0"/>
              </a:rPr>
              <a:t> </a:t>
            </a:r>
            <a:r>
              <a:rPr lang="hr-HR" sz="2400" dirty="0" err="1">
                <a:latin typeface="Segoe UI" panose="020B0502040204020203" pitchFamily="34" charset="0"/>
                <a:cs typeface="Segoe UI" panose="020B0502040204020203" pitchFamily="34" charset="0"/>
              </a:rPr>
              <a:t>and</a:t>
            </a:r>
            <a:r>
              <a:rPr lang="hr-HR" sz="2400" dirty="0">
                <a:latin typeface="Segoe UI" panose="020B0502040204020203" pitchFamily="34" charset="0"/>
                <a:cs typeface="Segoe UI" panose="020B0502040204020203" pitchFamily="34" charset="0"/>
              </a:rPr>
              <a:t> </a:t>
            </a:r>
            <a:r>
              <a:rPr lang="hr-HR" sz="2400" dirty="0" err="1">
                <a:latin typeface="Segoe UI" panose="020B0502040204020203" pitchFamily="34" charset="0"/>
                <a:cs typeface="Segoe UI" panose="020B0502040204020203" pitchFamily="34" charset="0"/>
              </a:rPr>
              <a:t>should</a:t>
            </a:r>
            <a:r>
              <a:rPr lang="hr-HR" sz="2400" dirty="0">
                <a:latin typeface="Segoe UI" panose="020B0502040204020203" pitchFamily="34" charset="0"/>
                <a:cs typeface="Segoe UI" panose="020B0502040204020203" pitchFamily="34" charset="0"/>
              </a:rPr>
              <a:t> </a:t>
            </a:r>
            <a:r>
              <a:rPr lang="hr-HR" sz="2400" dirty="0" err="1">
                <a:latin typeface="Segoe UI" panose="020B0502040204020203" pitchFamily="34" charset="0"/>
                <a:cs typeface="Segoe UI" panose="020B0502040204020203" pitchFamily="34" charset="0"/>
              </a:rPr>
              <a:t>not</a:t>
            </a:r>
            <a:r>
              <a:rPr lang="hr-HR" sz="2400" dirty="0">
                <a:latin typeface="Segoe UI" panose="020B0502040204020203" pitchFamily="34" charset="0"/>
                <a:cs typeface="Segoe UI" panose="020B0502040204020203" pitchFamily="34" charset="0"/>
              </a:rPr>
              <a:t> </a:t>
            </a:r>
            <a:r>
              <a:rPr lang="hr-HR" sz="2400" dirty="0" err="1">
                <a:latin typeface="Segoe UI" panose="020B0502040204020203" pitchFamily="34" charset="0"/>
                <a:cs typeface="Segoe UI" panose="020B0502040204020203" pitchFamily="34" charset="0"/>
              </a:rPr>
              <a:t>suggest</a:t>
            </a:r>
            <a:r>
              <a:rPr lang="hr-HR" sz="2400" dirty="0">
                <a:latin typeface="Segoe UI" panose="020B0502040204020203" pitchFamily="34" charset="0"/>
                <a:cs typeface="Segoe UI" panose="020B0502040204020203" pitchFamily="34" charset="0"/>
              </a:rPr>
              <a:t> </a:t>
            </a:r>
            <a:r>
              <a:rPr lang="hr-HR" sz="2400" dirty="0" err="1">
                <a:latin typeface="Segoe UI" panose="020B0502040204020203" pitchFamily="34" charset="0"/>
                <a:cs typeface="Segoe UI" panose="020B0502040204020203" pitchFamily="34" charset="0"/>
              </a:rPr>
              <a:t>previously</a:t>
            </a:r>
            <a:r>
              <a:rPr lang="hr-HR" sz="2400" dirty="0">
                <a:latin typeface="Segoe UI" panose="020B0502040204020203" pitchFamily="34" charset="0"/>
                <a:cs typeface="Segoe UI" panose="020B0502040204020203" pitchFamily="34" charset="0"/>
              </a:rPr>
              <a:t> </a:t>
            </a:r>
            <a:r>
              <a:rPr lang="hr-HR" sz="2400" dirty="0" err="1">
                <a:latin typeface="Segoe UI" panose="020B0502040204020203" pitchFamily="34" charset="0"/>
                <a:cs typeface="Segoe UI" panose="020B0502040204020203" pitchFamily="34" charset="0"/>
              </a:rPr>
              <a:t>entered</a:t>
            </a:r>
            <a:r>
              <a:rPr lang="hr-HR" sz="2400" dirty="0">
                <a:latin typeface="Segoe UI" panose="020B0502040204020203" pitchFamily="34" charset="0"/>
                <a:cs typeface="Segoe UI" panose="020B0502040204020203" pitchFamily="34" charset="0"/>
              </a:rPr>
              <a:t> </a:t>
            </a:r>
            <a:r>
              <a:rPr lang="hr-HR" sz="2400" dirty="0" err="1">
                <a:latin typeface="Segoe UI" panose="020B0502040204020203" pitchFamily="34" charset="0"/>
                <a:cs typeface="Segoe UI" panose="020B0502040204020203" pitchFamily="34" charset="0"/>
              </a:rPr>
              <a:t>values</a:t>
            </a:r>
            <a:r>
              <a:rPr lang="en-US" sz="2400" dirty="0">
                <a:latin typeface="Segoe UI" panose="020B0502040204020203" pitchFamily="34" charset="0"/>
                <a:cs typeface="Segoe UI" panose="020B0502040204020203" pitchFamily="34" charset="0"/>
              </a:rPr>
              <a:t>
Clicking the </a:t>
            </a:r>
            <a:r>
              <a:rPr lang="en-US" sz="2400" b="1" dirty="0">
                <a:latin typeface="Segoe UI" panose="020B0502040204020203" pitchFamily="34" charset="0"/>
                <a:cs typeface="Segoe UI" panose="020B0502040204020203" pitchFamily="34" charset="0"/>
              </a:rPr>
              <a:t>Next </a:t>
            </a:r>
            <a:r>
              <a:rPr lang="en-US" sz="2400" dirty="0">
                <a:latin typeface="Segoe UI" panose="020B0502040204020203" pitchFamily="34" charset="0"/>
                <a:cs typeface="Segoe UI" panose="020B0502040204020203" pitchFamily="34" charset="0"/>
              </a:rPr>
              <a:t>button sends the data to </a:t>
            </a:r>
            <a:r>
              <a:rPr lang="en-US" sz="2400" b="1" dirty="0">
                <a:latin typeface="Segoe UI" panose="020B0502040204020203" pitchFamily="34" charset="0"/>
                <a:cs typeface="Segoe UI" panose="020B0502040204020203" pitchFamily="34" charset="0"/>
              </a:rPr>
              <a:t>Form3.html </a:t>
            </a:r>
            <a:r>
              <a:rPr lang="hr-HR" sz="2400" dirty="0" err="1">
                <a:latin typeface="Segoe UI" panose="020B0502040204020203" pitchFamily="34" charset="0"/>
                <a:cs typeface="Segoe UI" panose="020B0502040204020203" pitchFamily="34" charset="0"/>
              </a:rPr>
              <a:t>using</a:t>
            </a:r>
            <a:r>
              <a:rPr lang="hr-HR" sz="2400" dirty="0">
                <a:latin typeface="Segoe UI" panose="020B0502040204020203" pitchFamily="34" charset="0"/>
                <a:cs typeface="Segoe UI" panose="020B0502040204020203" pitchFamily="34" charset="0"/>
              </a:rPr>
              <a:t> </a:t>
            </a:r>
            <a:r>
              <a:rPr lang="hr-HR" sz="2400" dirty="0" err="1">
                <a:latin typeface="Segoe UI" panose="020B0502040204020203" pitchFamily="34" charset="0"/>
                <a:cs typeface="Segoe UI" panose="020B0502040204020203" pitchFamily="34" charset="0"/>
              </a:rPr>
              <a:t>the</a:t>
            </a:r>
            <a:r>
              <a:rPr lang="hr-HR" sz="2400" dirty="0">
                <a:latin typeface="Segoe UI" panose="020B0502040204020203" pitchFamily="34" charset="0"/>
                <a:cs typeface="Segoe UI" panose="020B0502040204020203" pitchFamily="34" charset="0"/>
              </a:rPr>
              <a:t> </a:t>
            </a:r>
            <a:r>
              <a:rPr lang="en-US" sz="2400" dirty="0">
                <a:latin typeface="Segoe UI" panose="020B0502040204020203" pitchFamily="34" charset="0"/>
                <a:cs typeface="Segoe UI" panose="020B0502040204020203" pitchFamily="34" charset="0"/>
              </a:rPr>
              <a:t>get method</a:t>
            </a:r>
            <a:endParaRPr lang="hr-HR" sz="2400" dirty="0">
              <a:latin typeface="Segoe UI" panose="020B0502040204020203" pitchFamily="34" charset="0"/>
              <a:cs typeface="Segoe UI" panose="020B0502040204020203" pitchFamily="34" charset="0"/>
            </a:endParaRPr>
          </a:p>
        </p:txBody>
      </p:sp>
      <p:pic>
        <p:nvPicPr>
          <p:cNvPr id="4" name="Picture 3">
            <a:extLst>
              <a:ext uri="{FF2B5EF4-FFF2-40B4-BE49-F238E27FC236}">
                <a16:creationId xmlns:a16="http://schemas.microsoft.com/office/drawing/2014/main" id="{EF1989DC-EB48-4000-B0EB-F50409923F9D}"/>
              </a:ext>
            </a:extLst>
          </p:cNvPr>
          <p:cNvPicPr>
            <a:picLocks noChangeAspect="1"/>
          </p:cNvPicPr>
          <p:nvPr/>
        </p:nvPicPr>
        <p:blipFill>
          <a:blip r:embed="rId3"/>
          <a:stretch>
            <a:fillRect/>
          </a:stretch>
        </p:blipFill>
        <p:spPr>
          <a:xfrm>
            <a:off x="7230979" y="2370627"/>
            <a:ext cx="4725059" cy="1629002"/>
          </a:xfrm>
          <a:prstGeom prst="rect">
            <a:avLst/>
          </a:prstGeom>
        </p:spPr>
      </p:pic>
    </p:spTree>
    <p:extLst>
      <p:ext uri="{BB962C8B-B14F-4D97-AF65-F5344CB8AC3E}">
        <p14:creationId xmlns:p14="http://schemas.microsoft.com/office/powerpoint/2010/main" val="31385981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err="1"/>
              <a:t>Example</a:t>
            </a:r>
            <a:r>
              <a:rPr lang="hr-HR" dirty="0"/>
              <a:t> </a:t>
            </a:r>
            <a:r>
              <a:rPr lang="hr-HR"/>
              <a:t>– </a:t>
            </a:r>
            <a:r>
              <a:rPr lang="hr-HR">
                <a:solidFill>
                  <a:srgbClr val="00B0F0"/>
                </a:solidFill>
              </a:rPr>
              <a:t>Form3</a:t>
            </a:r>
            <a:r>
              <a:rPr lang="hr-HR" dirty="0">
                <a:solidFill>
                  <a:srgbClr val="00B0F0"/>
                </a:solidFill>
              </a:rPr>
              <a:t>.html</a:t>
            </a:r>
            <a:endParaRPr lang="en-US" dirty="0">
              <a:solidFill>
                <a:srgbClr val="00B0F0"/>
              </a:solidFill>
            </a:endParaRPr>
          </a:p>
        </p:txBody>
      </p:sp>
      <p:sp>
        <p:nvSpPr>
          <p:cNvPr id="3" name="Content Placeholder 2"/>
          <p:cNvSpPr>
            <a:spLocks noGrp="1"/>
          </p:cNvSpPr>
          <p:nvPr>
            <p:ph idx="1"/>
          </p:nvPr>
        </p:nvSpPr>
        <p:spPr>
          <a:xfrm>
            <a:off x="838200" y="1690688"/>
            <a:ext cx="6392779" cy="4351338"/>
          </a:xfrm>
        </p:spPr>
        <p:txBody>
          <a:bodyPr>
            <a:normAutofit/>
          </a:bodyPr>
          <a:lstStyle/>
          <a:p>
            <a:pPr>
              <a:lnSpc>
                <a:spcPct val="150000"/>
              </a:lnSpc>
            </a:pPr>
            <a:r>
              <a:rPr lang="en-US" sz="2400" dirty="0">
                <a:latin typeface="Segoe UI" panose="020B0502040204020203" pitchFamily="34" charset="0"/>
                <a:cs typeface="Segoe UI" panose="020B0502040204020203" pitchFamily="34" charset="0"/>
              </a:rPr>
              <a:t>Create a form according to the image</a:t>
            </a:r>
            <a:r>
              <a:rPr lang="hr-HR" sz="2400" dirty="0">
                <a:latin typeface="Segoe UI" panose="020B0502040204020203" pitchFamily="34" charset="0"/>
                <a:cs typeface="Segoe UI" panose="020B0502040204020203" pitchFamily="34" charset="0"/>
              </a:rPr>
              <a:t> </a:t>
            </a:r>
            <a:r>
              <a:rPr lang="hr-HR" sz="2400" dirty="0" err="1">
                <a:latin typeface="Segoe UI" panose="020B0502040204020203" pitchFamily="34" charset="0"/>
                <a:cs typeface="Segoe UI" panose="020B0502040204020203" pitchFamily="34" charset="0"/>
              </a:rPr>
              <a:t>shown</a:t>
            </a:r>
            <a:r>
              <a:rPr lang="en-US" sz="2400" dirty="0">
                <a:latin typeface="Segoe UI" panose="020B0502040204020203" pitchFamily="34" charset="0"/>
                <a:cs typeface="Segoe UI" panose="020B0502040204020203" pitchFamily="34" charset="0"/>
              </a:rPr>
              <a:t>.
The </a:t>
            </a:r>
            <a:r>
              <a:rPr lang="en-US" sz="2400" b="1" dirty="0">
                <a:latin typeface="Segoe UI" panose="020B0502040204020203" pitchFamily="34" charset="0"/>
                <a:cs typeface="Segoe UI" panose="020B0502040204020203" pitchFamily="34" charset="0"/>
              </a:rPr>
              <a:t>Brand </a:t>
            </a:r>
            <a:r>
              <a:rPr lang="en-US" sz="2400" dirty="0">
                <a:latin typeface="Segoe UI" panose="020B0502040204020203" pitchFamily="34" charset="0"/>
                <a:cs typeface="Segoe UI" panose="020B0502040204020203" pitchFamily="34" charset="0"/>
              </a:rPr>
              <a:t>field must not </a:t>
            </a:r>
            <a:r>
              <a:rPr lang="hr-HR" sz="2400" dirty="0" err="1">
                <a:latin typeface="Segoe UI" panose="020B0502040204020203" pitchFamily="34" charset="0"/>
                <a:cs typeface="Segoe UI" panose="020B0502040204020203" pitchFamily="34" charset="0"/>
              </a:rPr>
              <a:t>suggest</a:t>
            </a:r>
            <a:r>
              <a:rPr lang="hr-HR" sz="2400" dirty="0">
                <a:latin typeface="Segoe UI" panose="020B0502040204020203" pitchFamily="34" charset="0"/>
                <a:cs typeface="Segoe UI" panose="020B0502040204020203" pitchFamily="34" charset="0"/>
              </a:rPr>
              <a:t> </a:t>
            </a:r>
            <a:r>
              <a:rPr lang="hr-HR" sz="2400" dirty="0" err="1">
                <a:latin typeface="Segoe UI" panose="020B0502040204020203" pitchFamily="34" charset="0"/>
                <a:cs typeface="Segoe UI" panose="020B0502040204020203" pitchFamily="34" charset="0"/>
              </a:rPr>
              <a:t>previously</a:t>
            </a:r>
            <a:r>
              <a:rPr lang="hr-HR" sz="2400" dirty="0">
                <a:latin typeface="Segoe UI" panose="020B0502040204020203" pitchFamily="34" charset="0"/>
                <a:cs typeface="Segoe UI" panose="020B0502040204020203" pitchFamily="34" charset="0"/>
              </a:rPr>
              <a:t> </a:t>
            </a:r>
            <a:r>
              <a:rPr lang="en-US" sz="2400" dirty="0">
                <a:latin typeface="Segoe UI" panose="020B0502040204020203" pitchFamily="34" charset="0"/>
                <a:cs typeface="Segoe UI" panose="020B0502040204020203" pitchFamily="34" charset="0"/>
              </a:rPr>
              <a:t>entered</a:t>
            </a:r>
            <a:r>
              <a:rPr lang="hr-HR" sz="2400" dirty="0">
                <a:latin typeface="Segoe UI" panose="020B0502040204020203" pitchFamily="34" charset="0"/>
                <a:cs typeface="Segoe UI" panose="020B0502040204020203" pitchFamily="34" charset="0"/>
              </a:rPr>
              <a:t> </a:t>
            </a:r>
            <a:r>
              <a:rPr lang="hr-HR" sz="2400" dirty="0" err="1">
                <a:latin typeface="Segoe UI" panose="020B0502040204020203" pitchFamily="34" charset="0"/>
                <a:cs typeface="Segoe UI" panose="020B0502040204020203" pitchFamily="34" charset="0"/>
              </a:rPr>
              <a:t>values</a:t>
            </a:r>
            <a:r>
              <a:rPr lang="en-US" sz="2400" dirty="0">
                <a:latin typeface="Segoe UI" panose="020B0502040204020203" pitchFamily="34" charset="0"/>
                <a:cs typeface="Segoe UI" panose="020B0502040204020203" pitchFamily="34" charset="0"/>
              </a:rPr>
              <a:t>. 
Clicking the </a:t>
            </a:r>
            <a:r>
              <a:rPr lang="en-US" sz="2400" b="1" dirty="0">
                <a:latin typeface="Segoe UI" panose="020B0502040204020203" pitchFamily="34" charset="0"/>
                <a:cs typeface="Segoe UI" panose="020B0502040204020203" pitchFamily="34" charset="0"/>
              </a:rPr>
              <a:t>Next</a:t>
            </a:r>
            <a:r>
              <a:rPr lang="en-US" sz="2400" dirty="0">
                <a:latin typeface="Segoe UI" panose="020B0502040204020203" pitchFamily="34" charset="0"/>
                <a:cs typeface="Segoe UI" panose="020B0502040204020203" pitchFamily="34" charset="0"/>
              </a:rPr>
              <a:t> button sends the data to the </a:t>
            </a:r>
            <a:r>
              <a:rPr lang="hr-HR" sz="2400" b="1" dirty="0" err="1">
                <a:latin typeface="Segoe UI" panose="020B0502040204020203" pitchFamily="34" charset="0"/>
                <a:cs typeface="Segoe UI" panose="020B0502040204020203" pitchFamily="34" charset="0"/>
              </a:rPr>
              <a:t>Finish</a:t>
            </a:r>
            <a:r>
              <a:rPr lang="en-US" sz="2400" b="1" dirty="0">
                <a:latin typeface="Segoe UI" panose="020B0502040204020203" pitchFamily="34" charset="0"/>
                <a:cs typeface="Segoe UI" panose="020B0502040204020203" pitchFamily="34" charset="0"/>
              </a:rPr>
              <a:t>.html</a:t>
            </a:r>
            <a:r>
              <a:rPr lang="en-US" sz="2400" dirty="0">
                <a:latin typeface="Segoe UI" panose="020B0502040204020203" pitchFamily="34" charset="0"/>
                <a:cs typeface="Segoe UI" panose="020B0502040204020203" pitchFamily="34" charset="0"/>
              </a:rPr>
              <a:t> </a:t>
            </a:r>
            <a:r>
              <a:rPr lang="hr-HR" sz="2400" dirty="0" err="1">
                <a:latin typeface="Segoe UI" panose="020B0502040204020203" pitchFamily="34" charset="0"/>
                <a:cs typeface="Segoe UI" panose="020B0502040204020203" pitchFamily="34" charset="0"/>
              </a:rPr>
              <a:t>using</a:t>
            </a:r>
            <a:r>
              <a:rPr lang="hr-HR" sz="2400" dirty="0">
                <a:latin typeface="Segoe UI" panose="020B0502040204020203" pitchFamily="34" charset="0"/>
                <a:cs typeface="Segoe UI" panose="020B0502040204020203" pitchFamily="34" charset="0"/>
              </a:rPr>
              <a:t> </a:t>
            </a:r>
            <a:r>
              <a:rPr lang="hr-HR" sz="2400" dirty="0" err="1">
                <a:latin typeface="Segoe UI" panose="020B0502040204020203" pitchFamily="34" charset="0"/>
                <a:cs typeface="Segoe UI" panose="020B0502040204020203" pitchFamily="34" charset="0"/>
              </a:rPr>
              <a:t>the</a:t>
            </a:r>
            <a:r>
              <a:rPr lang="hr-HR" sz="2400" dirty="0">
                <a:latin typeface="Segoe UI" panose="020B0502040204020203" pitchFamily="34" charset="0"/>
                <a:cs typeface="Segoe UI" panose="020B0502040204020203" pitchFamily="34" charset="0"/>
              </a:rPr>
              <a:t> </a:t>
            </a:r>
            <a:r>
              <a:rPr lang="en-US" sz="2400" dirty="0">
                <a:latin typeface="Segoe UI" panose="020B0502040204020203" pitchFamily="34" charset="0"/>
                <a:cs typeface="Segoe UI" panose="020B0502040204020203" pitchFamily="34" charset="0"/>
              </a:rPr>
              <a:t>get method</a:t>
            </a:r>
            <a:endParaRPr lang="hr-HR" sz="2400" dirty="0">
              <a:latin typeface="Segoe UI" panose="020B0502040204020203" pitchFamily="34" charset="0"/>
              <a:cs typeface="Segoe UI" panose="020B0502040204020203" pitchFamily="34" charset="0"/>
            </a:endParaRPr>
          </a:p>
        </p:txBody>
      </p:sp>
      <p:pic>
        <p:nvPicPr>
          <p:cNvPr id="4" name="Picture 3">
            <a:extLst>
              <a:ext uri="{FF2B5EF4-FFF2-40B4-BE49-F238E27FC236}">
                <a16:creationId xmlns:a16="http://schemas.microsoft.com/office/drawing/2014/main" id="{C9E63360-B4A2-4DBD-B9E6-355058649D69}"/>
              </a:ext>
            </a:extLst>
          </p:cNvPr>
          <p:cNvPicPr>
            <a:picLocks noChangeAspect="1"/>
          </p:cNvPicPr>
          <p:nvPr/>
        </p:nvPicPr>
        <p:blipFill>
          <a:blip r:embed="rId3"/>
          <a:stretch>
            <a:fillRect/>
          </a:stretch>
        </p:blipFill>
        <p:spPr>
          <a:xfrm>
            <a:off x="7142051" y="1892144"/>
            <a:ext cx="4706007" cy="1124107"/>
          </a:xfrm>
          <a:prstGeom prst="rect">
            <a:avLst/>
          </a:prstGeom>
        </p:spPr>
      </p:pic>
      <p:pic>
        <p:nvPicPr>
          <p:cNvPr id="8" name="Picture 7">
            <a:extLst>
              <a:ext uri="{FF2B5EF4-FFF2-40B4-BE49-F238E27FC236}">
                <a16:creationId xmlns:a16="http://schemas.microsoft.com/office/drawing/2014/main" id="{FB68C9DC-FAA1-40A5-AB59-A777202BD386}"/>
              </a:ext>
            </a:extLst>
          </p:cNvPr>
          <p:cNvPicPr>
            <a:picLocks noChangeAspect="1"/>
          </p:cNvPicPr>
          <p:nvPr/>
        </p:nvPicPr>
        <p:blipFill>
          <a:blip r:embed="rId4"/>
          <a:stretch>
            <a:fillRect/>
          </a:stretch>
        </p:blipFill>
        <p:spPr>
          <a:xfrm>
            <a:off x="7327682" y="3841750"/>
            <a:ext cx="4192130" cy="2067903"/>
          </a:xfrm>
          <a:prstGeom prst="rect">
            <a:avLst/>
          </a:prstGeom>
          <a:ln>
            <a:solidFill>
              <a:schemeClr val="tx1"/>
            </a:solidFill>
          </a:ln>
        </p:spPr>
      </p:pic>
    </p:spTree>
    <p:extLst>
      <p:ext uri="{BB962C8B-B14F-4D97-AF65-F5344CB8AC3E}">
        <p14:creationId xmlns:p14="http://schemas.microsoft.com/office/powerpoint/2010/main" val="30302544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Thank you for your attention!</a:t>
            </a:r>
          </a:p>
        </p:txBody>
      </p:sp>
    </p:spTree>
    <p:extLst>
      <p:ext uri="{BB962C8B-B14F-4D97-AF65-F5344CB8AC3E}">
        <p14:creationId xmlns:p14="http://schemas.microsoft.com/office/powerpoint/2010/main" val="1126191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Form</a:t>
            </a:r>
            <a:r>
              <a:rPr lang="hr-HR" dirty="0"/>
              <a:t>s – </a:t>
            </a:r>
            <a:r>
              <a:rPr lang="hr-HR" dirty="0" err="1"/>
              <a:t>real</a:t>
            </a:r>
            <a:r>
              <a:rPr lang="hr-HR" dirty="0"/>
              <a:t> </a:t>
            </a:r>
            <a:r>
              <a:rPr lang="hr-HR" dirty="0" err="1"/>
              <a:t>world</a:t>
            </a:r>
            <a:r>
              <a:rPr lang="hr-HR" dirty="0"/>
              <a:t> </a:t>
            </a:r>
            <a:r>
              <a:rPr lang="hr-HR" dirty="0" err="1"/>
              <a:t>example</a:t>
            </a:r>
            <a:endParaRPr lang="en-US" dirty="0">
              <a:solidFill>
                <a:srgbClr val="00B0F0"/>
              </a:solidFill>
            </a:endParaRPr>
          </a:p>
        </p:txBody>
      </p:sp>
      <p:pic>
        <p:nvPicPr>
          <p:cNvPr id="1026" name="Picture 2" descr="Web server form request processing flowchart. Browser requests for the page containing the form by sending an HTTP GET request. The server creates an empty default form and returns it to the user. The user populates or updates the form, submitting it via HTTP POST with form data. The server validates the received form data. If the user-provided data is invalid, the server recreates the form with the user-entered data and error messages and sends it back to the user for the user to update and resubmits via HTTP Post, and it validates again. If the data is valid, the server performs actions on the valid data and redirects the user to the success URL.">
            <a:extLst>
              <a:ext uri="{FF2B5EF4-FFF2-40B4-BE49-F238E27FC236}">
                <a16:creationId xmlns:a16="http://schemas.microsoft.com/office/drawing/2014/main" id="{2039A3A7-346B-4864-80C6-5985714BA6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403498"/>
            <a:ext cx="5956005" cy="4831914"/>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Verschil tussen ophalen en posten | Differbetween">
            <a:extLst>
              <a:ext uri="{FF2B5EF4-FFF2-40B4-BE49-F238E27FC236}">
                <a16:creationId xmlns:a16="http://schemas.microsoft.com/office/drawing/2014/main" id="{D2193322-715D-12C8-42F0-CBAEA96874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94205" y="1962080"/>
            <a:ext cx="5133975" cy="3714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0924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Form</a:t>
            </a:r>
            <a:r>
              <a:rPr lang="hr-HR" dirty="0"/>
              <a:t>s – </a:t>
            </a:r>
            <a:r>
              <a:rPr lang="hr-HR" dirty="0" err="1"/>
              <a:t>real</a:t>
            </a:r>
            <a:r>
              <a:rPr lang="hr-HR" dirty="0"/>
              <a:t> </a:t>
            </a:r>
            <a:r>
              <a:rPr lang="hr-HR" dirty="0" err="1"/>
              <a:t>world</a:t>
            </a:r>
            <a:r>
              <a:rPr lang="hr-HR" dirty="0"/>
              <a:t> </a:t>
            </a:r>
            <a:r>
              <a:rPr lang="hr-HR" dirty="0" err="1"/>
              <a:t>example</a:t>
            </a:r>
            <a:endParaRPr lang="en-US" dirty="0">
              <a:solidFill>
                <a:srgbClr val="00B0F0"/>
              </a:solidFill>
            </a:endParaRPr>
          </a:p>
        </p:txBody>
      </p:sp>
      <p:pic>
        <p:nvPicPr>
          <p:cNvPr id="1026" name="Picture 2" descr="Web server form request processing flowchart. Browser requests for the page containing the form by sending an HTTP GET request. The server creates an empty default form and returns it to the user. The user populates or updates the form, submitting it via HTTP POST with form data. The server validates the received form data. If the user-provided data is invalid, the server recreates the form with the user-entered data and error messages and sends it back to the user for the user to update and resubmits via HTTP Post, and it validates again. If the data is valid, the server performs actions on the valid data and redirects the user to the success URL.">
            <a:extLst>
              <a:ext uri="{FF2B5EF4-FFF2-40B4-BE49-F238E27FC236}">
                <a16:creationId xmlns:a16="http://schemas.microsoft.com/office/drawing/2014/main" id="{2039A3A7-346B-4864-80C6-5985714BA6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966" y="1199732"/>
            <a:ext cx="5956005" cy="4831914"/>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a:extLst>
              <a:ext uri="{FF2B5EF4-FFF2-40B4-BE49-F238E27FC236}">
                <a16:creationId xmlns:a16="http://schemas.microsoft.com/office/drawing/2014/main" id="{623121FC-6015-4510-ED8F-7F8AF8AA87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0441" y="1955995"/>
            <a:ext cx="5558840" cy="33193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7434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Form</a:t>
            </a:r>
            <a:r>
              <a:rPr lang="hr-HR" dirty="0"/>
              <a:t>s – </a:t>
            </a:r>
            <a:r>
              <a:rPr lang="hr-HR" dirty="0" err="1"/>
              <a:t>real</a:t>
            </a:r>
            <a:r>
              <a:rPr lang="hr-HR" dirty="0"/>
              <a:t> </a:t>
            </a:r>
            <a:r>
              <a:rPr lang="hr-HR" dirty="0" err="1"/>
              <a:t>world</a:t>
            </a:r>
            <a:r>
              <a:rPr lang="hr-HR" dirty="0"/>
              <a:t> </a:t>
            </a:r>
            <a:r>
              <a:rPr lang="hr-HR" dirty="0" err="1"/>
              <a:t>example</a:t>
            </a:r>
            <a:endParaRPr lang="en-US" dirty="0">
              <a:solidFill>
                <a:srgbClr val="00B0F0"/>
              </a:solidFill>
            </a:endParaRPr>
          </a:p>
        </p:txBody>
      </p:sp>
      <p:pic>
        <p:nvPicPr>
          <p:cNvPr id="1026" name="Picture 2" descr="Web server form request processing flowchart. Browser requests for the page containing the form by sending an HTTP GET request. The server creates an empty default form and returns it to the user. The user populates or updates the form, submitting it via HTTP POST with form data. The server validates the received form data. If the user-provided data is invalid, the server recreates the form with the user-entered data and error messages and sends it back to the user for the user to update and resubmits via HTTP Post, and it validates again. If the data is valid, the server performs actions on the valid data and redirects the user to the success URL.">
            <a:extLst>
              <a:ext uri="{FF2B5EF4-FFF2-40B4-BE49-F238E27FC236}">
                <a16:creationId xmlns:a16="http://schemas.microsoft.com/office/drawing/2014/main" id="{2039A3A7-346B-4864-80C6-5985714BA6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7997" y="1290956"/>
            <a:ext cx="5956005" cy="48319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81073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Element </a:t>
            </a:r>
            <a:r>
              <a:rPr lang="hr-HR" dirty="0">
                <a:solidFill>
                  <a:srgbClr val="00B0F0"/>
                </a:solidFill>
              </a:rPr>
              <a:t>&lt;</a:t>
            </a:r>
            <a:r>
              <a:rPr lang="hr-HR" dirty="0" err="1">
                <a:solidFill>
                  <a:srgbClr val="00B0F0"/>
                </a:solidFill>
              </a:rPr>
              <a:t>form</a:t>
            </a:r>
            <a:r>
              <a:rPr lang="hr-HR" dirty="0">
                <a:solidFill>
                  <a:srgbClr val="00B0F0"/>
                </a:solidFill>
              </a:rPr>
              <a:t>&gt;</a:t>
            </a:r>
            <a:endParaRPr lang="en-US" dirty="0">
              <a:solidFill>
                <a:srgbClr val="00B0F0"/>
              </a:solidFill>
            </a:endParaRPr>
          </a:p>
        </p:txBody>
      </p:sp>
      <p:sp>
        <p:nvSpPr>
          <p:cNvPr id="3" name="Content Placeholder 2"/>
          <p:cNvSpPr>
            <a:spLocks noGrp="1"/>
          </p:cNvSpPr>
          <p:nvPr>
            <p:ph idx="1"/>
          </p:nvPr>
        </p:nvSpPr>
        <p:spPr>
          <a:xfrm>
            <a:off x="838200" y="1594435"/>
            <a:ext cx="10515600" cy="5071059"/>
          </a:xfrm>
        </p:spPr>
        <p:txBody>
          <a:bodyPr>
            <a:normAutofit/>
          </a:bodyPr>
          <a:lstStyle/>
          <a:p>
            <a:pPr>
              <a:lnSpc>
                <a:spcPts val="3000"/>
              </a:lnSpc>
            </a:pPr>
            <a:r>
              <a:rPr lang="ta-IN" sz="2200" dirty="0">
                <a:latin typeface="Segoe UI" panose="020B0502040204020203" pitchFamily="34" charset="0"/>
                <a:cs typeface="Segoe UI" panose="020B0502040204020203" pitchFamily="34" charset="0"/>
              </a:rPr>
              <a:t>It defines a form</a:t>
            </a:r>
            <a:endParaRPr lang="hr-HR" sz="2200" dirty="0">
              <a:latin typeface="Segoe UI" panose="020B0502040204020203" pitchFamily="34" charset="0"/>
              <a:cs typeface="Segoe UI" panose="020B0502040204020203" pitchFamily="34" charset="0"/>
            </a:endParaRPr>
          </a:p>
          <a:p>
            <a:pPr>
              <a:lnSpc>
                <a:spcPts val="3000"/>
              </a:lnSpc>
            </a:pPr>
            <a:r>
              <a:rPr lang="en-US" sz="2200" dirty="0">
                <a:latin typeface="Segoe UI" panose="020B0502040204020203" pitchFamily="34" charset="0"/>
                <a:cs typeface="Segoe UI" panose="020B0502040204020203" pitchFamily="34" charset="0"/>
              </a:rPr>
              <a:t>Represents a container for all form elements
</a:t>
            </a:r>
            <a:r>
              <a:rPr lang="ta-IN" sz="2200" dirty="0">
                <a:latin typeface="Segoe UI" panose="020B0502040204020203" pitchFamily="34" charset="0"/>
                <a:cs typeface="Segoe UI" panose="020B0502040204020203" pitchFamily="34" charset="0"/>
              </a:rPr>
              <a:t>It musn’t contain other &lt;form&gt; tags</a:t>
            </a:r>
            <a:endParaRPr lang="hr-HR" sz="2200" dirty="0">
              <a:latin typeface="Segoe UI" panose="020B0502040204020203" pitchFamily="34" charset="0"/>
              <a:cs typeface="Segoe UI" panose="020B0502040204020203" pitchFamily="34" charset="0"/>
            </a:endParaRPr>
          </a:p>
          <a:p>
            <a:pPr>
              <a:lnSpc>
                <a:spcPts val="3000"/>
              </a:lnSpc>
            </a:pPr>
            <a:r>
              <a:rPr lang="ta-IN" sz="2200" dirty="0">
                <a:latin typeface="Segoe UI" panose="020B0502040204020203" pitchFamily="34" charset="0"/>
                <a:cs typeface="Segoe UI" panose="020B0502040204020203" pitchFamily="34" charset="0"/>
              </a:rPr>
              <a:t>To allow interaction with server, following attributes are reqired</a:t>
            </a:r>
            <a:r>
              <a:rPr lang="hr-HR" sz="2200" dirty="0">
                <a:latin typeface="Segoe UI" panose="020B0502040204020203" pitchFamily="34" charset="0"/>
                <a:cs typeface="Segoe UI" panose="020B0502040204020203" pitchFamily="34" charset="0"/>
              </a:rPr>
              <a:t>:</a:t>
            </a:r>
          </a:p>
          <a:p>
            <a:pPr lvl="1">
              <a:lnSpc>
                <a:spcPts val="3000"/>
              </a:lnSpc>
            </a:pPr>
            <a:r>
              <a:rPr lang="hr-HR" sz="2200" b="1" dirty="0">
                <a:latin typeface="Consolas" panose="020B0609020204030204" pitchFamily="49" charset="0"/>
                <a:cs typeface="Consolas" panose="020B0609020204030204" pitchFamily="49" charset="0"/>
              </a:rPr>
              <a:t>action</a:t>
            </a:r>
            <a:r>
              <a:rPr lang="hr-HR" sz="2200" dirty="0"/>
              <a:t> – URL</a:t>
            </a:r>
            <a:r>
              <a:rPr lang="ta-IN" sz="2200" dirty="0"/>
              <a:t> path to the server side script</a:t>
            </a:r>
            <a:endParaRPr lang="hr-HR" sz="2200" dirty="0"/>
          </a:p>
          <a:p>
            <a:pPr lvl="1">
              <a:lnSpc>
                <a:spcPts val="3000"/>
              </a:lnSpc>
            </a:pPr>
            <a:r>
              <a:rPr lang="hr-HR" sz="2200" b="1" dirty="0" err="1">
                <a:latin typeface="Consolas" panose="020B0609020204030204" pitchFamily="49" charset="0"/>
                <a:cs typeface="Consolas" panose="020B0609020204030204" pitchFamily="49" charset="0"/>
              </a:rPr>
              <a:t>method</a:t>
            </a:r>
            <a:r>
              <a:rPr lang="hr-HR" sz="2200" dirty="0">
                <a:latin typeface="Segoe UI" panose="020B0502040204020203" pitchFamily="34" charset="0"/>
                <a:cs typeface="Segoe UI" panose="020B0502040204020203" pitchFamily="34" charset="0"/>
              </a:rPr>
              <a:t> </a:t>
            </a:r>
            <a:r>
              <a:rPr lang="ta-IN" sz="2200" dirty="0">
                <a:latin typeface="Segoe UI" panose="020B0502040204020203" pitchFamily="34" charset="0"/>
                <a:cs typeface="Segoe UI" panose="020B0502040204020203" pitchFamily="34" charset="0"/>
              </a:rPr>
              <a:t>- </a:t>
            </a:r>
            <a:r>
              <a:rPr lang="hr-HR" sz="2200" dirty="0">
                <a:latin typeface="Consolas" panose="020B0609020204030204" pitchFamily="49" charset="0"/>
                <a:cs typeface="Consolas" panose="020B0609020204030204" pitchFamily="49" charset="0"/>
              </a:rPr>
              <a:t>http</a:t>
            </a:r>
            <a:r>
              <a:rPr lang="hr-HR" sz="2200" dirty="0">
                <a:latin typeface="Segoe UI" panose="020B0502040204020203" pitchFamily="34" charset="0"/>
                <a:cs typeface="Segoe UI" panose="020B0502040204020203" pitchFamily="34" charset="0"/>
              </a:rPr>
              <a:t> </a:t>
            </a:r>
            <a:r>
              <a:rPr lang="ta-IN" sz="2200" dirty="0">
                <a:latin typeface="Segoe UI" panose="020B0502040204020203" pitchFamily="34" charset="0"/>
                <a:cs typeface="Segoe UI" panose="020B0502040204020203" pitchFamily="34" charset="0"/>
              </a:rPr>
              <a:t>method user for sending data to the server side</a:t>
            </a:r>
            <a:endParaRPr lang="hr-HR" sz="22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0316629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Attribute </a:t>
            </a:r>
            <a:r>
              <a:rPr lang="hr-HR" dirty="0">
                <a:solidFill>
                  <a:srgbClr val="00B0F0"/>
                </a:solidFill>
              </a:rPr>
              <a:t>method</a:t>
            </a:r>
            <a:endParaRPr lang="en-US" dirty="0">
              <a:solidFill>
                <a:srgbClr val="00B0F0"/>
              </a:solidFill>
            </a:endParaRPr>
          </a:p>
        </p:txBody>
      </p:sp>
      <p:sp>
        <p:nvSpPr>
          <p:cNvPr id="3" name="Content Placeholder 2"/>
          <p:cNvSpPr>
            <a:spLocks noGrp="1"/>
          </p:cNvSpPr>
          <p:nvPr>
            <p:ph idx="1"/>
          </p:nvPr>
        </p:nvSpPr>
        <p:spPr>
          <a:xfrm>
            <a:off x="838200" y="1428083"/>
            <a:ext cx="10515600" cy="5071059"/>
          </a:xfrm>
        </p:spPr>
        <p:txBody>
          <a:bodyPr>
            <a:normAutofit/>
          </a:bodyPr>
          <a:lstStyle/>
          <a:p>
            <a:pPr>
              <a:lnSpc>
                <a:spcPts val="3000"/>
              </a:lnSpc>
            </a:pPr>
            <a:r>
              <a:rPr lang="ta-IN" sz="2200" dirty="0">
                <a:latin typeface="Segoe UI" panose="020B0502040204020203" pitchFamily="34" charset="0"/>
                <a:cs typeface="Segoe UI" panose="020B0502040204020203" pitchFamily="34" charset="0"/>
              </a:rPr>
              <a:t>For example, let asume we are sending following data</a:t>
            </a:r>
            <a:r>
              <a:rPr lang="hr-HR" sz="2200" dirty="0">
                <a:latin typeface="Segoe UI" panose="020B0502040204020203" pitchFamily="34" charset="0"/>
                <a:cs typeface="Segoe UI" panose="020B0502040204020203" pitchFamily="34" charset="0"/>
              </a:rPr>
              <a:t>:</a:t>
            </a:r>
          </a:p>
          <a:p>
            <a:pPr marL="457188" lvl="1" indent="0">
              <a:lnSpc>
                <a:spcPts val="3000"/>
              </a:lnSpc>
              <a:buNone/>
            </a:pPr>
            <a:r>
              <a:rPr lang="en-US" sz="2200" b="1" dirty="0">
                <a:latin typeface="Consolas" panose="020B0609020204030204" pitchFamily="49" charset="0"/>
                <a:cs typeface="Consolas" panose="020B0609020204030204" pitchFamily="49" charset="0"/>
              </a:rPr>
              <a:t>U</a:t>
            </a:r>
            <a:r>
              <a:rPr lang="hr-HR" sz="2200" b="1" dirty="0">
                <a:latin typeface="Consolas" panose="020B0609020204030204" pitchFamily="49" charset="0"/>
                <a:cs typeface="Consolas" panose="020B0609020204030204" pitchFamily="49" charset="0"/>
              </a:rPr>
              <a:t>sername=</a:t>
            </a:r>
            <a:r>
              <a:rPr lang="ta-IN" sz="2200" b="1" dirty="0">
                <a:latin typeface="Consolas" panose="020B0609020204030204" pitchFamily="49" charset="0"/>
                <a:cs typeface="Consolas" panose="020B0609020204030204" pitchFamily="49" charset="0"/>
              </a:rPr>
              <a:t>John</a:t>
            </a:r>
            <a:endParaRPr lang="hr-HR" sz="2200" b="1" dirty="0">
              <a:latin typeface="Consolas" panose="020B0609020204030204" pitchFamily="49" charset="0"/>
              <a:cs typeface="Consolas" panose="020B0609020204030204" pitchFamily="49" charset="0"/>
            </a:endParaRPr>
          </a:p>
          <a:p>
            <a:pPr marL="457188" lvl="1" indent="0">
              <a:lnSpc>
                <a:spcPts val="3000"/>
              </a:lnSpc>
              <a:buNone/>
            </a:pPr>
            <a:r>
              <a:rPr lang="en-US" sz="2200" b="1" dirty="0">
                <a:latin typeface="Consolas" panose="020B0609020204030204" pitchFamily="49" charset="0"/>
                <a:cs typeface="Consolas" panose="020B0609020204030204" pitchFamily="49" charset="0"/>
              </a:rPr>
              <a:t>E</a:t>
            </a:r>
            <a:r>
              <a:rPr lang="hr-HR" sz="2200" b="1" dirty="0">
                <a:latin typeface="Consolas" panose="020B0609020204030204" pitchFamily="49" charset="0"/>
                <a:cs typeface="Consolas" panose="020B0609020204030204" pitchFamily="49" charset="0"/>
              </a:rPr>
              <a:t>mail=</a:t>
            </a:r>
            <a:r>
              <a:rPr lang="ta-IN" sz="2200" b="1" dirty="0">
                <a:latin typeface="Consolas" panose="020B0609020204030204" pitchFamily="49" charset="0"/>
                <a:cs typeface="Consolas" panose="020B0609020204030204" pitchFamily="49" charset="0"/>
              </a:rPr>
              <a:t>john</a:t>
            </a:r>
            <a:r>
              <a:rPr lang="hr-HR" sz="2200" b="1" dirty="0">
                <a:latin typeface="Consolas" panose="020B0609020204030204" pitchFamily="49" charset="0"/>
                <a:cs typeface="Consolas" panose="020B0609020204030204" pitchFamily="49" charset="0"/>
              </a:rPr>
              <a:t>@mail.hr</a:t>
            </a:r>
          </a:p>
          <a:p>
            <a:pPr>
              <a:lnSpc>
                <a:spcPts val="3000"/>
              </a:lnSpc>
            </a:pPr>
            <a:r>
              <a:rPr lang="en-US" sz="2200" dirty="0">
                <a:latin typeface="Segoe UI" panose="020B0502040204020203" pitchFamily="34" charset="0"/>
                <a:cs typeface="Segoe UI" panose="020B0502040204020203" pitchFamily="34" charset="0"/>
              </a:rPr>
              <a:t>After the browser encodes the data to send (GET) it to the server</a:t>
            </a:r>
            <a:r>
              <a:rPr lang="hr-HR" sz="2200" dirty="0">
                <a:latin typeface="Segoe UI" panose="020B0502040204020203" pitchFamily="34" charset="0"/>
                <a:cs typeface="Segoe UI" panose="020B0502040204020203" pitchFamily="34" charset="0"/>
              </a:rPr>
              <a:t>,</a:t>
            </a:r>
            <a:r>
              <a:rPr lang="en-US" sz="2200" dirty="0">
                <a:latin typeface="Segoe UI" panose="020B0502040204020203" pitchFamily="34" charset="0"/>
                <a:cs typeface="Segoe UI" panose="020B0502040204020203" pitchFamily="34" charset="0"/>
              </a:rPr>
              <a:t> it looks like this</a:t>
            </a:r>
            <a:r>
              <a:rPr lang="hr-HR" sz="2200" dirty="0">
                <a:latin typeface="Segoe UI" panose="020B0502040204020203" pitchFamily="34" charset="0"/>
                <a:cs typeface="Segoe UI" panose="020B0502040204020203" pitchFamily="34" charset="0"/>
              </a:rPr>
              <a:t>:</a:t>
            </a:r>
          </a:p>
          <a:p>
            <a:pPr marL="457188" lvl="1" indent="0">
              <a:lnSpc>
                <a:spcPts val="3000"/>
              </a:lnSpc>
              <a:buNone/>
            </a:pPr>
            <a:r>
              <a:rPr lang="hr-HR" sz="2200" dirty="0"/>
              <a:t>	</a:t>
            </a:r>
            <a:r>
              <a:rPr lang="hr-HR" sz="2200" dirty="0">
                <a:solidFill>
                  <a:schemeClr val="accent1"/>
                </a:solidFill>
                <a:latin typeface="Consolas" panose="020B0609020204030204" pitchFamily="49" charset="0"/>
                <a:cs typeface="Consolas" panose="020B0609020204030204" pitchFamily="49" charset="0"/>
              </a:rPr>
              <a:t>username=Pete&amp;email=pete%40mail.hr</a:t>
            </a:r>
          </a:p>
          <a:p>
            <a:pPr>
              <a:lnSpc>
                <a:spcPts val="3000"/>
              </a:lnSpc>
            </a:pPr>
            <a:r>
              <a:rPr lang="ta-IN" sz="2200" dirty="0">
                <a:latin typeface="Segoe UI" panose="020B0502040204020203" pitchFamily="34" charset="0"/>
                <a:cs typeface="Segoe UI" panose="020B0502040204020203" pitchFamily="34" charset="0"/>
              </a:rPr>
              <a:t>Form data is </a:t>
            </a:r>
            <a:r>
              <a:rPr lang="ta-IN" sz="2200" b="1" dirty="0">
                <a:latin typeface="Segoe UI" panose="020B0502040204020203" pitchFamily="34" charset="0"/>
                <a:cs typeface="Segoe UI" panose="020B0502040204020203" pitchFamily="34" charset="0"/>
              </a:rPr>
              <a:t>encoded</a:t>
            </a:r>
            <a:r>
              <a:rPr lang="ta-IN" sz="2200" dirty="0">
                <a:latin typeface="Segoe UI" panose="020B0502040204020203" pitchFamily="34" charset="0"/>
                <a:cs typeface="Segoe UI" panose="020B0502040204020203" pitchFamily="34" charset="0"/>
              </a:rPr>
              <a:t> </a:t>
            </a:r>
            <a:r>
              <a:rPr lang="hr-HR" sz="2200" dirty="0" err="1">
                <a:latin typeface="Segoe UI" panose="020B0502040204020203" pitchFamily="34" charset="0"/>
                <a:cs typeface="Segoe UI" panose="020B0502040204020203" pitchFamily="34" charset="0"/>
              </a:rPr>
              <a:t>in</a:t>
            </a:r>
            <a:r>
              <a:rPr lang="hr-HR" sz="2200" dirty="0">
                <a:latin typeface="Segoe UI" panose="020B0502040204020203" pitchFamily="34" charset="0"/>
                <a:cs typeface="Segoe UI" panose="020B0502040204020203" pitchFamily="34" charset="0"/>
              </a:rPr>
              <a:t> </a:t>
            </a:r>
            <a:r>
              <a:rPr lang="ta-IN" sz="2200" dirty="0">
                <a:latin typeface="Segoe UI" panose="020B0502040204020203" pitchFamily="34" charset="0"/>
                <a:cs typeface="Segoe UI" panose="020B0502040204020203" pitchFamily="34" charset="0"/>
              </a:rPr>
              <a:t>the same way </a:t>
            </a:r>
            <a:r>
              <a:rPr lang="hr-HR" sz="2200" dirty="0" err="1">
                <a:latin typeface="Segoe UI" panose="020B0502040204020203" pitchFamily="34" charset="0"/>
                <a:cs typeface="Segoe UI" panose="020B0502040204020203" pitchFamily="34" charset="0"/>
              </a:rPr>
              <a:t>the</a:t>
            </a:r>
            <a:r>
              <a:rPr lang="hr-HR" sz="2200" dirty="0">
                <a:latin typeface="Segoe UI" panose="020B0502040204020203" pitchFamily="34" charset="0"/>
                <a:cs typeface="Segoe UI" panose="020B0502040204020203" pitchFamily="34" charset="0"/>
              </a:rPr>
              <a:t> </a:t>
            </a:r>
            <a:r>
              <a:rPr lang="ta-IN" sz="2200" dirty="0">
                <a:latin typeface="Segoe UI" panose="020B0502040204020203" pitchFamily="34" charset="0"/>
                <a:cs typeface="Segoe UI" panose="020B0502040204020203" pitchFamily="34" charset="0"/>
              </a:rPr>
              <a:t>URL addresses are encoded. Forbiden characters are transscripted into </a:t>
            </a:r>
            <a:r>
              <a:rPr lang="hr-HR" sz="2200" dirty="0" err="1">
                <a:latin typeface="Segoe UI" panose="020B0502040204020203" pitchFamily="34" charset="0"/>
                <a:cs typeface="Segoe UI" panose="020B0502040204020203" pitchFamily="34" charset="0"/>
              </a:rPr>
              <a:t>their</a:t>
            </a:r>
            <a:r>
              <a:rPr lang="hr-HR" sz="2200" dirty="0">
                <a:latin typeface="Segoe UI" panose="020B0502040204020203" pitchFamily="34" charset="0"/>
                <a:cs typeface="Segoe UI" panose="020B0502040204020203" pitchFamily="34" charset="0"/>
              </a:rPr>
              <a:t> </a:t>
            </a:r>
            <a:r>
              <a:rPr lang="ta-IN" sz="2200" dirty="0">
                <a:latin typeface="Segoe UI" panose="020B0502040204020203" pitchFamily="34" charset="0"/>
                <a:cs typeface="Segoe UI" panose="020B0502040204020203" pitchFamily="34" charset="0"/>
              </a:rPr>
              <a:t>hexadecimal equivalents:</a:t>
            </a:r>
            <a:endParaRPr lang="hr-HR" sz="2200" dirty="0">
              <a:latin typeface="Segoe UI" panose="020B0502040204020203" pitchFamily="34" charset="0"/>
              <a:cs typeface="Segoe UI" panose="020B0502040204020203" pitchFamily="34" charset="0"/>
            </a:endParaRPr>
          </a:p>
          <a:p>
            <a:pPr lvl="1">
              <a:lnSpc>
                <a:spcPts val="3000"/>
              </a:lnSpc>
            </a:pPr>
            <a:r>
              <a:rPr lang="ta-IN" sz="2200" dirty="0"/>
              <a:t>space</a:t>
            </a:r>
            <a:r>
              <a:rPr lang="hr-HR" sz="2200" dirty="0"/>
              <a:t>: </a:t>
            </a:r>
            <a:r>
              <a:rPr lang="hr-HR" sz="2200" b="1" dirty="0">
                <a:latin typeface="Consolas" panose="020B0609020204030204" pitchFamily="49" charset="0"/>
                <a:cs typeface="Consolas" panose="020B0609020204030204" pitchFamily="49" charset="0"/>
              </a:rPr>
              <a:t>%20</a:t>
            </a:r>
          </a:p>
          <a:p>
            <a:pPr lvl="1">
              <a:lnSpc>
                <a:spcPts val="3000"/>
              </a:lnSpc>
            </a:pPr>
            <a:r>
              <a:rPr lang="hr-HR" sz="2200" dirty="0">
                <a:latin typeface="Segoe UI" panose="020B0502040204020203" pitchFamily="34" charset="0"/>
                <a:cs typeface="Segoe UI" panose="020B0502040204020203" pitchFamily="34" charset="0"/>
              </a:rPr>
              <a:t>@: </a:t>
            </a:r>
            <a:r>
              <a:rPr lang="hr-HR" sz="2200" b="1" dirty="0">
                <a:latin typeface="Consolas" panose="020B0609020204030204" pitchFamily="49" charset="0"/>
                <a:cs typeface="Consolas" panose="020B0609020204030204" pitchFamily="49" charset="0"/>
              </a:rPr>
              <a:t>%40</a:t>
            </a:r>
          </a:p>
          <a:p>
            <a:pPr lvl="1">
              <a:lnSpc>
                <a:spcPts val="3000"/>
              </a:lnSpc>
            </a:pPr>
            <a:r>
              <a:rPr lang="hr-HR" sz="2200" dirty="0"/>
              <a:t>/: </a:t>
            </a:r>
            <a:r>
              <a:rPr lang="hr-HR" sz="2200" b="1" dirty="0">
                <a:latin typeface="Consolas" panose="020B0609020204030204" pitchFamily="49" charset="0"/>
                <a:cs typeface="Consolas" panose="020B0609020204030204" pitchFamily="49" charset="0"/>
              </a:rPr>
              <a:t>%2F</a:t>
            </a:r>
          </a:p>
        </p:txBody>
      </p:sp>
    </p:spTree>
    <p:extLst>
      <p:ext uri="{BB962C8B-B14F-4D97-AF65-F5344CB8AC3E}">
        <p14:creationId xmlns:p14="http://schemas.microsoft.com/office/powerpoint/2010/main" val="3537869701"/>
      </p:ext>
    </p:extLst>
  </p:cSld>
  <p:clrMapOvr>
    <a:masterClrMapping/>
  </p:clrMapOvr>
</p:sld>
</file>

<file path=ppt/theme/theme1.xml><?xml version="1.0" encoding="utf-8"?>
<a:theme xmlns:a="http://schemas.openxmlformats.org/drawingml/2006/main" name="Office Theme">
  <a:themeElements>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3679</TotalTime>
  <Words>2010</Words>
  <Application>Microsoft Office PowerPoint</Application>
  <PresentationFormat>Widescreen</PresentationFormat>
  <Paragraphs>234</Paragraphs>
  <Slides>44</Slides>
  <Notes>43</Notes>
  <HiddenSlides>3</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44</vt:i4>
      </vt:variant>
    </vt:vector>
  </HeadingPairs>
  <TitlesOfParts>
    <vt:vector size="51" baseType="lpstr">
      <vt:lpstr>Arial</vt:lpstr>
      <vt:lpstr>Calibri</vt:lpstr>
      <vt:lpstr>Consolas</vt:lpstr>
      <vt:lpstr>Courier New</vt:lpstr>
      <vt:lpstr>Segoe UI</vt:lpstr>
      <vt:lpstr>Verdana</vt:lpstr>
      <vt:lpstr>Office Theme</vt:lpstr>
      <vt:lpstr>Standards in Internet Technology Application</vt:lpstr>
      <vt:lpstr>Forms</vt:lpstr>
      <vt:lpstr>Forms</vt:lpstr>
      <vt:lpstr>Forms – real world example</vt:lpstr>
      <vt:lpstr>Forms – real world example</vt:lpstr>
      <vt:lpstr>Forms – real world example</vt:lpstr>
      <vt:lpstr>Forms – real world example</vt:lpstr>
      <vt:lpstr>Element &lt;form&gt;</vt:lpstr>
      <vt:lpstr>Attribute method</vt:lpstr>
      <vt:lpstr>Attribute method="GET"</vt:lpstr>
      <vt:lpstr>Attribute method="POST"</vt:lpstr>
      <vt:lpstr>Attribute name</vt:lpstr>
      <vt:lpstr>Element &lt;input type=" text "&gt;</vt:lpstr>
      <vt:lpstr>Element &lt;input type=" radio "&gt;</vt:lpstr>
      <vt:lpstr>Element &lt;input type=" checkbox "&gt;</vt:lpstr>
      <vt:lpstr>Element &lt;input&gt; - a button</vt:lpstr>
      <vt:lpstr>Element &lt;input type="file"&gt;</vt:lpstr>
      <vt:lpstr>Element &lt;input type="hidden"&gt;</vt:lpstr>
      <vt:lpstr>Element &lt;textarea&gt;</vt:lpstr>
      <vt:lpstr>Element &lt;select&gt;</vt:lpstr>
      <vt:lpstr>Element &lt;select&gt;</vt:lpstr>
      <vt:lpstr>Element &lt;select&gt;</vt:lpstr>
      <vt:lpstr>Element &lt;label&gt;</vt:lpstr>
      <vt:lpstr>Element &lt;fieldset&gt;</vt:lpstr>
      <vt:lpstr>HTML5 elements of &lt;form&gt;</vt:lpstr>
      <vt:lpstr>PowerPoint Presentation</vt:lpstr>
      <vt:lpstr>HTML5 form elements</vt:lpstr>
      <vt:lpstr>Attribute autofocus</vt:lpstr>
      <vt:lpstr>Attribute autocomplete</vt:lpstr>
      <vt:lpstr>Attribute placeholder</vt:lpstr>
      <vt:lpstr>Attribute required i novalidate</vt:lpstr>
      <vt:lpstr>Attribute &lt;input type="email"/&gt;</vt:lpstr>
      <vt:lpstr>Attribute &lt;input type="url"/&gt;</vt:lpstr>
      <vt:lpstr>Attribute &lt;input type="tel"/&gt;</vt:lpstr>
      <vt:lpstr>Attribute &lt;input type="number"/&gt;</vt:lpstr>
      <vt:lpstr>Attribute &lt;input type="range"/&gt;</vt:lpstr>
      <vt:lpstr>Element date i color</vt:lpstr>
      <vt:lpstr>Element datalist</vt:lpstr>
      <vt:lpstr>Element progress</vt:lpstr>
      <vt:lpstr>Element meter</vt:lpstr>
      <vt:lpstr>Example – Form1.html</vt:lpstr>
      <vt:lpstr>Example – Form2.html</vt:lpstr>
      <vt:lpstr>Example – Form3.html</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zana mrsa</dc:creator>
  <cp:lastModifiedBy>Mateo Sokač</cp:lastModifiedBy>
  <cp:revision>284</cp:revision>
  <dcterms:created xsi:type="dcterms:W3CDTF">2018-01-24T13:33:55Z</dcterms:created>
  <dcterms:modified xsi:type="dcterms:W3CDTF">2023-10-12T08:53:43Z</dcterms:modified>
</cp:coreProperties>
</file>