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65" r:id="rId2"/>
    <p:sldId id="278" r:id="rId3"/>
    <p:sldId id="279" r:id="rId4"/>
    <p:sldId id="280" r:id="rId5"/>
    <p:sldId id="282" r:id="rId6"/>
    <p:sldId id="266" r:id="rId7"/>
    <p:sldId id="288" r:id="rId8"/>
    <p:sldId id="318" r:id="rId9"/>
    <p:sldId id="290" r:id="rId10"/>
    <p:sldId id="291" r:id="rId11"/>
    <p:sldId id="292" r:id="rId12"/>
    <p:sldId id="310" r:id="rId13"/>
    <p:sldId id="294" r:id="rId14"/>
    <p:sldId id="284" r:id="rId15"/>
    <p:sldId id="295" r:id="rId16"/>
    <p:sldId id="296" r:id="rId17"/>
    <p:sldId id="315" r:id="rId18"/>
    <p:sldId id="267" r:id="rId19"/>
    <p:sldId id="319" r:id="rId20"/>
    <p:sldId id="268" r:id="rId21"/>
    <p:sldId id="269" r:id="rId22"/>
    <p:sldId id="320" r:id="rId23"/>
    <p:sldId id="271" r:id="rId24"/>
    <p:sldId id="272" r:id="rId25"/>
    <p:sldId id="273" r:id="rId26"/>
    <p:sldId id="259" r:id="rId27"/>
    <p:sldId id="274" r:id="rId28"/>
    <p:sldId id="275" r:id="rId29"/>
    <p:sldId id="276" r:id="rId30"/>
    <p:sldId id="277" r:id="rId31"/>
    <p:sldId id="297" r:id="rId32"/>
    <p:sldId id="298" r:id="rId33"/>
    <p:sldId id="301" r:id="rId34"/>
    <p:sldId id="299" r:id="rId35"/>
    <p:sldId id="300" r:id="rId36"/>
    <p:sldId id="302" r:id="rId37"/>
    <p:sldId id="303" r:id="rId38"/>
    <p:sldId id="304" r:id="rId39"/>
    <p:sldId id="305" r:id="rId40"/>
    <p:sldId id="260" r:id="rId41"/>
    <p:sldId id="306" r:id="rId42"/>
    <p:sldId id="307" r:id="rId43"/>
    <p:sldId id="308" r:id="rId44"/>
    <p:sldId id="309" r:id="rId45"/>
    <p:sldId id="263"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0E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5189C1-C664-4866-A3C1-8B24F619A95E}" v="4" dt="2023-10-05T10:15:15.509"/>
  </p1510:revLst>
</p1510:revInfo>
</file>

<file path=ppt/tableStyles.xml><?xml version="1.0" encoding="utf-8"?>
<a:tblStyleLst xmlns:a="http://schemas.openxmlformats.org/drawingml/2006/main" def="{5C22544A-7EE6-4342-B048-85BDC9FD1C3A}">
  <a:tblStyle styleId="{073A0DAA-6AF3-43AB-8588-CEC1D06C72B9}" styleName="Srednji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7"/>
    <p:restoredTop sz="75733" autoAdjust="0"/>
  </p:normalViewPr>
  <p:slideViewPr>
    <p:cSldViewPr snapToGrid="0" snapToObjects="1">
      <p:cViewPr varScale="1">
        <p:scale>
          <a:sx n="84" d="100"/>
          <a:sy n="84" d="100"/>
        </p:scale>
        <p:origin x="159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eo Sokač" userId="1ff9eb57-33a8-4fe3-91bf-5d7174ccab05" providerId="ADAL" clId="{CD5189C1-C664-4866-A3C1-8B24F619A95E}"/>
    <pc:docChg chg="custSel addSld delSld modSld">
      <pc:chgData name="Mateo Sokač" userId="1ff9eb57-33a8-4fe3-91bf-5d7174ccab05" providerId="ADAL" clId="{CD5189C1-C664-4866-A3C1-8B24F619A95E}" dt="2023-10-05T10:16:27.665" v="102" actId="47"/>
      <pc:docMkLst>
        <pc:docMk/>
      </pc:docMkLst>
      <pc:sldChg chg="modSp mod">
        <pc:chgData name="Mateo Sokač" userId="1ff9eb57-33a8-4fe3-91bf-5d7174ccab05" providerId="ADAL" clId="{CD5189C1-C664-4866-A3C1-8B24F619A95E}" dt="2023-10-05T10:15:47.828" v="100" actId="27636"/>
        <pc:sldMkLst>
          <pc:docMk/>
          <pc:sldMk cId="93339668" sldId="269"/>
        </pc:sldMkLst>
        <pc:spChg chg="mod">
          <ac:chgData name="Mateo Sokač" userId="1ff9eb57-33a8-4fe3-91bf-5d7174ccab05" providerId="ADAL" clId="{CD5189C1-C664-4866-A3C1-8B24F619A95E}" dt="2023-10-05T10:15:47.828" v="100" actId="27636"/>
          <ac:spMkLst>
            <pc:docMk/>
            <pc:sldMk cId="93339668" sldId="269"/>
            <ac:spMk id="3" creationId="{00000000-0000-0000-0000-000000000000}"/>
          </ac:spMkLst>
        </pc:spChg>
      </pc:sldChg>
      <pc:sldChg chg="del">
        <pc:chgData name="Mateo Sokač" userId="1ff9eb57-33a8-4fe3-91bf-5d7174ccab05" providerId="ADAL" clId="{CD5189C1-C664-4866-A3C1-8B24F619A95E}" dt="2023-10-05T10:16:27.665" v="102" actId="47"/>
        <pc:sldMkLst>
          <pc:docMk/>
          <pc:sldMk cId="2486802240" sldId="270"/>
        </pc:sldMkLst>
      </pc:sldChg>
      <pc:sldChg chg="modSp mod">
        <pc:chgData name="Mateo Sokač" userId="1ff9eb57-33a8-4fe3-91bf-5d7174ccab05" providerId="ADAL" clId="{CD5189C1-C664-4866-A3C1-8B24F619A95E}" dt="2023-10-04T07:07:55.456" v="67" actId="20577"/>
        <pc:sldMkLst>
          <pc:docMk/>
          <pc:sldMk cId="2749403918" sldId="278"/>
        </pc:sldMkLst>
        <pc:graphicFrameChg chg="modGraphic">
          <ac:chgData name="Mateo Sokač" userId="1ff9eb57-33a8-4fe3-91bf-5d7174ccab05" providerId="ADAL" clId="{CD5189C1-C664-4866-A3C1-8B24F619A95E}" dt="2023-10-04T07:07:55.456" v="67" actId="20577"/>
          <ac:graphicFrameMkLst>
            <pc:docMk/>
            <pc:sldMk cId="2749403918" sldId="278"/>
            <ac:graphicFrameMk id="5" creationId="{66D8CF2F-EF8A-4E22-8270-AA5432D58D88}"/>
          </ac:graphicFrameMkLst>
        </pc:graphicFrameChg>
      </pc:sldChg>
      <pc:sldChg chg="addSp delSp modSp add mod">
        <pc:chgData name="Mateo Sokač" userId="1ff9eb57-33a8-4fe3-91bf-5d7174ccab05" providerId="ADAL" clId="{CD5189C1-C664-4866-A3C1-8B24F619A95E}" dt="2023-10-05T10:15:15.509" v="73" actId="1076"/>
        <pc:sldMkLst>
          <pc:docMk/>
          <pc:sldMk cId="1528191192" sldId="319"/>
        </pc:sldMkLst>
        <pc:spChg chg="del mod">
          <ac:chgData name="Mateo Sokač" userId="1ff9eb57-33a8-4fe3-91bf-5d7174ccab05" providerId="ADAL" clId="{CD5189C1-C664-4866-A3C1-8B24F619A95E}" dt="2023-10-05T10:15:10.450" v="70"/>
          <ac:spMkLst>
            <pc:docMk/>
            <pc:sldMk cId="1528191192" sldId="319"/>
            <ac:spMk id="3" creationId="{00000000-0000-0000-0000-000000000000}"/>
          </ac:spMkLst>
        </pc:spChg>
        <pc:picChg chg="add mod">
          <ac:chgData name="Mateo Sokač" userId="1ff9eb57-33a8-4fe3-91bf-5d7174ccab05" providerId="ADAL" clId="{CD5189C1-C664-4866-A3C1-8B24F619A95E}" dt="2023-10-05T10:15:15.509" v="73" actId="1076"/>
          <ac:picMkLst>
            <pc:docMk/>
            <pc:sldMk cId="1528191192" sldId="319"/>
            <ac:picMk id="1026" creationId="{A148982D-C21A-100C-B099-02B2EDCA32CF}"/>
          </ac:picMkLst>
        </pc:picChg>
      </pc:sldChg>
      <pc:sldChg chg="add">
        <pc:chgData name="Mateo Sokač" userId="1ff9eb57-33a8-4fe3-91bf-5d7174ccab05" providerId="ADAL" clId="{CD5189C1-C664-4866-A3C1-8B24F619A95E}" dt="2023-10-05T10:16:17.754" v="101" actId="2890"/>
        <pc:sldMkLst>
          <pc:docMk/>
          <pc:sldMk cId="117240901" sldId="32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1C21E-1610-F840-997A-88EB307E0A1C}" type="datetimeFigureOut">
              <a:rPr lang="en-US" smtClean="0"/>
              <a:t>10/1/2025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DC0C92-97E4-9540-AC90-F1BBF91896C7}" type="slidenum">
              <a:rPr lang="en-US" smtClean="0"/>
              <a:t>‹#›</a:t>
            </a:fld>
            <a:endParaRPr lang="en-US"/>
          </a:p>
        </p:txBody>
      </p:sp>
    </p:spTree>
    <p:extLst>
      <p:ext uri="{BB962C8B-B14F-4D97-AF65-F5344CB8AC3E}">
        <p14:creationId xmlns:p14="http://schemas.microsoft.com/office/powerpoint/2010/main" val="984343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Ažurirati naziv kolegija.</a:t>
            </a:r>
          </a:p>
        </p:txBody>
      </p:sp>
      <p:sp>
        <p:nvSpPr>
          <p:cNvPr id="4" name="Rezervirano mjesto broja slajda 3"/>
          <p:cNvSpPr>
            <a:spLocks noGrp="1"/>
          </p:cNvSpPr>
          <p:nvPr>
            <p:ph type="sldNum" sz="quarter" idx="10"/>
          </p:nvPr>
        </p:nvSpPr>
        <p:spPr/>
        <p:txBody>
          <a:bodyPr/>
          <a:lstStyle/>
          <a:p>
            <a:fld id="{8EDC0C92-97E4-9540-AC90-F1BBF91896C7}" type="slidenum">
              <a:rPr lang="en-US" smtClean="0"/>
              <a:t>1</a:t>
            </a:fld>
            <a:endParaRPr lang="en-US"/>
          </a:p>
        </p:txBody>
      </p:sp>
    </p:spTree>
    <p:extLst>
      <p:ext uri="{BB962C8B-B14F-4D97-AF65-F5344CB8AC3E}">
        <p14:creationId xmlns:p14="http://schemas.microsoft.com/office/powerpoint/2010/main" val="1185332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Vrijedi za kolegije projektnog tipa, ako se ne primjenjuje 3+1 pravilo. Projekt se može definirati kroz faze, ili na način da se odredi krajnji datum za predaju projekta. Detalje je potrebno opisati. </a:t>
            </a:r>
          </a:p>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Ako nemate ovakav oblik provjere znanja, obrišite ovaj slajd.  </a:t>
            </a:r>
          </a:p>
          <a:p>
            <a:r>
              <a:rPr lang="hr-HR" dirty="0"/>
              <a:t>Više informacija u PRAVILNIKU</a:t>
            </a:r>
            <a:r>
              <a:rPr lang="hr-HR" baseline="0" dirty="0"/>
              <a:t> O STUDIJIMA I STUDIRANJU str. 9, dostupnom na Intranetu, te UPUTAMA O PROVOĐENJU ISPITA dostupnima na Intranetu.</a:t>
            </a:r>
            <a:endParaRPr lang="hr-HR" dirty="0"/>
          </a:p>
        </p:txBody>
      </p:sp>
      <p:sp>
        <p:nvSpPr>
          <p:cNvPr id="4" name="Rezervirano mjesto broja slajda 3"/>
          <p:cNvSpPr>
            <a:spLocks noGrp="1"/>
          </p:cNvSpPr>
          <p:nvPr>
            <p:ph type="sldNum" sz="quarter" idx="10"/>
          </p:nvPr>
        </p:nvSpPr>
        <p:spPr/>
        <p:txBody>
          <a:bodyPr/>
          <a:lstStyle/>
          <a:p>
            <a:fld id="{8EDC0C92-97E4-9540-AC90-F1BBF91896C7}" type="slidenum">
              <a:rPr lang="en-US" smtClean="0"/>
              <a:t>14</a:t>
            </a:fld>
            <a:endParaRPr lang="en-US"/>
          </a:p>
        </p:txBody>
      </p:sp>
    </p:spTree>
    <p:extLst>
      <p:ext uri="{BB962C8B-B14F-4D97-AF65-F5344CB8AC3E}">
        <p14:creationId xmlns:p14="http://schemas.microsoft.com/office/powerpoint/2010/main" val="4033963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EDC0C92-97E4-9540-AC90-F1BBF91896C7}" type="slidenum">
              <a:rPr lang="en-US" smtClean="0"/>
              <a:t>15</a:t>
            </a:fld>
            <a:endParaRPr lang="en-US"/>
          </a:p>
        </p:txBody>
      </p:sp>
    </p:spTree>
    <p:extLst>
      <p:ext uri="{BB962C8B-B14F-4D97-AF65-F5344CB8AC3E}">
        <p14:creationId xmlns:p14="http://schemas.microsoft.com/office/powerpoint/2010/main" val="842202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18</a:t>
            </a:fld>
            <a:endParaRPr lang="en-US"/>
          </a:p>
        </p:txBody>
      </p:sp>
    </p:spTree>
    <p:extLst>
      <p:ext uri="{BB962C8B-B14F-4D97-AF65-F5344CB8AC3E}">
        <p14:creationId xmlns:p14="http://schemas.microsoft.com/office/powerpoint/2010/main" val="81193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19</a:t>
            </a:fld>
            <a:endParaRPr lang="en-US"/>
          </a:p>
        </p:txBody>
      </p:sp>
    </p:spTree>
    <p:extLst>
      <p:ext uri="{BB962C8B-B14F-4D97-AF65-F5344CB8AC3E}">
        <p14:creationId xmlns:p14="http://schemas.microsoft.com/office/powerpoint/2010/main" val="1454777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20</a:t>
            </a:fld>
            <a:endParaRPr lang="en-US"/>
          </a:p>
        </p:txBody>
      </p:sp>
    </p:spTree>
    <p:extLst>
      <p:ext uri="{BB962C8B-B14F-4D97-AF65-F5344CB8AC3E}">
        <p14:creationId xmlns:p14="http://schemas.microsoft.com/office/powerpoint/2010/main" val="5779574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21</a:t>
            </a:fld>
            <a:endParaRPr lang="en-US"/>
          </a:p>
        </p:txBody>
      </p:sp>
    </p:spTree>
    <p:extLst>
      <p:ext uri="{BB962C8B-B14F-4D97-AF65-F5344CB8AC3E}">
        <p14:creationId xmlns:p14="http://schemas.microsoft.com/office/powerpoint/2010/main" val="4263213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22</a:t>
            </a:fld>
            <a:endParaRPr lang="en-US"/>
          </a:p>
        </p:txBody>
      </p:sp>
    </p:spTree>
    <p:extLst>
      <p:ext uri="{BB962C8B-B14F-4D97-AF65-F5344CB8AC3E}">
        <p14:creationId xmlns:p14="http://schemas.microsoft.com/office/powerpoint/2010/main" val="65391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23</a:t>
            </a:fld>
            <a:endParaRPr lang="en-US"/>
          </a:p>
        </p:txBody>
      </p:sp>
    </p:spTree>
    <p:extLst>
      <p:ext uri="{BB962C8B-B14F-4D97-AF65-F5344CB8AC3E}">
        <p14:creationId xmlns:p14="http://schemas.microsoft.com/office/powerpoint/2010/main" val="3326391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24</a:t>
            </a:fld>
            <a:endParaRPr lang="en-US"/>
          </a:p>
        </p:txBody>
      </p:sp>
    </p:spTree>
    <p:extLst>
      <p:ext uri="{BB962C8B-B14F-4D97-AF65-F5344CB8AC3E}">
        <p14:creationId xmlns:p14="http://schemas.microsoft.com/office/powerpoint/2010/main" val="1539129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25</a:t>
            </a:fld>
            <a:endParaRPr lang="en-US"/>
          </a:p>
        </p:txBody>
      </p:sp>
    </p:spTree>
    <p:extLst>
      <p:ext uri="{BB962C8B-B14F-4D97-AF65-F5344CB8AC3E}">
        <p14:creationId xmlns:p14="http://schemas.microsoft.com/office/powerpoint/2010/main" val="1774569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Potrebno</a:t>
            </a:r>
            <a:r>
              <a:rPr lang="hr-HR" baseline="0" dirty="0"/>
              <a:t> ažurirati podacima s Vašeg kolegija ovisno o broju ECTS-a na kolegiju.</a:t>
            </a:r>
          </a:p>
          <a:p>
            <a:endParaRPr lang="hr-HR" sz="1200" b="0" i="0" u="none" strike="noStrike" kern="1200" baseline="0" dirty="0">
              <a:solidFill>
                <a:schemeClr val="tx1"/>
              </a:solidFill>
              <a:latin typeface="+mn-lt"/>
              <a:ea typeface="+mn-ea"/>
              <a:cs typeface="+mn-cs"/>
            </a:endParaRPr>
          </a:p>
          <a:p>
            <a:r>
              <a:rPr lang="nn-NO" sz="1200" b="0" i="0" u="none" strike="noStrike" kern="1200" baseline="0" dirty="0">
                <a:solidFill>
                  <a:schemeClr val="tx1"/>
                </a:solidFill>
                <a:latin typeface="+mn-lt"/>
                <a:ea typeface="+mn-ea"/>
                <a:cs typeface="+mn-cs"/>
              </a:rPr>
              <a:t>Računa se da </a:t>
            </a:r>
            <a:r>
              <a:rPr lang="hr-HR" sz="1200" b="0" i="0" u="none" strike="noStrike" kern="1200" baseline="0" dirty="0">
                <a:solidFill>
                  <a:schemeClr val="tx1"/>
                </a:solidFill>
                <a:latin typeface="+mn-lt"/>
                <a:ea typeface="+mn-ea"/>
                <a:cs typeface="+mn-cs"/>
              </a:rPr>
              <a:t>1</a:t>
            </a:r>
            <a:r>
              <a:rPr lang="nn-NO" sz="1200" b="0" i="0" u="none" strike="noStrike" kern="1200" baseline="0" dirty="0">
                <a:solidFill>
                  <a:schemeClr val="tx1"/>
                </a:solidFill>
                <a:latin typeface="+mn-lt"/>
                <a:ea typeface="+mn-ea"/>
                <a:cs typeface="+mn-cs"/>
              </a:rPr>
              <a:t> ECTS bod označava oko 30 sati aktivnosti studenta (ukupna aktivnost u direktnoj nastavi i radu kod kuće). </a:t>
            </a:r>
            <a:endParaRPr lang="hr-HR" sz="1200" b="0" i="0" u="none" strike="noStrike" kern="1200" baseline="0" dirty="0">
              <a:solidFill>
                <a:schemeClr val="tx1"/>
              </a:solidFill>
              <a:latin typeface="+mn-lt"/>
              <a:ea typeface="+mn-ea"/>
              <a:cs typeface="+mn-cs"/>
            </a:endParaRPr>
          </a:p>
          <a:p>
            <a:r>
              <a:rPr lang="hr-HR" sz="1200" b="0" i="0" u="none" strike="noStrike" kern="1200" baseline="0" dirty="0">
                <a:solidFill>
                  <a:schemeClr val="tx1"/>
                </a:solidFill>
                <a:latin typeface="+mn-lt"/>
                <a:ea typeface="+mn-ea"/>
                <a:cs typeface="+mn-cs"/>
              </a:rPr>
              <a:t>Više u: SMJERNICE ZA IZVEDBU NASTAVE dostupne na Intranetu, str. 17</a:t>
            </a:r>
            <a:endParaRPr lang="hr-HR" dirty="0"/>
          </a:p>
        </p:txBody>
      </p:sp>
      <p:sp>
        <p:nvSpPr>
          <p:cNvPr id="4" name="Rezervirano mjesto broja slajda 3"/>
          <p:cNvSpPr>
            <a:spLocks noGrp="1"/>
          </p:cNvSpPr>
          <p:nvPr>
            <p:ph type="sldNum" sz="quarter" idx="10"/>
          </p:nvPr>
        </p:nvSpPr>
        <p:spPr/>
        <p:txBody>
          <a:bodyPr/>
          <a:lstStyle/>
          <a:p>
            <a:fld id="{8EDC0C92-97E4-9540-AC90-F1BBF91896C7}" type="slidenum">
              <a:rPr lang="en-US" smtClean="0"/>
              <a:t>3</a:t>
            </a:fld>
            <a:endParaRPr lang="en-US"/>
          </a:p>
        </p:txBody>
      </p:sp>
    </p:spTree>
    <p:extLst>
      <p:ext uri="{BB962C8B-B14F-4D97-AF65-F5344CB8AC3E}">
        <p14:creationId xmlns:p14="http://schemas.microsoft.com/office/powerpoint/2010/main" val="28755373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27</a:t>
            </a:fld>
            <a:endParaRPr lang="en-US"/>
          </a:p>
        </p:txBody>
      </p:sp>
    </p:spTree>
    <p:extLst>
      <p:ext uri="{BB962C8B-B14F-4D97-AF65-F5344CB8AC3E}">
        <p14:creationId xmlns:p14="http://schemas.microsoft.com/office/powerpoint/2010/main" val="31876350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28</a:t>
            </a:fld>
            <a:endParaRPr lang="en-US"/>
          </a:p>
        </p:txBody>
      </p:sp>
    </p:spTree>
    <p:extLst>
      <p:ext uri="{BB962C8B-B14F-4D97-AF65-F5344CB8AC3E}">
        <p14:creationId xmlns:p14="http://schemas.microsoft.com/office/powerpoint/2010/main" val="1789690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29</a:t>
            </a:fld>
            <a:endParaRPr lang="en-US"/>
          </a:p>
        </p:txBody>
      </p:sp>
    </p:spTree>
    <p:extLst>
      <p:ext uri="{BB962C8B-B14F-4D97-AF65-F5344CB8AC3E}">
        <p14:creationId xmlns:p14="http://schemas.microsoft.com/office/powerpoint/2010/main" val="108299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30</a:t>
            </a:fld>
            <a:endParaRPr lang="en-US"/>
          </a:p>
        </p:txBody>
      </p:sp>
    </p:spTree>
    <p:extLst>
      <p:ext uri="{BB962C8B-B14F-4D97-AF65-F5344CB8AC3E}">
        <p14:creationId xmlns:p14="http://schemas.microsoft.com/office/powerpoint/2010/main" val="40805451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31</a:t>
            </a:fld>
            <a:endParaRPr lang="en-US"/>
          </a:p>
        </p:txBody>
      </p:sp>
    </p:spTree>
    <p:extLst>
      <p:ext uri="{BB962C8B-B14F-4D97-AF65-F5344CB8AC3E}">
        <p14:creationId xmlns:p14="http://schemas.microsoft.com/office/powerpoint/2010/main" val="15888911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32</a:t>
            </a:fld>
            <a:endParaRPr lang="en-US"/>
          </a:p>
        </p:txBody>
      </p:sp>
    </p:spTree>
    <p:extLst>
      <p:ext uri="{BB962C8B-B14F-4D97-AF65-F5344CB8AC3E}">
        <p14:creationId xmlns:p14="http://schemas.microsoft.com/office/powerpoint/2010/main" val="706827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33</a:t>
            </a:fld>
            <a:endParaRPr lang="en-US"/>
          </a:p>
        </p:txBody>
      </p:sp>
    </p:spTree>
    <p:extLst>
      <p:ext uri="{BB962C8B-B14F-4D97-AF65-F5344CB8AC3E}">
        <p14:creationId xmlns:p14="http://schemas.microsoft.com/office/powerpoint/2010/main" val="18301320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34</a:t>
            </a:fld>
            <a:endParaRPr lang="en-US"/>
          </a:p>
        </p:txBody>
      </p:sp>
    </p:spTree>
    <p:extLst>
      <p:ext uri="{BB962C8B-B14F-4D97-AF65-F5344CB8AC3E}">
        <p14:creationId xmlns:p14="http://schemas.microsoft.com/office/powerpoint/2010/main" val="16608947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35</a:t>
            </a:fld>
            <a:endParaRPr lang="en-US"/>
          </a:p>
        </p:txBody>
      </p:sp>
    </p:spTree>
    <p:extLst>
      <p:ext uri="{BB962C8B-B14F-4D97-AF65-F5344CB8AC3E}">
        <p14:creationId xmlns:p14="http://schemas.microsoft.com/office/powerpoint/2010/main" val="10968520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36</a:t>
            </a:fld>
            <a:endParaRPr lang="en-US"/>
          </a:p>
        </p:txBody>
      </p:sp>
    </p:spTree>
    <p:extLst>
      <p:ext uri="{BB962C8B-B14F-4D97-AF65-F5344CB8AC3E}">
        <p14:creationId xmlns:p14="http://schemas.microsoft.com/office/powerpoint/2010/main" val="283368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EDC0C92-97E4-9540-AC90-F1BBF91896C7}" type="slidenum">
              <a:rPr lang="en-US" smtClean="0"/>
              <a:t>4</a:t>
            </a:fld>
            <a:endParaRPr lang="en-US"/>
          </a:p>
        </p:txBody>
      </p:sp>
    </p:spTree>
    <p:extLst>
      <p:ext uri="{BB962C8B-B14F-4D97-AF65-F5344CB8AC3E}">
        <p14:creationId xmlns:p14="http://schemas.microsoft.com/office/powerpoint/2010/main" val="30960576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37</a:t>
            </a:fld>
            <a:endParaRPr lang="en-US"/>
          </a:p>
        </p:txBody>
      </p:sp>
    </p:spTree>
    <p:extLst>
      <p:ext uri="{BB962C8B-B14F-4D97-AF65-F5344CB8AC3E}">
        <p14:creationId xmlns:p14="http://schemas.microsoft.com/office/powerpoint/2010/main" val="16381362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38</a:t>
            </a:fld>
            <a:endParaRPr lang="en-US"/>
          </a:p>
        </p:txBody>
      </p:sp>
    </p:spTree>
    <p:extLst>
      <p:ext uri="{BB962C8B-B14F-4D97-AF65-F5344CB8AC3E}">
        <p14:creationId xmlns:p14="http://schemas.microsoft.com/office/powerpoint/2010/main" val="22256555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39</a:t>
            </a:fld>
            <a:endParaRPr lang="en-US"/>
          </a:p>
        </p:txBody>
      </p:sp>
    </p:spTree>
    <p:extLst>
      <p:ext uri="{BB962C8B-B14F-4D97-AF65-F5344CB8AC3E}">
        <p14:creationId xmlns:p14="http://schemas.microsoft.com/office/powerpoint/2010/main" val="15297004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44</a:t>
            </a:fld>
            <a:endParaRPr lang="en-US"/>
          </a:p>
        </p:txBody>
      </p:sp>
    </p:spTree>
    <p:extLst>
      <p:ext uri="{BB962C8B-B14F-4D97-AF65-F5344CB8AC3E}">
        <p14:creationId xmlns:p14="http://schemas.microsoft.com/office/powerpoint/2010/main" val="2055213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hr-HR" dirty="0"/>
          </a:p>
        </p:txBody>
      </p:sp>
      <p:sp>
        <p:nvSpPr>
          <p:cNvPr id="4" name="Rezervirano mjesto broja slajda 3"/>
          <p:cNvSpPr>
            <a:spLocks noGrp="1"/>
          </p:cNvSpPr>
          <p:nvPr>
            <p:ph type="sldNum" sz="quarter" idx="10"/>
          </p:nvPr>
        </p:nvSpPr>
        <p:spPr/>
        <p:txBody>
          <a:bodyPr/>
          <a:lstStyle/>
          <a:p>
            <a:fld id="{8EDC0C92-97E4-9540-AC90-F1BBF91896C7}" type="slidenum">
              <a:rPr lang="en-US" smtClean="0"/>
              <a:t>7</a:t>
            </a:fld>
            <a:endParaRPr lang="en-US"/>
          </a:p>
        </p:txBody>
      </p:sp>
    </p:spTree>
    <p:extLst>
      <p:ext uri="{BB962C8B-B14F-4D97-AF65-F5344CB8AC3E}">
        <p14:creationId xmlns:p14="http://schemas.microsoft.com/office/powerpoint/2010/main" val="182182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8EDC0C92-97E4-9540-AC90-F1BBF91896C7}" type="slidenum">
              <a:rPr lang="en-US" smtClean="0"/>
              <a:t>9</a:t>
            </a:fld>
            <a:endParaRPr lang="en-US"/>
          </a:p>
        </p:txBody>
      </p:sp>
    </p:spTree>
    <p:extLst>
      <p:ext uri="{BB962C8B-B14F-4D97-AF65-F5344CB8AC3E}">
        <p14:creationId xmlns:p14="http://schemas.microsoft.com/office/powerpoint/2010/main" val="259714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hr-HR" dirty="0"/>
          </a:p>
        </p:txBody>
      </p:sp>
      <p:sp>
        <p:nvSpPr>
          <p:cNvPr id="4" name="Rezervirano mjesto broja slajda 3"/>
          <p:cNvSpPr>
            <a:spLocks noGrp="1"/>
          </p:cNvSpPr>
          <p:nvPr>
            <p:ph type="sldNum" sz="quarter" idx="10"/>
          </p:nvPr>
        </p:nvSpPr>
        <p:spPr/>
        <p:txBody>
          <a:bodyPr/>
          <a:lstStyle/>
          <a:p>
            <a:fld id="{8EDC0C92-97E4-9540-AC90-F1BBF91896C7}" type="slidenum">
              <a:rPr lang="en-US" smtClean="0"/>
              <a:t>10</a:t>
            </a:fld>
            <a:endParaRPr lang="en-US"/>
          </a:p>
        </p:txBody>
      </p:sp>
    </p:spTree>
    <p:extLst>
      <p:ext uri="{BB962C8B-B14F-4D97-AF65-F5344CB8AC3E}">
        <p14:creationId xmlns:p14="http://schemas.microsoft.com/office/powerpoint/2010/main" val="1465938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11</a:t>
            </a:fld>
            <a:endParaRPr lang="en-US"/>
          </a:p>
        </p:txBody>
      </p:sp>
    </p:spTree>
    <p:extLst>
      <p:ext uri="{BB962C8B-B14F-4D97-AF65-F5344CB8AC3E}">
        <p14:creationId xmlns:p14="http://schemas.microsoft.com/office/powerpoint/2010/main" val="3870295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8EDC0C92-97E4-9540-AC90-F1BBF91896C7}" type="slidenum">
              <a:rPr lang="en-US" smtClean="0"/>
              <a:t>12</a:t>
            </a:fld>
            <a:endParaRPr lang="en-US"/>
          </a:p>
        </p:txBody>
      </p:sp>
    </p:spTree>
    <p:extLst>
      <p:ext uri="{BB962C8B-B14F-4D97-AF65-F5344CB8AC3E}">
        <p14:creationId xmlns:p14="http://schemas.microsoft.com/office/powerpoint/2010/main" val="88250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Vrijedi za sve kolegije.</a:t>
            </a:r>
            <a:r>
              <a:rPr lang="hr-HR" baseline="0" dirty="0"/>
              <a:t> Nije potrebno ažurirati.</a:t>
            </a:r>
            <a:endParaRPr lang="hr-HR" dirty="0"/>
          </a:p>
          <a:p>
            <a:r>
              <a:rPr lang="hr-HR" dirty="0"/>
              <a:t>Više informacija u PRAVILNIKU</a:t>
            </a:r>
            <a:r>
              <a:rPr lang="hr-HR" baseline="0" dirty="0"/>
              <a:t> O STUDIJIMA I STUDIRANJU str. 9, dostupnom na Intranetu, te UPUTAMA O PROVOĐENJU ISPITA dostupnima na Intranetu.</a:t>
            </a:r>
            <a:endParaRPr lang="hr-HR" dirty="0"/>
          </a:p>
        </p:txBody>
      </p:sp>
      <p:sp>
        <p:nvSpPr>
          <p:cNvPr id="4" name="Rezervirano mjesto broja slajda 3"/>
          <p:cNvSpPr>
            <a:spLocks noGrp="1"/>
          </p:cNvSpPr>
          <p:nvPr>
            <p:ph type="sldNum" sz="quarter" idx="10"/>
          </p:nvPr>
        </p:nvSpPr>
        <p:spPr/>
        <p:txBody>
          <a:bodyPr/>
          <a:lstStyle/>
          <a:p>
            <a:fld id="{8EDC0C92-97E4-9540-AC90-F1BBF91896C7}" type="slidenum">
              <a:rPr lang="en-US" smtClean="0"/>
              <a:t>13</a:t>
            </a:fld>
            <a:endParaRPr lang="en-US"/>
          </a:p>
        </p:txBody>
      </p:sp>
    </p:spTree>
    <p:extLst>
      <p:ext uri="{BB962C8B-B14F-4D97-AF65-F5344CB8AC3E}">
        <p14:creationId xmlns:p14="http://schemas.microsoft.com/office/powerpoint/2010/main" val="951927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dirty="0"/>
          </a:p>
        </p:txBody>
      </p:sp>
    </p:spTree>
    <p:extLst>
      <p:ext uri="{BB962C8B-B14F-4D97-AF65-F5344CB8AC3E}">
        <p14:creationId xmlns:p14="http://schemas.microsoft.com/office/powerpoint/2010/main" val="171295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8571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36416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8111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7955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9653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20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1934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5422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57678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10/1/2025</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a:stretch>
            <a:fillRect/>
          </a:stretch>
        </p:blipFill>
        <p:spPr>
          <a:xfrm>
            <a:off x="-526255" y="1600199"/>
            <a:ext cx="5829301" cy="5486401"/>
          </a:xfrm>
          <a:prstGeom prst="rect">
            <a:avLst/>
          </a:prstGeom>
        </p:spPr>
      </p:pic>
      <p:sp>
        <p:nvSpPr>
          <p:cNvPr id="2" name="Title 1"/>
          <p:cNvSpPr>
            <a:spLocks noGrp="1"/>
          </p:cNvSpPr>
          <p:nvPr>
            <p:ph type="title"/>
          </p:nvPr>
        </p:nvSpPr>
        <p:spPr>
          <a:xfrm>
            <a:off x="4876800" y="728663"/>
            <a:ext cx="6476999" cy="2014537"/>
          </a:xfrm>
        </p:spPr>
        <p:txBody>
          <a:bodyPr>
            <a:normAutofit/>
          </a:bodyPr>
          <a:lstStyle>
            <a:lvl1pPr>
              <a:defRPr sz="5400">
                <a:solidFill>
                  <a:schemeClr val="bg1"/>
                </a:solidFill>
              </a:defRPr>
            </a:lvl1pPr>
          </a:lstStyle>
          <a:p>
            <a:r>
              <a:rPr lang="en-US" dirty="0"/>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10/1/2025</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78718" y="3904457"/>
            <a:ext cx="6022181" cy="2014537"/>
          </a:xfrm>
        </p:spPr>
        <p:txBody>
          <a:bodyPr>
            <a:normAutofit/>
          </a:bodyPr>
          <a:lstStyle>
            <a:lvl1pPr>
              <a:defRPr sz="5400">
                <a:solidFill>
                  <a:schemeClr val="bg1"/>
                </a:solidFill>
              </a:defRPr>
            </a:lvl1p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60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Slika 3"/>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6238959"/>
            <a:ext cx="11931868" cy="619041"/>
          </a:xfrm>
          <a:prstGeom prst="rect">
            <a:avLst/>
          </a:prstGeom>
        </p:spPr>
      </p:pic>
    </p:spTree>
    <p:extLst>
      <p:ext uri="{BB962C8B-B14F-4D97-AF65-F5344CB8AC3E}">
        <p14:creationId xmlns:p14="http://schemas.microsoft.com/office/powerpoint/2010/main" val="1131150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61"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mailto:some@address.com"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hyperlink" Target="http://www.ascii.cl/htmlcodes.htm"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1953" y="932330"/>
            <a:ext cx="6304709" cy="2166098"/>
          </a:xfrm>
        </p:spPr>
        <p:txBody>
          <a:bodyPr>
            <a:noAutofit/>
          </a:bodyPr>
          <a:lstStyle/>
          <a:p>
            <a:pPr algn="ctr"/>
            <a:r>
              <a:rPr lang="ta-IN" sz="4000" dirty="0"/>
              <a:t>Standards in Internet Technology Application</a:t>
            </a:r>
            <a:endParaRPr lang="en-US" sz="2400" b="0" dirty="0">
              <a:solidFill>
                <a:srgbClr val="C30E60"/>
              </a:solidFill>
            </a:endParaRPr>
          </a:p>
        </p:txBody>
      </p:sp>
      <p:sp>
        <p:nvSpPr>
          <p:cNvPr id="3" name="TekstniOkvir 2"/>
          <p:cNvSpPr txBox="1"/>
          <p:nvPr/>
        </p:nvSpPr>
        <p:spPr>
          <a:xfrm>
            <a:off x="6024282" y="3962400"/>
            <a:ext cx="4930589" cy="2308324"/>
          </a:xfrm>
          <a:prstGeom prst="rect">
            <a:avLst/>
          </a:prstGeom>
          <a:noFill/>
        </p:spPr>
        <p:txBody>
          <a:bodyPr wrap="square" rtlCol="0">
            <a:spAutoFit/>
          </a:bodyPr>
          <a:lstStyle/>
          <a:p>
            <a:pPr algn="ctr"/>
            <a:r>
              <a:rPr lang="en-US" sz="3600" dirty="0">
                <a:solidFill>
                  <a:schemeClr val="accent6">
                    <a:lumMod val="60000"/>
                    <a:lumOff val="40000"/>
                  </a:schemeClr>
                </a:solidFill>
                <a:latin typeface="Arial" panose="020B0604020202020204" pitchFamily="34" charset="0"/>
                <a:cs typeface="Arial" panose="020B0604020202020204" pitchFamily="34" charset="0"/>
              </a:rPr>
              <a:t>Instructions for attending courses and taking exams </a:t>
            </a:r>
            <a:endParaRPr lang="hr-HR" sz="3600" dirty="0">
              <a:solidFill>
                <a:schemeClr val="accent6">
                  <a:lumMod val="60000"/>
                  <a:lumOff val="40000"/>
                </a:schemeClr>
              </a:solidFill>
              <a:latin typeface="Arial" panose="020B0604020202020204" pitchFamily="34" charset="0"/>
              <a:cs typeface="Arial" panose="020B0604020202020204" pitchFamily="34" charset="0"/>
            </a:endParaRPr>
          </a:p>
          <a:p>
            <a:pPr algn="ctr"/>
            <a:r>
              <a:rPr lang="hr-HR" sz="3600" dirty="0">
                <a:solidFill>
                  <a:schemeClr val="accent6">
                    <a:lumMod val="60000"/>
                    <a:lumOff val="40000"/>
                  </a:schemeClr>
                </a:solidFill>
                <a:latin typeface="Arial" panose="020B0604020202020204" pitchFamily="34" charset="0"/>
                <a:cs typeface="Arial" panose="020B0604020202020204" pitchFamily="34" charset="0"/>
              </a:rPr>
              <a:t>academic </a:t>
            </a:r>
            <a:r>
              <a:rPr lang="hr-HR" sz="3600" dirty="0" err="1">
                <a:solidFill>
                  <a:schemeClr val="accent6">
                    <a:lumMod val="60000"/>
                    <a:lumOff val="40000"/>
                  </a:schemeClr>
                </a:solidFill>
                <a:latin typeface="Arial" panose="020B0604020202020204" pitchFamily="34" charset="0"/>
                <a:cs typeface="Arial" panose="020B0604020202020204" pitchFamily="34" charset="0"/>
              </a:rPr>
              <a:t>year</a:t>
            </a:r>
            <a:r>
              <a:rPr lang="hr-HR" sz="3600" dirty="0">
                <a:solidFill>
                  <a:schemeClr val="accent6">
                    <a:lumMod val="60000"/>
                    <a:lumOff val="40000"/>
                  </a:schemeClr>
                </a:solidFill>
                <a:latin typeface="Arial" panose="020B0604020202020204" pitchFamily="34" charset="0"/>
                <a:cs typeface="Arial" panose="020B0604020202020204" pitchFamily="34" charset="0"/>
              </a:rPr>
              <a:t> 25/26</a:t>
            </a:r>
            <a:endParaRPr lang="en-US" sz="3600" dirty="0">
              <a:solidFill>
                <a:schemeClr val="accent6">
                  <a:lumMod val="60000"/>
                  <a:lumOff val="4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7239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slov 1"/>
          <p:cNvSpPr>
            <a:spLocks noGrp="1"/>
          </p:cNvSpPr>
          <p:nvPr>
            <p:ph type="title"/>
          </p:nvPr>
        </p:nvSpPr>
        <p:spPr/>
        <p:txBody>
          <a:bodyPr/>
          <a:lstStyle/>
          <a:p>
            <a:r>
              <a:rPr lang="hr-HR" altLang="sr-Latn-RS" dirty="0" err="1"/>
              <a:t>Taking</a:t>
            </a:r>
            <a:r>
              <a:rPr lang="hr-HR" altLang="sr-Latn-RS" dirty="0"/>
              <a:t> a </a:t>
            </a:r>
            <a:r>
              <a:rPr lang="hr-HR" altLang="sr-Latn-RS" dirty="0" err="1"/>
              <a:t>course</a:t>
            </a:r>
            <a:endParaRPr lang="hr-HR" altLang="sr-Latn-RS" dirty="0"/>
          </a:p>
        </p:txBody>
      </p:sp>
      <p:sp>
        <p:nvSpPr>
          <p:cNvPr id="14339" name="Rezervirano mjesto sadržaja 2"/>
          <p:cNvSpPr>
            <a:spLocks noGrp="1"/>
          </p:cNvSpPr>
          <p:nvPr>
            <p:ph sz="quarter" idx="1"/>
          </p:nvPr>
        </p:nvSpPr>
        <p:spPr>
          <a:xfrm>
            <a:off x="1250319" y="1668986"/>
            <a:ext cx="9735359" cy="4105275"/>
          </a:xfrm>
        </p:spPr>
        <p:txBody>
          <a:bodyPr>
            <a:normAutofit fontScale="77500" lnSpcReduction="20000"/>
          </a:bodyPr>
          <a:lstStyle/>
          <a:p>
            <a:pPr>
              <a:lnSpc>
                <a:spcPct val="120000"/>
              </a:lnSpc>
            </a:pPr>
            <a:r>
              <a:rPr lang="en-US" altLang="sr-Latn-RS" dirty="0"/>
              <a:t>The course has defined 4 learning outcomes divided into </a:t>
            </a:r>
            <a:r>
              <a:rPr lang="hr-HR" altLang="sr-Latn-RS" dirty="0"/>
              <a:t>1</a:t>
            </a:r>
            <a:r>
              <a:rPr lang="en-US" altLang="sr-Latn-RS" dirty="0"/>
              <a:t> set of learning outcomes</a:t>
            </a:r>
            <a:r>
              <a:rPr lang="hr-HR" altLang="sr-Latn-RS" dirty="0"/>
              <a:t>. </a:t>
            </a:r>
          </a:p>
          <a:p>
            <a:pPr>
              <a:lnSpc>
                <a:spcPct val="120000"/>
              </a:lnSpc>
            </a:pPr>
            <a:r>
              <a:rPr lang="en-US" altLang="x-none" b="1" dirty="0">
                <a:latin typeface="Arial"/>
                <a:cs typeface="Arial"/>
              </a:rPr>
              <a:t>In order for students to pass a course, they need to achieve at least 50% of credits of the total credit amount within each of the learning outcome</a:t>
            </a:r>
            <a:r>
              <a:rPr lang="en-US" altLang="sr-Latn-RS" b="1" dirty="0"/>
              <a:t>.
</a:t>
            </a:r>
            <a:r>
              <a:rPr lang="en-US" altLang="x-none" b="1" dirty="0">
                <a:solidFill>
                  <a:srgbClr val="C30E60"/>
                </a:solidFill>
              </a:rPr>
              <a:t>If students fail to achieve at least 50 % of credits of a learning outcome, they are required to take the learning outcome</a:t>
            </a:r>
            <a:r>
              <a:rPr lang="hr-HR" altLang="x-none" b="1" dirty="0">
                <a:solidFill>
                  <a:srgbClr val="C30E60"/>
                </a:solidFill>
              </a:rPr>
              <a:t> </a:t>
            </a:r>
            <a:r>
              <a:rPr lang="en-US" altLang="x-none" b="1" dirty="0">
                <a:solidFill>
                  <a:srgbClr val="C30E60"/>
                </a:solidFill>
              </a:rPr>
              <a:t>during the next exam period</a:t>
            </a:r>
            <a:r>
              <a:rPr lang="hr-HR" altLang="x-none" b="1" dirty="0">
                <a:solidFill>
                  <a:srgbClr val="C30E60"/>
                </a:solidFill>
              </a:rPr>
              <a:t>.</a:t>
            </a:r>
            <a:endParaRPr lang="hr-HR" altLang="sr-Latn-RS" b="1" dirty="0">
              <a:solidFill>
                <a:srgbClr val="C30E60"/>
              </a:solidFill>
            </a:endParaRPr>
          </a:p>
          <a:p>
            <a:pPr>
              <a:lnSpc>
                <a:spcPct val="120000"/>
              </a:lnSpc>
            </a:pPr>
            <a:r>
              <a:rPr lang="en-US" altLang="sr-Latn-RS" dirty="0"/>
              <a:t>The learning outcome sets evaluation methods</a:t>
            </a:r>
            <a:r>
              <a:rPr lang="hr-HR" altLang="sr-Latn-RS" dirty="0"/>
              <a:t>:</a:t>
            </a:r>
          </a:p>
          <a:p>
            <a:pPr lvl="1">
              <a:lnSpc>
                <a:spcPct val="120000"/>
              </a:lnSpc>
            </a:pPr>
            <a:r>
              <a:rPr lang="hr-HR" altLang="sr-Latn-RS" dirty="0"/>
              <a:t>Project Presentation</a:t>
            </a:r>
            <a:r>
              <a:rPr lang="en-US" altLang="sr-Latn-RS" dirty="0"/>
              <a:t> (project defense)</a:t>
            </a:r>
            <a:r>
              <a:rPr lang="hr-HR" altLang="sr-Latn-RS" dirty="0"/>
              <a:t> </a:t>
            </a:r>
          </a:p>
        </p:txBody>
      </p:sp>
      <p:pic>
        <p:nvPicPr>
          <p:cNvPr id="4" name="Picture 13"/>
          <p:cNvPicPr>
            <a:picLocks noChangeAspect="1"/>
          </p:cNvPicPr>
          <p:nvPr/>
        </p:nvPicPr>
        <p:blipFill>
          <a:blip r:embed="rId3"/>
          <a:stretch>
            <a:fillRect/>
          </a:stretch>
        </p:blipFill>
        <p:spPr>
          <a:xfrm>
            <a:off x="10166528" y="300949"/>
            <a:ext cx="1638300" cy="1282700"/>
          </a:xfrm>
          <a:prstGeom prst="rect">
            <a:avLst/>
          </a:prstGeom>
        </p:spPr>
      </p:pic>
    </p:spTree>
    <p:extLst>
      <p:ext uri="{BB962C8B-B14F-4D97-AF65-F5344CB8AC3E}">
        <p14:creationId xmlns:p14="http://schemas.microsoft.com/office/powerpoint/2010/main" val="1585692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How does this relate to learning outcomes</a:t>
            </a:r>
            <a:endParaRPr lang="en-US" sz="3600" dirty="0"/>
          </a:p>
        </p:txBody>
      </p:sp>
      <p:graphicFrame>
        <p:nvGraphicFramePr>
          <p:cNvPr id="4" name="Tablica 3">
            <a:extLst>
              <a:ext uri="{FF2B5EF4-FFF2-40B4-BE49-F238E27FC236}">
                <a16:creationId xmlns:a16="http://schemas.microsoft.com/office/drawing/2014/main" id="{816C468D-9F0B-40F7-8902-C775F40404D9}"/>
              </a:ext>
            </a:extLst>
          </p:cNvPr>
          <p:cNvGraphicFramePr>
            <a:graphicFrameLocks noGrp="1"/>
          </p:cNvGraphicFramePr>
          <p:nvPr>
            <p:extLst>
              <p:ext uri="{D42A27DB-BD31-4B8C-83A1-F6EECF244321}">
                <p14:modId xmlns:p14="http://schemas.microsoft.com/office/powerpoint/2010/main" val="3259312872"/>
              </p:ext>
            </p:extLst>
          </p:nvPr>
        </p:nvGraphicFramePr>
        <p:xfrm>
          <a:off x="4040253" y="1940879"/>
          <a:ext cx="4111494" cy="2983684"/>
        </p:xfrm>
        <a:graphic>
          <a:graphicData uri="http://schemas.openxmlformats.org/drawingml/2006/table">
            <a:tbl>
              <a:tblPr firstRow="1" firstCol="1" bandRow="1">
                <a:tableStyleId>{C083E6E3-FA7D-4D7B-A595-EF9225AFEA82}</a:tableStyleId>
              </a:tblPr>
              <a:tblGrid>
                <a:gridCol w="1223915">
                  <a:extLst>
                    <a:ext uri="{9D8B030D-6E8A-4147-A177-3AD203B41FA5}">
                      <a16:colId xmlns:a16="http://schemas.microsoft.com/office/drawing/2014/main" val="3728399967"/>
                    </a:ext>
                  </a:extLst>
                </a:gridCol>
                <a:gridCol w="1359569">
                  <a:extLst>
                    <a:ext uri="{9D8B030D-6E8A-4147-A177-3AD203B41FA5}">
                      <a16:colId xmlns:a16="http://schemas.microsoft.com/office/drawing/2014/main" val="20000"/>
                    </a:ext>
                  </a:extLst>
                </a:gridCol>
                <a:gridCol w="1528010">
                  <a:extLst>
                    <a:ext uri="{9D8B030D-6E8A-4147-A177-3AD203B41FA5}">
                      <a16:colId xmlns:a16="http://schemas.microsoft.com/office/drawing/2014/main" val="20001"/>
                    </a:ext>
                  </a:extLst>
                </a:gridCol>
              </a:tblGrid>
              <a:tr h="559170">
                <a:tc>
                  <a:txBody>
                    <a:bodyPr/>
                    <a:lstStyle/>
                    <a:p>
                      <a:pPr algn="ctr">
                        <a:lnSpc>
                          <a:spcPct val="115000"/>
                        </a:lnSpc>
                        <a:spcBef>
                          <a:spcPts val="1200"/>
                        </a:spcBef>
                        <a:spcAft>
                          <a:spcPts val="1200"/>
                        </a:spcAft>
                      </a:pPr>
                      <a:r>
                        <a:rPr lang="hr-HR" sz="1800" dirty="0">
                          <a:solidFill>
                            <a:schemeClr val="bg1"/>
                          </a:solidFill>
                          <a:effectLst/>
                          <a:latin typeface="Candara" panose="020E0502030303020204" pitchFamily="34" charset="0"/>
                          <a:ea typeface="Times New Roman" panose="02020603050405020304" pitchFamily="18" charset="0"/>
                          <a:cs typeface="Times New Roman" panose="02020603050405020304" pitchFamily="18" charset="0"/>
                        </a:rPr>
                        <a:t>LO set</a:t>
                      </a:r>
                    </a:p>
                  </a:txBody>
                  <a:tcPr marL="68580" marR="68580" marT="0" marB="0" anchor="ctr">
                    <a:solidFill>
                      <a:srgbClr val="C30E60"/>
                    </a:solidFill>
                  </a:tcPr>
                </a:tc>
                <a:tc>
                  <a:txBody>
                    <a:bodyPr/>
                    <a:lstStyle/>
                    <a:p>
                      <a:pPr algn="ctr">
                        <a:lnSpc>
                          <a:spcPct val="115000"/>
                        </a:lnSpc>
                        <a:spcBef>
                          <a:spcPts val="1200"/>
                        </a:spcBef>
                        <a:spcAft>
                          <a:spcPts val="1200"/>
                        </a:spcAft>
                      </a:pPr>
                      <a:r>
                        <a:rPr lang="hr-HR" sz="1800" dirty="0">
                          <a:solidFill>
                            <a:schemeClr val="bg1"/>
                          </a:solidFill>
                          <a:effectLst/>
                        </a:rPr>
                        <a:t>LO </a:t>
                      </a:r>
                      <a:endParaRPr lang="hr-HR" sz="1800" dirty="0">
                        <a:solidFill>
                          <a:schemeClr val="bg1"/>
                        </a:solidFill>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rgbClr val="C30E60"/>
                    </a:solidFill>
                  </a:tcPr>
                </a:tc>
                <a:tc>
                  <a:txBody>
                    <a:bodyPr/>
                    <a:lstStyle/>
                    <a:p>
                      <a:pPr algn="ctr">
                        <a:lnSpc>
                          <a:spcPct val="115000"/>
                        </a:lnSpc>
                        <a:spcBef>
                          <a:spcPts val="1200"/>
                        </a:spcBef>
                        <a:spcAft>
                          <a:spcPts val="1200"/>
                        </a:spcAft>
                      </a:pPr>
                      <a:r>
                        <a:rPr lang="hr-HR" sz="1800" dirty="0" err="1">
                          <a:solidFill>
                            <a:schemeClr val="bg1"/>
                          </a:solidFill>
                          <a:effectLst/>
                        </a:rPr>
                        <a:t>Points</a:t>
                      </a:r>
                      <a:endParaRPr lang="hr-HR" sz="1800" dirty="0">
                        <a:solidFill>
                          <a:schemeClr val="bg1"/>
                        </a:solidFill>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rgbClr val="C30E60"/>
                    </a:solidFill>
                  </a:tcPr>
                </a:tc>
                <a:extLst>
                  <a:ext uri="{0D108BD9-81ED-4DB2-BD59-A6C34878D82A}">
                    <a16:rowId xmlns:a16="http://schemas.microsoft.com/office/drawing/2014/main" val="10000"/>
                  </a:ext>
                </a:extLst>
              </a:tr>
              <a:tr h="412654">
                <a:tc rowSpan="4">
                  <a:txBody>
                    <a:bodyPr/>
                    <a:lstStyle/>
                    <a:p>
                      <a:pPr algn="ctr">
                        <a:lnSpc>
                          <a:spcPct val="115000"/>
                        </a:lnSpc>
                        <a:spcBef>
                          <a:spcPts val="1200"/>
                        </a:spcBef>
                        <a:spcAft>
                          <a:spcPts val="1200"/>
                        </a:spcAft>
                      </a:pPr>
                      <a:r>
                        <a:rPr lang="hr-HR" sz="3600" dirty="0">
                          <a:effectLst/>
                          <a:latin typeface="Candara" panose="020E0502030303020204" pitchFamily="34" charset="0"/>
                          <a:ea typeface="Times New Roman" panose="02020603050405020304" pitchFamily="18" charset="0"/>
                          <a:cs typeface="Times New Roman" panose="02020603050405020304" pitchFamily="18" charset="0"/>
                        </a:rPr>
                        <a:t>S1</a:t>
                      </a:r>
                    </a:p>
                  </a:txBody>
                  <a:tcPr marL="68580" marR="68580" marT="0" marB="0" anchor="ctr">
                    <a:solidFill>
                      <a:schemeClr val="bg1">
                        <a:lumMod val="95000"/>
                      </a:schemeClr>
                    </a:solidFill>
                  </a:tcPr>
                </a:tc>
                <a:tc>
                  <a:txBody>
                    <a:bodyPr/>
                    <a:lstStyle/>
                    <a:p>
                      <a:pPr algn="ctr">
                        <a:lnSpc>
                          <a:spcPct val="115000"/>
                        </a:lnSpc>
                        <a:spcBef>
                          <a:spcPts val="1200"/>
                        </a:spcBef>
                        <a:spcAft>
                          <a:spcPts val="1200"/>
                        </a:spcAft>
                      </a:pPr>
                      <a:r>
                        <a:rPr lang="hr-HR" sz="2000" b="1" dirty="0">
                          <a:effectLst/>
                        </a:rPr>
                        <a:t>LO1</a:t>
                      </a:r>
                      <a:endParaRPr lang="hr-HR" sz="2000" b="1"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tc>
                  <a:txBody>
                    <a:bodyPr/>
                    <a:lstStyle/>
                    <a:p>
                      <a:pPr algn="ctr">
                        <a:lnSpc>
                          <a:spcPct val="115000"/>
                        </a:lnSpc>
                        <a:spcBef>
                          <a:spcPts val="1200"/>
                        </a:spcBef>
                        <a:spcAft>
                          <a:spcPts val="1200"/>
                        </a:spcAft>
                      </a:pPr>
                      <a:r>
                        <a:rPr lang="hr-HR" sz="2000" dirty="0">
                          <a:effectLst/>
                        </a:rPr>
                        <a:t>25</a:t>
                      </a:r>
                      <a:endParaRPr lang="hr-HR" sz="20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extLst>
                  <a:ext uri="{0D108BD9-81ED-4DB2-BD59-A6C34878D82A}">
                    <a16:rowId xmlns:a16="http://schemas.microsoft.com/office/drawing/2014/main" val="10001"/>
                  </a:ext>
                </a:extLst>
              </a:tr>
              <a:tr h="403184">
                <a:tc vMerge="1">
                  <a:txBody>
                    <a:bodyPr/>
                    <a:lstStyle/>
                    <a:p>
                      <a:pPr algn="ctr">
                        <a:lnSpc>
                          <a:spcPct val="115000"/>
                        </a:lnSpc>
                        <a:spcBef>
                          <a:spcPts val="1200"/>
                        </a:spcBef>
                        <a:spcAft>
                          <a:spcPts val="1200"/>
                        </a:spcAft>
                      </a:pPr>
                      <a:endParaRPr lang="hr-HR" sz="18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1200"/>
                        </a:spcBef>
                        <a:spcAft>
                          <a:spcPts val="1200"/>
                        </a:spcAft>
                      </a:pPr>
                      <a:r>
                        <a:rPr lang="hr-HR" sz="2000" b="1" dirty="0">
                          <a:effectLst/>
                        </a:rPr>
                        <a:t>LO2</a:t>
                      </a:r>
                      <a:endParaRPr lang="hr-HR" sz="2000" b="1"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tc>
                  <a:txBody>
                    <a:bodyPr/>
                    <a:lstStyle/>
                    <a:p>
                      <a:pPr algn="ctr">
                        <a:lnSpc>
                          <a:spcPct val="115000"/>
                        </a:lnSpc>
                        <a:spcBef>
                          <a:spcPts val="1200"/>
                        </a:spcBef>
                        <a:spcAft>
                          <a:spcPts val="1200"/>
                        </a:spcAft>
                      </a:pPr>
                      <a:r>
                        <a:rPr lang="hr-HR" sz="2000" dirty="0">
                          <a:effectLst/>
                        </a:rPr>
                        <a:t>25</a:t>
                      </a:r>
                      <a:endParaRPr lang="hr-HR" sz="20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extLst>
                  <a:ext uri="{0D108BD9-81ED-4DB2-BD59-A6C34878D82A}">
                    <a16:rowId xmlns:a16="http://schemas.microsoft.com/office/drawing/2014/main" val="10002"/>
                  </a:ext>
                </a:extLst>
              </a:tr>
              <a:tr h="403184">
                <a:tc vMerge="1">
                  <a:txBody>
                    <a:bodyPr/>
                    <a:lstStyle/>
                    <a:p>
                      <a:pPr algn="ctr">
                        <a:lnSpc>
                          <a:spcPct val="115000"/>
                        </a:lnSpc>
                        <a:spcBef>
                          <a:spcPts val="1200"/>
                        </a:spcBef>
                        <a:spcAft>
                          <a:spcPts val="1200"/>
                        </a:spcAft>
                      </a:pPr>
                      <a:endParaRPr lang="hr-HR" sz="36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tc>
                  <a:txBody>
                    <a:bodyPr/>
                    <a:lstStyle/>
                    <a:p>
                      <a:pPr algn="ctr">
                        <a:lnSpc>
                          <a:spcPct val="115000"/>
                        </a:lnSpc>
                        <a:spcBef>
                          <a:spcPts val="1200"/>
                        </a:spcBef>
                        <a:spcAft>
                          <a:spcPts val="1200"/>
                        </a:spcAft>
                      </a:pPr>
                      <a:r>
                        <a:rPr lang="hr-HR" sz="2000" b="1" dirty="0">
                          <a:effectLst/>
                        </a:rPr>
                        <a:t>LO3</a:t>
                      </a:r>
                      <a:endParaRPr lang="hr-HR" sz="2000" b="1"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tc>
                  <a:txBody>
                    <a:bodyPr/>
                    <a:lstStyle/>
                    <a:p>
                      <a:pPr algn="ctr">
                        <a:lnSpc>
                          <a:spcPct val="115000"/>
                        </a:lnSpc>
                        <a:spcBef>
                          <a:spcPts val="1200"/>
                        </a:spcBef>
                        <a:spcAft>
                          <a:spcPts val="1200"/>
                        </a:spcAft>
                      </a:pPr>
                      <a:r>
                        <a:rPr lang="hr-HR" sz="2000" dirty="0">
                          <a:effectLst/>
                        </a:rPr>
                        <a:t>25</a:t>
                      </a:r>
                      <a:endParaRPr lang="hr-HR" sz="20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extLst>
                  <a:ext uri="{0D108BD9-81ED-4DB2-BD59-A6C34878D82A}">
                    <a16:rowId xmlns:a16="http://schemas.microsoft.com/office/drawing/2014/main" val="2691292700"/>
                  </a:ext>
                </a:extLst>
              </a:tr>
              <a:tr h="403184">
                <a:tc vMerge="1">
                  <a:txBody>
                    <a:bodyPr/>
                    <a:lstStyle/>
                    <a:p>
                      <a:pPr algn="ctr">
                        <a:lnSpc>
                          <a:spcPct val="115000"/>
                        </a:lnSpc>
                        <a:spcBef>
                          <a:spcPts val="1200"/>
                        </a:spcBef>
                        <a:spcAft>
                          <a:spcPts val="1200"/>
                        </a:spcAft>
                      </a:pPr>
                      <a:endParaRPr lang="hr-HR" sz="36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tc>
                  <a:txBody>
                    <a:bodyPr/>
                    <a:lstStyle/>
                    <a:p>
                      <a:pPr algn="ctr">
                        <a:lnSpc>
                          <a:spcPct val="115000"/>
                        </a:lnSpc>
                        <a:spcBef>
                          <a:spcPts val="1200"/>
                        </a:spcBef>
                        <a:spcAft>
                          <a:spcPts val="1200"/>
                        </a:spcAft>
                      </a:pPr>
                      <a:r>
                        <a:rPr lang="hr-HR" sz="2000" b="1" dirty="0">
                          <a:effectLst/>
                        </a:rPr>
                        <a:t>LO4</a:t>
                      </a:r>
                      <a:endParaRPr lang="hr-HR" sz="2000" b="1"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tc>
                  <a:txBody>
                    <a:bodyPr/>
                    <a:lstStyle/>
                    <a:p>
                      <a:pPr algn="ctr">
                        <a:lnSpc>
                          <a:spcPct val="115000"/>
                        </a:lnSpc>
                        <a:spcBef>
                          <a:spcPts val="1200"/>
                        </a:spcBef>
                        <a:spcAft>
                          <a:spcPts val="1200"/>
                        </a:spcAft>
                      </a:pPr>
                      <a:r>
                        <a:rPr lang="hr-HR" sz="2000" dirty="0">
                          <a:effectLst/>
                        </a:rPr>
                        <a:t>25</a:t>
                      </a:r>
                      <a:endParaRPr lang="hr-HR" sz="20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95000"/>
                      </a:schemeClr>
                    </a:solidFill>
                  </a:tcPr>
                </a:tc>
                <a:extLst>
                  <a:ext uri="{0D108BD9-81ED-4DB2-BD59-A6C34878D82A}">
                    <a16:rowId xmlns:a16="http://schemas.microsoft.com/office/drawing/2014/main" val="1620005198"/>
                  </a:ext>
                </a:extLst>
              </a:tr>
              <a:tr h="399124">
                <a:tc>
                  <a:txBody>
                    <a:bodyPr/>
                    <a:lstStyle/>
                    <a:p>
                      <a:pPr algn="ctr">
                        <a:lnSpc>
                          <a:spcPct val="115000"/>
                        </a:lnSpc>
                        <a:spcBef>
                          <a:spcPts val="1200"/>
                        </a:spcBef>
                        <a:spcAft>
                          <a:spcPts val="1200"/>
                        </a:spcAft>
                      </a:pPr>
                      <a:endParaRPr lang="hr-HR" sz="18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1200"/>
                        </a:spcBef>
                        <a:spcAft>
                          <a:spcPts val="1200"/>
                        </a:spcAft>
                      </a:pPr>
                      <a:r>
                        <a:rPr lang="hr-HR" sz="1600" dirty="0">
                          <a:effectLst/>
                        </a:rPr>
                        <a:t>Out </a:t>
                      </a:r>
                      <a:r>
                        <a:rPr lang="hr-HR" sz="1600" dirty="0" err="1">
                          <a:effectLst/>
                        </a:rPr>
                        <a:t>of</a:t>
                      </a:r>
                      <a:r>
                        <a:rPr lang="hr-HR" sz="1600" dirty="0">
                          <a:effectLst/>
                        </a:rPr>
                        <a:t> LO</a:t>
                      </a:r>
                      <a:endParaRPr lang="hr-HR" sz="16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1200"/>
                        </a:spcBef>
                        <a:spcAft>
                          <a:spcPts val="1200"/>
                        </a:spcAft>
                      </a:pPr>
                      <a:r>
                        <a:rPr lang="hr-HR" sz="2000" dirty="0">
                          <a:effectLst/>
                        </a:rPr>
                        <a:t>0</a:t>
                      </a:r>
                      <a:endParaRPr lang="hr-HR" sz="20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403184">
                <a:tc>
                  <a:txBody>
                    <a:bodyPr/>
                    <a:lstStyle/>
                    <a:p>
                      <a:pPr algn="ctr">
                        <a:lnSpc>
                          <a:spcPct val="115000"/>
                        </a:lnSpc>
                        <a:spcBef>
                          <a:spcPts val="1200"/>
                        </a:spcBef>
                        <a:spcAft>
                          <a:spcPts val="1200"/>
                        </a:spcAft>
                      </a:pPr>
                      <a:endParaRPr lang="hr-HR" sz="18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Bef>
                          <a:spcPts val="1200"/>
                        </a:spcBef>
                        <a:spcAft>
                          <a:spcPts val="1200"/>
                        </a:spcAft>
                      </a:pPr>
                      <a:r>
                        <a:rPr lang="hr-HR" sz="1600" kern="1200" dirty="0">
                          <a:solidFill>
                            <a:schemeClr val="tx1"/>
                          </a:solidFill>
                          <a:effectLst/>
                          <a:latin typeface="+mn-lt"/>
                          <a:ea typeface="+mn-ea"/>
                          <a:cs typeface="+mn-cs"/>
                        </a:rPr>
                        <a:t>Total</a:t>
                      </a:r>
                    </a:p>
                  </a:txBody>
                  <a:tcPr marL="68580" marR="68580" marT="0" marB="0" anchor="ctr"/>
                </a:tc>
                <a:tc>
                  <a:txBody>
                    <a:bodyPr/>
                    <a:lstStyle/>
                    <a:p>
                      <a:pPr algn="ctr">
                        <a:lnSpc>
                          <a:spcPct val="115000"/>
                        </a:lnSpc>
                        <a:spcBef>
                          <a:spcPts val="1200"/>
                        </a:spcBef>
                        <a:spcAft>
                          <a:spcPts val="1200"/>
                        </a:spcAft>
                      </a:pPr>
                      <a:r>
                        <a:rPr lang="hr-HR" sz="2000" dirty="0">
                          <a:effectLst/>
                        </a:rPr>
                        <a:t>100</a:t>
                      </a:r>
                      <a:endParaRPr lang="hr-HR" sz="2000" dirty="0">
                        <a:effectLst/>
                        <a:latin typeface="Candara" panose="020E0502030303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369985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a:t>Assessment</a:t>
            </a:r>
            <a:endParaRPr lang="en-US" dirty="0"/>
          </a:p>
        </p:txBody>
      </p:sp>
      <p:graphicFrame>
        <p:nvGraphicFramePr>
          <p:cNvPr id="4" name="Table 8">
            <a:extLst>
              <a:ext uri="{FF2B5EF4-FFF2-40B4-BE49-F238E27FC236}">
                <a16:creationId xmlns:a16="http://schemas.microsoft.com/office/drawing/2014/main" id="{47E49194-57B1-462F-80AF-AF6FB0729E93}"/>
              </a:ext>
            </a:extLst>
          </p:cNvPr>
          <p:cNvGraphicFramePr>
            <a:graphicFrameLocks noGrp="1"/>
          </p:cNvGraphicFramePr>
          <p:nvPr>
            <p:extLst>
              <p:ext uri="{D42A27DB-BD31-4B8C-83A1-F6EECF244321}">
                <p14:modId xmlns:p14="http://schemas.microsoft.com/office/powerpoint/2010/main" val="752387241"/>
              </p:ext>
            </p:extLst>
          </p:nvPr>
        </p:nvGraphicFramePr>
        <p:xfrm>
          <a:off x="2166964" y="2352311"/>
          <a:ext cx="7858072" cy="3220275"/>
        </p:xfrm>
        <a:graphic>
          <a:graphicData uri="http://schemas.openxmlformats.org/drawingml/2006/table">
            <a:tbl>
              <a:tblPr firstRow="1" bandRow="1">
                <a:tableStyleId>{C083E6E3-FA7D-4D7B-A595-EF9225AFEA82}</a:tableStyleId>
              </a:tblPr>
              <a:tblGrid>
                <a:gridCol w="3929036">
                  <a:extLst>
                    <a:ext uri="{9D8B030D-6E8A-4147-A177-3AD203B41FA5}">
                      <a16:colId xmlns:a16="http://schemas.microsoft.com/office/drawing/2014/main" val="20000"/>
                    </a:ext>
                  </a:extLst>
                </a:gridCol>
                <a:gridCol w="3929036">
                  <a:extLst>
                    <a:ext uri="{9D8B030D-6E8A-4147-A177-3AD203B41FA5}">
                      <a16:colId xmlns:a16="http://schemas.microsoft.com/office/drawing/2014/main" val="20001"/>
                    </a:ext>
                  </a:extLst>
                </a:gridCol>
              </a:tblGrid>
              <a:tr h="478033">
                <a:tc>
                  <a:txBody>
                    <a:bodyPr/>
                    <a:lstStyle/>
                    <a:p>
                      <a:r>
                        <a:rPr lang="hr-HR" sz="2300" dirty="0" err="1">
                          <a:solidFill>
                            <a:schemeClr val="bg1"/>
                          </a:solidFill>
                        </a:rPr>
                        <a:t>Number</a:t>
                      </a:r>
                      <a:r>
                        <a:rPr lang="hr-HR" sz="2300" dirty="0">
                          <a:solidFill>
                            <a:schemeClr val="bg1"/>
                          </a:solidFill>
                        </a:rPr>
                        <a:t> </a:t>
                      </a:r>
                      <a:r>
                        <a:rPr lang="hr-HR" sz="2300" dirty="0" err="1">
                          <a:solidFill>
                            <a:schemeClr val="bg1"/>
                          </a:solidFill>
                        </a:rPr>
                        <a:t>of</a:t>
                      </a:r>
                      <a:r>
                        <a:rPr lang="hr-HR" sz="2300" dirty="0">
                          <a:solidFill>
                            <a:schemeClr val="bg1"/>
                          </a:solidFill>
                        </a:rPr>
                        <a:t> </a:t>
                      </a:r>
                      <a:r>
                        <a:rPr lang="hr-HR" sz="2300" dirty="0" err="1">
                          <a:solidFill>
                            <a:schemeClr val="bg1"/>
                          </a:solidFill>
                        </a:rPr>
                        <a:t>points</a:t>
                      </a:r>
                      <a:r>
                        <a:rPr lang="hr-HR" sz="2300" dirty="0">
                          <a:solidFill>
                            <a:schemeClr val="bg1"/>
                          </a:solidFill>
                        </a:rPr>
                        <a:t> </a:t>
                      </a:r>
                      <a:r>
                        <a:rPr lang="hr-HR" sz="2300" dirty="0" err="1">
                          <a:solidFill>
                            <a:schemeClr val="bg1"/>
                          </a:solidFill>
                        </a:rPr>
                        <a:t>achieved</a:t>
                      </a:r>
                      <a:r>
                        <a:rPr lang="hr-HR" sz="2300" dirty="0">
                          <a:solidFill>
                            <a:schemeClr val="bg1"/>
                          </a:solidFill>
                        </a:rPr>
                        <a:t>
</a:t>
                      </a:r>
                      <a:endParaRPr lang="hr-HR" sz="2300" dirty="0">
                        <a:solidFill>
                          <a:schemeClr val="bg1"/>
                        </a:solidFill>
                        <a:latin typeface="Calibri" pitchFamily="34" charset="0"/>
                      </a:endParaRPr>
                    </a:p>
                  </a:txBody>
                  <a:tcPr marL="117871" marR="117871" marT="58936" marB="58936">
                    <a:solidFill>
                      <a:srgbClr val="C30E60"/>
                    </a:solidFill>
                  </a:tcPr>
                </a:tc>
                <a:tc>
                  <a:txBody>
                    <a:bodyPr/>
                    <a:lstStyle/>
                    <a:p>
                      <a:r>
                        <a:rPr lang="hr-HR" sz="2300" dirty="0">
                          <a:solidFill>
                            <a:schemeClr val="bg1"/>
                          </a:solidFill>
                        </a:rPr>
                        <a:t>Grade</a:t>
                      </a:r>
                      <a:endParaRPr lang="hr-HR" sz="2300" dirty="0">
                        <a:solidFill>
                          <a:schemeClr val="bg1"/>
                        </a:solidFill>
                        <a:latin typeface="Calibri" pitchFamily="34" charset="0"/>
                      </a:endParaRPr>
                    </a:p>
                  </a:txBody>
                  <a:tcPr marL="117871" marR="117871" marT="58936" marB="58936">
                    <a:solidFill>
                      <a:srgbClr val="C30E60"/>
                    </a:solidFill>
                  </a:tcPr>
                </a:tc>
                <a:extLst>
                  <a:ext uri="{0D108BD9-81ED-4DB2-BD59-A6C34878D82A}">
                    <a16:rowId xmlns:a16="http://schemas.microsoft.com/office/drawing/2014/main" val="10000"/>
                  </a:ext>
                </a:extLst>
              </a:tr>
              <a:tr h="478033">
                <a:tc>
                  <a:txBody>
                    <a:bodyPr/>
                    <a:lstStyle/>
                    <a:p>
                      <a:r>
                        <a:rPr lang="hr-HR" sz="2300" dirty="0"/>
                        <a:t> 0,00 – 50,00</a:t>
                      </a:r>
                      <a:endParaRPr lang="hr-HR" sz="2300" dirty="0">
                        <a:latin typeface="Consolas" pitchFamily="49" charset="0"/>
                      </a:endParaRPr>
                    </a:p>
                  </a:txBody>
                  <a:tcPr marL="117871" marR="117871" marT="58936" marB="58936"/>
                </a:tc>
                <a:tc>
                  <a:txBody>
                    <a:bodyPr/>
                    <a:lstStyle/>
                    <a:p>
                      <a:r>
                        <a:rPr lang="hr-HR" sz="2300" dirty="0"/>
                        <a:t>1</a:t>
                      </a:r>
                      <a:r>
                        <a:rPr lang="hr-HR" sz="2300" baseline="0" dirty="0"/>
                        <a:t> (</a:t>
                      </a:r>
                      <a:r>
                        <a:rPr lang="hr-HR" sz="2300" baseline="0" dirty="0" err="1"/>
                        <a:t>insufficient</a:t>
                      </a:r>
                      <a:r>
                        <a:rPr lang="hr-HR" sz="2300" baseline="0" dirty="0"/>
                        <a:t>)</a:t>
                      </a:r>
                      <a:endParaRPr lang="hr-HR" sz="2300" dirty="0">
                        <a:latin typeface="Calibri" pitchFamily="34" charset="0"/>
                      </a:endParaRPr>
                    </a:p>
                  </a:txBody>
                  <a:tcPr marL="117871" marR="117871" marT="58936" marB="58936"/>
                </a:tc>
                <a:extLst>
                  <a:ext uri="{0D108BD9-81ED-4DB2-BD59-A6C34878D82A}">
                    <a16:rowId xmlns:a16="http://schemas.microsoft.com/office/drawing/2014/main" val="10001"/>
                  </a:ext>
                </a:extLst>
              </a:tr>
              <a:tr h="478033">
                <a:tc>
                  <a:txBody>
                    <a:bodyPr/>
                    <a:lstStyle/>
                    <a:p>
                      <a:r>
                        <a:rPr lang="hr-HR" sz="2300" dirty="0"/>
                        <a:t>50,01 – 58,00</a:t>
                      </a:r>
                      <a:endParaRPr lang="hr-HR" sz="2300" dirty="0">
                        <a:latin typeface="Consolas" pitchFamily="49" charset="0"/>
                      </a:endParaRPr>
                    </a:p>
                  </a:txBody>
                  <a:tcPr marL="117871" marR="117871" marT="58936" marB="58936"/>
                </a:tc>
                <a:tc>
                  <a:txBody>
                    <a:bodyPr/>
                    <a:lstStyle/>
                    <a:p>
                      <a:r>
                        <a:rPr lang="hr-HR" sz="2300" dirty="0"/>
                        <a:t>2 (</a:t>
                      </a:r>
                      <a:r>
                        <a:rPr lang="hr-HR" sz="2400" dirty="0" err="1">
                          <a:effectLst/>
                        </a:rPr>
                        <a:t>sufficient</a:t>
                      </a:r>
                      <a:r>
                        <a:rPr lang="hr-HR" sz="2300" dirty="0"/>
                        <a:t>)</a:t>
                      </a:r>
                      <a:endParaRPr lang="hr-HR" sz="2300" dirty="0">
                        <a:latin typeface="Calibri" pitchFamily="34" charset="0"/>
                      </a:endParaRPr>
                    </a:p>
                  </a:txBody>
                  <a:tcPr marL="117871" marR="117871" marT="58936" marB="58936"/>
                </a:tc>
                <a:extLst>
                  <a:ext uri="{0D108BD9-81ED-4DB2-BD59-A6C34878D82A}">
                    <a16:rowId xmlns:a16="http://schemas.microsoft.com/office/drawing/2014/main" val="10002"/>
                  </a:ext>
                </a:extLst>
              </a:tr>
              <a:tr h="478033">
                <a:tc>
                  <a:txBody>
                    <a:bodyPr/>
                    <a:lstStyle/>
                    <a:p>
                      <a:r>
                        <a:rPr lang="hr-HR" sz="2300" dirty="0"/>
                        <a:t>58,01 – 75,00</a:t>
                      </a:r>
                      <a:endParaRPr lang="hr-HR" sz="2300" dirty="0">
                        <a:latin typeface="Consolas" pitchFamily="49" charset="0"/>
                      </a:endParaRPr>
                    </a:p>
                  </a:txBody>
                  <a:tcPr marL="117871" marR="117871" marT="58936" marB="58936"/>
                </a:tc>
                <a:tc>
                  <a:txBody>
                    <a:bodyPr/>
                    <a:lstStyle/>
                    <a:p>
                      <a:r>
                        <a:rPr lang="hr-HR" sz="2300" dirty="0"/>
                        <a:t>3 (</a:t>
                      </a:r>
                      <a:r>
                        <a:rPr lang="hr-HR" sz="2300" dirty="0" err="1"/>
                        <a:t>good</a:t>
                      </a:r>
                      <a:r>
                        <a:rPr lang="hr-HR" sz="2300" dirty="0"/>
                        <a:t>)</a:t>
                      </a:r>
                      <a:endParaRPr lang="hr-HR" sz="2300" dirty="0">
                        <a:latin typeface="Calibri" pitchFamily="34" charset="0"/>
                      </a:endParaRPr>
                    </a:p>
                  </a:txBody>
                  <a:tcPr marL="117871" marR="117871" marT="58936" marB="58936"/>
                </a:tc>
                <a:extLst>
                  <a:ext uri="{0D108BD9-81ED-4DB2-BD59-A6C34878D82A}">
                    <a16:rowId xmlns:a16="http://schemas.microsoft.com/office/drawing/2014/main" val="10003"/>
                  </a:ext>
                </a:extLst>
              </a:tr>
              <a:tr h="478033">
                <a:tc>
                  <a:txBody>
                    <a:bodyPr/>
                    <a:lstStyle/>
                    <a:p>
                      <a:r>
                        <a:rPr lang="hr-HR" sz="2300" dirty="0"/>
                        <a:t>75,01 – 92,00</a:t>
                      </a:r>
                      <a:endParaRPr lang="hr-HR" sz="2300" dirty="0">
                        <a:latin typeface="Consolas" pitchFamily="49" charset="0"/>
                      </a:endParaRPr>
                    </a:p>
                  </a:txBody>
                  <a:tcPr marL="117871" marR="117871" marT="58936" marB="58936"/>
                </a:tc>
                <a:tc>
                  <a:txBody>
                    <a:bodyPr/>
                    <a:lstStyle/>
                    <a:p>
                      <a:r>
                        <a:rPr lang="hr-HR" sz="2300" dirty="0"/>
                        <a:t>4 (</a:t>
                      </a:r>
                      <a:r>
                        <a:rPr lang="hr-HR" sz="2300" dirty="0" err="1"/>
                        <a:t>very</a:t>
                      </a:r>
                      <a:r>
                        <a:rPr lang="hr-HR" sz="2300" dirty="0"/>
                        <a:t> </a:t>
                      </a:r>
                      <a:r>
                        <a:rPr lang="hr-HR" sz="2300" dirty="0" err="1"/>
                        <a:t>good</a:t>
                      </a:r>
                      <a:r>
                        <a:rPr lang="hr-HR" sz="2300" dirty="0"/>
                        <a:t>)</a:t>
                      </a:r>
                      <a:endParaRPr lang="hr-HR" sz="2300" dirty="0">
                        <a:latin typeface="Calibri" pitchFamily="34" charset="0"/>
                      </a:endParaRPr>
                    </a:p>
                  </a:txBody>
                  <a:tcPr marL="117871" marR="117871" marT="58936" marB="58936"/>
                </a:tc>
                <a:extLst>
                  <a:ext uri="{0D108BD9-81ED-4DB2-BD59-A6C34878D82A}">
                    <a16:rowId xmlns:a16="http://schemas.microsoft.com/office/drawing/2014/main" val="10004"/>
                  </a:ext>
                </a:extLst>
              </a:tr>
              <a:tr h="478033">
                <a:tc>
                  <a:txBody>
                    <a:bodyPr/>
                    <a:lstStyle/>
                    <a:p>
                      <a:r>
                        <a:rPr lang="hr-HR" sz="2300" dirty="0"/>
                        <a:t>92,01 – 100,00</a:t>
                      </a:r>
                      <a:endParaRPr lang="hr-HR" sz="2300" dirty="0">
                        <a:latin typeface="Consolas" pitchFamily="49" charset="0"/>
                      </a:endParaRPr>
                    </a:p>
                  </a:txBody>
                  <a:tcPr marL="117871" marR="117871" marT="58936" marB="58936"/>
                </a:tc>
                <a:tc>
                  <a:txBody>
                    <a:bodyPr/>
                    <a:lstStyle/>
                    <a:p>
                      <a:r>
                        <a:rPr lang="hr-HR" sz="2300" dirty="0"/>
                        <a:t>5 (</a:t>
                      </a:r>
                      <a:r>
                        <a:rPr lang="hr-HR" sz="2300" dirty="0" err="1"/>
                        <a:t>e</a:t>
                      </a:r>
                      <a:r>
                        <a:rPr lang="hr-HR" sz="2400" dirty="0" err="1">
                          <a:effectLst/>
                        </a:rPr>
                        <a:t>xcellent</a:t>
                      </a:r>
                      <a:r>
                        <a:rPr lang="hr-HR" sz="2300" dirty="0"/>
                        <a:t>)</a:t>
                      </a:r>
                      <a:endParaRPr lang="hr-HR" sz="2300" dirty="0">
                        <a:latin typeface="Calibri" pitchFamily="34" charset="0"/>
                      </a:endParaRPr>
                    </a:p>
                  </a:txBody>
                  <a:tcPr marL="117871" marR="117871" marT="58936" marB="58936"/>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608576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ltLang="sr-Latn-RS" dirty="0" err="1"/>
              <a:t>Exams</a:t>
            </a:r>
            <a:endParaRPr lang="en-US" dirty="0"/>
          </a:p>
        </p:txBody>
      </p:sp>
      <p:sp>
        <p:nvSpPr>
          <p:cNvPr id="4" name="Content Placeholder 2"/>
          <p:cNvSpPr>
            <a:spLocks noGrp="1"/>
          </p:cNvSpPr>
          <p:nvPr>
            <p:ph idx="1"/>
          </p:nvPr>
        </p:nvSpPr>
        <p:spPr>
          <a:xfrm>
            <a:off x="838200" y="1690688"/>
            <a:ext cx="10515600" cy="4351338"/>
          </a:xfrm>
        </p:spPr>
        <p:txBody>
          <a:bodyPr>
            <a:normAutofit fontScale="92500" lnSpcReduction="10000"/>
          </a:bodyPr>
          <a:lstStyle/>
          <a:p>
            <a:r>
              <a:rPr lang="en-GB" sz="2400" dirty="0"/>
              <a:t>Each course complies with the </a:t>
            </a:r>
            <a:r>
              <a:rPr lang="en-GB" sz="2400" b="1" dirty="0"/>
              <a:t>3 + 1 rule</a:t>
            </a:r>
            <a:r>
              <a:rPr lang="en-GB" sz="2400" dirty="0"/>
              <a:t>.</a:t>
            </a:r>
          </a:p>
          <a:p>
            <a:pPr lvl="1"/>
            <a:r>
              <a:rPr lang="en-GB" dirty="0"/>
              <a:t>This means that a student can take an exam a maximum of 4 times.</a:t>
            </a:r>
          </a:p>
          <a:p>
            <a:pPr lvl="2"/>
            <a:r>
              <a:rPr lang="en-GB" dirty="0"/>
              <a:t>3 regular exams </a:t>
            </a:r>
            <a:r>
              <a:rPr lang="en-GB" sz="1800" dirty="0"/>
              <a:t>– included in the tuition fee</a:t>
            </a:r>
          </a:p>
          <a:p>
            <a:pPr lvl="2"/>
            <a:r>
              <a:rPr lang="en-GB" dirty="0"/>
              <a:t>1 extraordinary exam </a:t>
            </a:r>
            <a:r>
              <a:rPr lang="en-GB" sz="1800" dirty="0"/>
              <a:t>– 700 HRK for 4th registration of exam pursuant to the Decision on Reimbursement of Expenses</a:t>
            </a:r>
          </a:p>
          <a:p>
            <a:pPr lvl="1"/>
            <a:r>
              <a:rPr lang="en-GB" dirty="0"/>
              <a:t>The deadline for passing an exam is </a:t>
            </a:r>
            <a:r>
              <a:rPr lang="en-GB" b="1" dirty="0"/>
              <a:t>12 months</a:t>
            </a:r>
            <a:r>
              <a:rPr lang="en-GB" dirty="0"/>
              <a:t> from the day of enrolment in the course.</a:t>
            </a:r>
          </a:p>
          <a:p>
            <a:pPr lvl="1"/>
            <a:r>
              <a:rPr lang="en-GB" dirty="0"/>
              <a:t>If a student fails to pass a course within 12 months, </a:t>
            </a:r>
            <a:r>
              <a:rPr lang="en-GB" b="1" dirty="0"/>
              <a:t>he/she must re-enrol in the course and re-take all learning outcomes defined in the course</a:t>
            </a:r>
            <a:r>
              <a:rPr lang="en-GB" dirty="0"/>
              <a:t>.</a:t>
            </a:r>
          </a:p>
          <a:p>
            <a:r>
              <a:rPr lang="en-GB" sz="2400" b="1" dirty="0">
                <a:solidFill>
                  <a:srgbClr val="C30E60"/>
                </a:solidFill>
              </a:rPr>
              <a:t>Keep track of deadlines for registering and cancelling exams on IE.</a:t>
            </a:r>
          </a:p>
          <a:p>
            <a:pPr lvl="1"/>
            <a:r>
              <a:rPr lang="en-GB" sz="2000" dirty="0"/>
              <a:t>If you failed to register an exam on time, you cannot take neither the written nor the oral exam.</a:t>
            </a:r>
          </a:p>
          <a:p>
            <a:pPr lvl="1"/>
            <a:r>
              <a:rPr lang="en-GB" sz="1900" dirty="0"/>
              <a:t>If a student registers for multiple examination periods of the same course, </a:t>
            </a:r>
            <a:r>
              <a:rPr lang="hr-HR" sz="1900" dirty="0" err="1"/>
              <a:t>after</a:t>
            </a:r>
            <a:r>
              <a:rPr lang="en-GB" sz="1900" dirty="0"/>
              <a:t> obtaining a satisfying grade, he/she must cancel his/her registration for all subsequent examination periods of that course. Otherwise, an insufficient (1) will be recorded in </a:t>
            </a:r>
            <a:r>
              <a:rPr lang="en-GB" sz="1900" dirty="0" err="1"/>
              <a:t>Infoeduka</a:t>
            </a:r>
            <a:r>
              <a:rPr lang="en-GB" sz="1900" dirty="0"/>
              <a:t> for that student.</a:t>
            </a:r>
          </a:p>
          <a:p>
            <a:endParaRPr lang="hr-HR" altLang="sr-Latn-RS" dirty="0"/>
          </a:p>
        </p:txBody>
      </p:sp>
    </p:spTree>
    <p:extLst>
      <p:ext uri="{BB962C8B-B14F-4D97-AF65-F5344CB8AC3E}">
        <p14:creationId xmlns:p14="http://schemas.microsoft.com/office/powerpoint/2010/main" val="3260566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ltLang="sr-Latn-RS" dirty="0" err="1"/>
              <a:t>Exams</a:t>
            </a:r>
            <a:endParaRPr lang="en-US" dirty="0"/>
          </a:p>
        </p:txBody>
      </p:sp>
      <p:sp>
        <p:nvSpPr>
          <p:cNvPr id="4" name="Content Placeholder 2"/>
          <p:cNvSpPr>
            <a:spLocks noGrp="1"/>
          </p:cNvSpPr>
          <p:nvPr>
            <p:ph idx="1"/>
          </p:nvPr>
        </p:nvSpPr>
        <p:spPr>
          <a:xfrm>
            <a:off x="838200" y="1690688"/>
            <a:ext cx="10515600" cy="3121342"/>
          </a:xfrm>
        </p:spPr>
        <p:txBody>
          <a:bodyPr>
            <a:normAutofit fontScale="92500" lnSpcReduction="20000"/>
          </a:bodyPr>
          <a:lstStyle/>
          <a:p>
            <a:r>
              <a:rPr lang="hr-HR" altLang="sr-Latn-RS" sz="2400" dirty="0"/>
              <a:t>Project </a:t>
            </a:r>
            <a:r>
              <a:rPr lang="hr-HR" altLang="sr-Latn-RS" sz="2400" dirty="0" err="1"/>
              <a:t>course</a:t>
            </a:r>
            <a:r>
              <a:rPr lang="hr-HR" altLang="sr-Latn-RS" sz="2400" dirty="0"/>
              <a:t>
</a:t>
            </a:r>
            <a:r>
              <a:rPr lang="en-US" altLang="sr-Latn-RS" sz="2400" b="1" dirty="0"/>
              <a:t>The last deadline for submitting the project is at least 2 days before the exam due date</a:t>
            </a:r>
            <a:endParaRPr lang="hr-HR" altLang="sr-Latn-RS" sz="2400" b="1" dirty="0"/>
          </a:p>
          <a:p>
            <a:r>
              <a:rPr lang="en-US" altLang="sr-Latn-RS" sz="2400" dirty="0">
                <a:solidFill>
                  <a:srgbClr val="C30E60"/>
                </a:solidFill>
              </a:rPr>
              <a:t>Take into account the deadlines for registration and deregistration of the exam at IE.</a:t>
            </a:r>
            <a:endParaRPr lang="hr-HR" altLang="sr-Latn-RS" sz="2400" dirty="0">
              <a:solidFill>
                <a:srgbClr val="C30E60"/>
              </a:solidFill>
            </a:endParaRPr>
          </a:p>
          <a:p>
            <a:pPr lvl="1"/>
            <a:r>
              <a:rPr lang="en-US" altLang="sr-Latn-RS" sz="1600" dirty="0"/>
              <a:t>In order for a teacher to be able to enter a grade, it is necessary to register for the subject in IE</a:t>
            </a:r>
            <a:r>
              <a:rPr lang="hr-HR" altLang="sr-Latn-RS" sz="1600" dirty="0"/>
              <a:t>.</a:t>
            </a:r>
            <a:endParaRPr lang="en-US" altLang="sr-Latn-RS" sz="1600" dirty="0"/>
          </a:p>
          <a:p>
            <a:r>
              <a:rPr lang="en-US" altLang="sr-Latn-RS" sz="2000" b="1" dirty="0">
                <a:solidFill>
                  <a:srgbClr val="C30E60"/>
                </a:solidFill>
              </a:rPr>
              <a:t>Important!! Encourage to work on the project during the course</a:t>
            </a:r>
          </a:p>
          <a:p>
            <a:pPr lvl="1"/>
            <a:r>
              <a:rPr lang="en-US" altLang="sr-Latn-RS" sz="1600" b="1" dirty="0">
                <a:solidFill>
                  <a:srgbClr val="C30E60"/>
                </a:solidFill>
              </a:rPr>
              <a:t>1</a:t>
            </a:r>
            <a:r>
              <a:rPr lang="en-US" altLang="sr-Latn-RS" sz="1600" b="1" baseline="30000" dirty="0">
                <a:solidFill>
                  <a:srgbClr val="C30E60"/>
                </a:solidFill>
              </a:rPr>
              <a:t>st</a:t>
            </a:r>
            <a:r>
              <a:rPr lang="en-US" altLang="sr-Latn-RS" sz="1600" b="1" dirty="0">
                <a:solidFill>
                  <a:srgbClr val="C30E60"/>
                </a:solidFill>
              </a:rPr>
              <a:t> exam period = maximum of 100% points</a:t>
            </a:r>
          </a:p>
          <a:p>
            <a:pPr lvl="1"/>
            <a:r>
              <a:rPr lang="en-US" altLang="sr-Latn-RS" sz="1600" b="1" dirty="0">
                <a:solidFill>
                  <a:srgbClr val="C30E60"/>
                </a:solidFill>
              </a:rPr>
              <a:t>2</a:t>
            </a:r>
            <a:r>
              <a:rPr lang="en-US" altLang="sr-Latn-RS" sz="1600" b="1" baseline="30000" dirty="0">
                <a:solidFill>
                  <a:srgbClr val="C30E60"/>
                </a:solidFill>
              </a:rPr>
              <a:t>nd</a:t>
            </a:r>
            <a:r>
              <a:rPr lang="en-US" altLang="sr-Latn-RS" sz="1600" b="1" dirty="0">
                <a:solidFill>
                  <a:srgbClr val="C30E60"/>
                </a:solidFill>
              </a:rPr>
              <a:t> exam period = maximum of 90% points</a:t>
            </a:r>
          </a:p>
          <a:p>
            <a:pPr lvl="1"/>
            <a:r>
              <a:rPr lang="en-US" altLang="sr-Latn-RS" sz="1600" b="1" dirty="0">
                <a:solidFill>
                  <a:srgbClr val="C30E60"/>
                </a:solidFill>
              </a:rPr>
              <a:t>3</a:t>
            </a:r>
            <a:r>
              <a:rPr lang="en-US" altLang="sr-Latn-RS" sz="1600" b="1" baseline="30000" dirty="0">
                <a:solidFill>
                  <a:srgbClr val="C30E60"/>
                </a:solidFill>
              </a:rPr>
              <a:t>rd</a:t>
            </a:r>
            <a:r>
              <a:rPr lang="en-US" altLang="sr-Latn-RS" sz="1600" b="1" dirty="0">
                <a:solidFill>
                  <a:srgbClr val="C30E60"/>
                </a:solidFill>
              </a:rPr>
              <a:t> exam period = maximum of 80% points</a:t>
            </a:r>
          </a:p>
          <a:p>
            <a:pPr lvl="1"/>
            <a:r>
              <a:rPr lang="en-US" altLang="sr-Latn-RS" sz="1600" b="1" dirty="0">
                <a:solidFill>
                  <a:srgbClr val="C30E60"/>
                </a:solidFill>
              </a:rPr>
              <a:t>4</a:t>
            </a:r>
            <a:r>
              <a:rPr lang="en-US" altLang="sr-Latn-RS" sz="1600" b="1" baseline="30000" dirty="0">
                <a:solidFill>
                  <a:srgbClr val="C30E60"/>
                </a:solidFill>
              </a:rPr>
              <a:t>th</a:t>
            </a:r>
            <a:r>
              <a:rPr lang="en-US" altLang="sr-Latn-RS" sz="1600" b="1" dirty="0">
                <a:solidFill>
                  <a:srgbClr val="C30E60"/>
                </a:solidFill>
              </a:rPr>
              <a:t> exam period = maximum of 70% points</a:t>
            </a:r>
            <a:endParaRPr lang="hr-HR" altLang="sr-Latn-RS" sz="1600" b="1" dirty="0">
              <a:solidFill>
                <a:srgbClr val="C30E60"/>
              </a:solidFill>
            </a:endParaRPr>
          </a:p>
          <a:p>
            <a:endParaRPr lang="hr-HR" altLang="sr-Latn-RS" sz="2000" dirty="0">
              <a:solidFill>
                <a:srgbClr val="C30E60"/>
              </a:solidFill>
            </a:endParaRPr>
          </a:p>
        </p:txBody>
      </p:sp>
    </p:spTree>
    <p:extLst>
      <p:ext uri="{BB962C8B-B14F-4D97-AF65-F5344CB8AC3E}">
        <p14:creationId xmlns:p14="http://schemas.microsoft.com/office/powerpoint/2010/main" val="3213872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err="1"/>
              <a:t>Academic</a:t>
            </a:r>
            <a:r>
              <a:rPr lang="hr-HR" dirty="0"/>
              <a:t> standard </a:t>
            </a:r>
            <a:r>
              <a:rPr lang="hr-HR" dirty="0" err="1"/>
              <a:t>of</a:t>
            </a:r>
            <a:r>
              <a:rPr lang="hr-HR" dirty="0"/>
              <a:t> </a:t>
            </a:r>
            <a:r>
              <a:rPr lang="hr-HR" dirty="0" err="1"/>
              <a:t>conduct</a:t>
            </a:r>
            <a:endParaRPr lang="hr-HR" dirty="0"/>
          </a:p>
        </p:txBody>
      </p:sp>
      <p:sp>
        <p:nvSpPr>
          <p:cNvPr id="3" name="Rezervirano mjesto sadržaja 2"/>
          <p:cNvSpPr>
            <a:spLocks noGrp="1"/>
          </p:cNvSpPr>
          <p:nvPr>
            <p:ph idx="1"/>
          </p:nvPr>
        </p:nvSpPr>
        <p:spPr>
          <a:xfrm>
            <a:off x="838200" y="1669584"/>
            <a:ext cx="10515600" cy="4351338"/>
          </a:xfrm>
        </p:spPr>
        <p:txBody>
          <a:bodyPr>
            <a:noAutofit/>
          </a:bodyPr>
          <a:lstStyle/>
          <a:p>
            <a:pPr marL="457200" lvl="1"/>
            <a:r>
              <a:rPr lang="en-US" sz="2800" b="1" dirty="0">
                <a:solidFill>
                  <a:srgbClr val="C30E60"/>
                </a:solidFill>
              </a:rPr>
              <a:t>In written and oral communication it is necessary to follow the rules of business communication appropriate for the academic level. </a:t>
            </a:r>
            <a:endParaRPr lang="hr-HR" sz="2800" b="1" dirty="0">
              <a:solidFill>
                <a:srgbClr val="C30E60"/>
              </a:solidFill>
            </a:endParaRPr>
          </a:p>
          <a:p>
            <a:pPr marL="457200" lvl="1"/>
            <a:r>
              <a:rPr lang="en-US" b="1" dirty="0">
                <a:solidFill>
                  <a:srgbClr val="C30E60"/>
                </a:solidFill>
              </a:rPr>
              <a:t>It is necessary to abide by the strictly defined deadlines for task submissions (homework, seminar </a:t>
            </a:r>
            <a:r>
              <a:rPr lang="en-US" b="1" dirty="0" err="1">
                <a:solidFill>
                  <a:srgbClr val="C30E60"/>
                </a:solidFill>
              </a:rPr>
              <a:t>pape</a:t>
            </a:r>
            <a:r>
              <a:rPr lang="hr-HR" b="1" dirty="0">
                <a:solidFill>
                  <a:srgbClr val="C30E60"/>
                </a:solidFill>
              </a:rPr>
              <a:t>r</a:t>
            </a:r>
            <a:r>
              <a:rPr lang="en-US" b="1" dirty="0">
                <a:solidFill>
                  <a:srgbClr val="C30E60"/>
                </a:solidFill>
              </a:rPr>
              <a:t>s, projects, </a:t>
            </a:r>
            <a:r>
              <a:rPr lang="en-US" b="1" dirty="0" err="1">
                <a:solidFill>
                  <a:srgbClr val="C30E60"/>
                </a:solidFill>
              </a:rPr>
              <a:t>etc</a:t>
            </a:r>
            <a:r>
              <a:rPr lang="en-US" b="1" dirty="0">
                <a:solidFill>
                  <a:srgbClr val="C30E60"/>
                </a:solidFill>
              </a:rPr>
              <a:t>…). </a:t>
            </a:r>
            <a:endParaRPr lang="hr-HR" b="1" dirty="0">
              <a:solidFill>
                <a:srgbClr val="C30E60"/>
              </a:solidFill>
            </a:endParaRPr>
          </a:p>
          <a:p>
            <a:pPr marL="914400" lvl="2"/>
            <a:r>
              <a:rPr lang="en-US" b="1" dirty="0"/>
              <a:t>Every task, homework, project </a:t>
            </a:r>
            <a:r>
              <a:rPr lang="en-US" b="1" dirty="0" err="1"/>
              <a:t>etc</a:t>
            </a:r>
            <a:r>
              <a:rPr lang="en-US" b="1" dirty="0"/>
              <a:t>…, submitted after the defined deadline will not be evaluated nor graded. </a:t>
            </a:r>
            <a:endParaRPr lang="hr-HR" b="1" dirty="0"/>
          </a:p>
          <a:p>
            <a:pPr marL="457200" lvl="1"/>
            <a:r>
              <a:rPr lang="en-US" b="1" dirty="0">
                <a:solidFill>
                  <a:srgbClr val="C30E60"/>
                </a:solidFill>
              </a:rPr>
              <a:t>Only those students who can confirm their attendance, will be considered as present.</a:t>
            </a:r>
            <a:endParaRPr lang="hr-HR" b="1" dirty="0">
              <a:solidFill>
                <a:srgbClr val="C30E60"/>
              </a:solidFill>
            </a:endParaRPr>
          </a:p>
          <a:p>
            <a:pPr marL="914400" lvl="2"/>
            <a:r>
              <a:rPr lang="en-US" b="1" dirty="0"/>
              <a:t>Signing other students, or registering their card is not allowed and may be subject to disciplinary action. The teacher will delete the student's attendance if he / she determines that the student is registered and is not present at the class.</a:t>
            </a:r>
          </a:p>
          <a:p>
            <a:pPr marL="457200" lvl="1"/>
            <a:endParaRPr lang="hr-HR" b="1" dirty="0"/>
          </a:p>
        </p:txBody>
      </p:sp>
    </p:spTree>
    <p:extLst>
      <p:ext uri="{BB962C8B-B14F-4D97-AF65-F5344CB8AC3E}">
        <p14:creationId xmlns:p14="http://schemas.microsoft.com/office/powerpoint/2010/main" val="2749667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err="1"/>
              <a:t>Rules</a:t>
            </a:r>
            <a:r>
              <a:rPr lang="hr-HR" dirty="0"/>
              <a:t> </a:t>
            </a:r>
            <a:r>
              <a:rPr lang="hr-HR" dirty="0" err="1"/>
              <a:t>of</a:t>
            </a:r>
            <a:r>
              <a:rPr lang="hr-HR" dirty="0"/>
              <a:t> </a:t>
            </a:r>
            <a:r>
              <a:rPr lang="hr-HR" dirty="0" err="1"/>
              <a:t>conduct</a:t>
            </a:r>
            <a:r>
              <a:rPr lang="hr-HR" dirty="0"/>
              <a:t> </a:t>
            </a:r>
            <a:r>
              <a:rPr lang="hr-HR" dirty="0" err="1"/>
              <a:t>during</a:t>
            </a:r>
            <a:r>
              <a:rPr lang="hr-HR" dirty="0"/>
              <a:t> </a:t>
            </a:r>
            <a:r>
              <a:rPr lang="hr-HR" dirty="0" err="1"/>
              <a:t>class</a:t>
            </a:r>
            <a:r>
              <a:rPr lang="hr-HR" dirty="0"/>
              <a:t> – </a:t>
            </a:r>
            <a:r>
              <a:rPr lang="hr-HR" dirty="0" err="1"/>
              <a:t>in</a:t>
            </a:r>
            <a:r>
              <a:rPr lang="hr-HR" dirty="0"/>
              <a:t> </a:t>
            </a:r>
            <a:r>
              <a:rPr lang="hr-HR" dirty="0" err="1"/>
              <a:t>classroom</a:t>
            </a:r>
            <a:endParaRPr lang="hr-HR" dirty="0"/>
          </a:p>
        </p:txBody>
      </p:sp>
      <p:sp>
        <p:nvSpPr>
          <p:cNvPr id="3" name="Rezervirano mjesto sadržaja 2"/>
          <p:cNvSpPr>
            <a:spLocks noGrp="1"/>
          </p:cNvSpPr>
          <p:nvPr>
            <p:ph idx="1"/>
          </p:nvPr>
        </p:nvSpPr>
        <p:spPr/>
        <p:txBody>
          <a:bodyPr>
            <a:normAutofit/>
          </a:bodyPr>
          <a:lstStyle/>
          <a:p>
            <a:pPr marL="457200" lvl="1"/>
            <a:r>
              <a:rPr lang="en-US" sz="3200" b="1" dirty="0">
                <a:solidFill>
                  <a:srgbClr val="C30E60"/>
                </a:solidFill>
              </a:rPr>
              <a:t>One has to come to class on time.</a:t>
            </a:r>
          </a:p>
          <a:p>
            <a:pPr marL="457200" lvl="1"/>
            <a:r>
              <a:rPr lang="en-US" sz="3200" b="1" dirty="0">
                <a:solidFill>
                  <a:srgbClr val="C30E60"/>
                </a:solidFill>
              </a:rPr>
              <a:t>Upon entering the classroom, student registers for classes with a card and then sits in an accessible place for work.</a:t>
            </a:r>
            <a:endParaRPr lang="hr-HR" sz="3200" b="1" dirty="0">
              <a:solidFill>
                <a:srgbClr val="C30E60"/>
              </a:solidFill>
            </a:endParaRPr>
          </a:p>
          <a:p>
            <a:pPr marL="457200" lvl="1"/>
            <a:r>
              <a:rPr lang="en-US" sz="3200" b="1" dirty="0">
                <a:solidFill>
                  <a:srgbClr val="C30E60"/>
                </a:solidFill>
              </a:rPr>
              <a:t>Disruption of class and inactive class participation is not allowed. </a:t>
            </a:r>
            <a:endParaRPr lang="hr-HR" sz="3200" b="1" dirty="0">
              <a:solidFill>
                <a:srgbClr val="C30E60"/>
              </a:solidFill>
            </a:endParaRPr>
          </a:p>
          <a:p>
            <a:pPr marL="914400" lvl="2"/>
            <a:r>
              <a:rPr lang="en-US" b="1" dirty="0"/>
              <a:t>Continuous breaking of this rule is sanctioned by reporting students to the Disciplinary Board.</a:t>
            </a:r>
            <a:endParaRPr lang="hr-HR" sz="2800" b="1" dirty="0">
              <a:solidFill>
                <a:srgbClr val="C30E60"/>
              </a:solidFill>
            </a:endParaRPr>
          </a:p>
          <a:p>
            <a:pPr marL="228600" lvl="1" indent="0">
              <a:buNone/>
            </a:pPr>
            <a:endParaRPr lang="hr-HR" b="1" dirty="0">
              <a:solidFill>
                <a:schemeClr val="accent4"/>
              </a:solidFill>
            </a:endParaRPr>
          </a:p>
        </p:txBody>
      </p:sp>
    </p:spTree>
    <p:extLst>
      <p:ext uri="{BB962C8B-B14F-4D97-AF65-F5344CB8AC3E}">
        <p14:creationId xmlns:p14="http://schemas.microsoft.com/office/powerpoint/2010/main" val="885474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134B0-3EED-4A0C-9867-93D664B142AE}"/>
              </a:ext>
            </a:extLst>
          </p:cNvPr>
          <p:cNvSpPr>
            <a:spLocks noGrp="1"/>
          </p:cNvSpPr>
          <p:nvPr>
            <p:ph type="title"/>
          </p:nvPr>
        </p:nvSpPr>
        <p:spPr/>
        <p:txBody>
          <a:bodyPr/>
          <a:lstStyle/>
          <a:p>
            <a:r>
              <a:rPr lang="en-US">
                <a:latin typeface="Arial"/>
                <a:cs typeface="Arial"/>
              </a:rPr>
              <a:t>Let's start!</a:t>
            </a:r>
            <a:endParaRPr lang="en-US"/>
          </a:p>
        </p:txBody>
      </p:sp>
    </p:spTree>
    <p:extLst>
      <p:ext uri="{BB962C8B-B14F-4D97-AF65-F5344CB8AC3E}">
        <p14:creationId xmlns:p14="http://schemas.microsoft.com/office/powerpoint/2010/main" val="3675487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rgbClr val="00B0F0"/>
                </a:solidFill>
              </a:rPr>
              <a:t>HTTP</a:t>
            </a:r>
            <a:r>
              <a:rPr lang="hr-HR" dirty="0"/>
              <a:t> </a:t>
            </a:r>
            <a:r>
              <a:rPr lang="hr-HR" dirty="0" err="1"/>
              <a:t>HyperTextTransferProtocol</a:t>
            </a:r>
            <a:endParaRPr lang="en-US" dirty="0"/>
          </a:p>
        </p:txBody>
      </p:sp>
      <p:sp>
        <p:nvSpPr>
          <p:cNvPr id="3" name="Content Placeholder 2"/>
          <p:cNvSpPr>
            <a:spLocks noGrp="1"/>
          </p:cNvSpPr>
          <p:nvPr>
            <p:ph idx="1"/>
          </p:nvPr>
        </p:nvSpPr>
        <p:spPr/>
        <p:txBody>
          <a:bodyPr>
            <a:normAutofit/>
          </a:bodyPr>
          <a:lstStyle/>
          <a:p>
            <a:pPr lvl="0">
              <a:lnSpc>
                <a:spcPct val="110000"/>
              </a:lnSpc>
            </a:pPr>
            <a:r>
              <a:rPr lang="ta-IN" sz="2000" dirty="0">
                <a:latin typeface="Segoe UI" panose="020B0502040204020203" pitchFamily="34" charset="0"/>
                <a:cs typeface="Segoe UI" panose="020B0502040204020203" pitchFamily="34" charset="0"/>
              </a:rPr>
              <a:t>Information is transfered in form of a document (web page)</a:t>
            </a:r>
            <a:endParaRPr lang="hr-HR" sz="2000" dirty="0">
              <a:latin typeface="Segoe UI" panose="020B0502040204020203" pitchFamily="34" charset="0"/>
              <a:cs typeface="Segoe UI" panose="020B0502040204020203" pitchFamily="34" charset="0"/>
            </a:endParaRPr>
          </a:p>
          <a:p>
            <a:pPr>
              <a:lnSpc>
                <a:spcPct val="110000"/>
              </a:lnSpc>
            </a:pPr>
            <a:r>
              <a:rPr lang="hr-HR" sz="2000" dirty="0">
                <a:latin typeface="Segoe UI" panose="020B0502040204020203" pitchFamily="34" charset="0"/>
                <a:cs typeface="Segoe UI" panose="020B0502040204020203" pitchFamily="34" charset="0"/>
              </a:rPr>
              <a:t>HTTP </a:t>
            </a:r>
            <a:r>
              <a:rPr lang="ta-IN" sz="2000" dirty="0">
                <a:latin typeface="Segoe UI" panose="020B0502040204020203" pitchFamily="34" charset="0"/>
                <a:cs typeface="Segoe UI" panose="020B0502040204020203" pitchFamily="34" charset="0"/>
              </a:rPr>
              <a:t>protocol </a:t>
            </a:r>
            <a:r>
              <a:rPr lang="mr-IN" sz="2000" dirty="0">
                <a:latin typeface="Segoe UI" panose="020B0502040204020203" pitchFamily="34" charset="0"/>
                <a:cs typeface="Segoe UI" panose="020B0502040204020203" pitchFamily="34" charset="0"/>
              </a:rPr>
              <a:t>–</a:t>
            </a:r>
            <a:r>
              <a:rPr lang="ta-IN" sz="2000" dirty="0">
                <a:latin typeface="Segoe UI" panose="020B0502040204020203" pitchFamily="34" charset="0"/>
                <a:cs typeface="Segoe UI" panose="020B0502040204020203" pitchFamily="34" charset="0"/>
              </a:rPr>
              <a:t> information is send and received in form of </a:t>
            </a:r>
            <a:r>
              <a:rPr lang="hr-HR" sz="2000" i="1" dirty="0">
                <a:latin typeface="Segoe UI" panose="020B0502040204020203" pitchFamily="34" charset="0"/>
                <a:cs typeface="Segoe UI" panose="020B0502040204020203" pitchFamily="34" charset="0"/>
              </a:rPr>
              <a:t>request</a:t>
            </a:r>
            <a:r>
              <a:rPr lang="ta-IN" sz="2000" i="1" dirty="0">
                <a:latin typeface="Segoe UI" panose="020B0502040204020203" pitchFamily="34" charset="0"/>
                <a:cs typeface="Segoe UI" panose="020B0502040204020203" pitchFamily="34" charset="0"/>
              </a:rPr>
              <a:t>s and </a:t>
            </a:r>
            <a:r>
              <a:rPr lang="hr-HR" sz="2000" i="1" dirty="0">
                <a:latin typeface="Segoe UI" panose="020B0502040204020203" pitchFamily="34" charset="0"/>
                <a:cs typeface="Segoe UI" panose="020B0502040204020203" pitchFamily="34" charset="0"/>
              </a:rPr>
              <a:t>response</a:t>
            </a:r>
            <a:r>
              <a:rPr lang="ta-IN" sz="2000" dirty="0">
                <a:latin typeface="Segoe UI" panose="020B0502040204020203" pitchFamily="34" charset="0"/>
                <a:cs typeface="Segoe UI" panose="020B0502040204020203" pitchFamily="34" charset="0"/>
              </a:rPr>
              <a:t>s</a:t>
            </a:r>
            <a:r>
              <a:rPr lang="hr-HR" sz="2000" dirty="0">
                <a:latin typeface="Segoe UI" panose="020B0502040204020203" pitchFamily="34" charset="0"/>
                <a:cs typeface="Segoe UI" panose="020B0502040204020203" pitchFamily="34" charset="0"/>
              </a:rPr>
              <a:t>. </a:t>
            </a:r>
          </a:p>
          <a:p>
            <a:pPr>
              <a:lnSpc>
                <a:spcPct val="110000"/>
              </a:lnSpc>
            </a:pPr>
            <a:r>
              <a:rPr lang="ta-IN" sz="2000" dirty="0">
                <a:latin typeface="Segoe UI" panose="020B0502040204020203" pitchFamily="34" charset="0"/>
                <a:cs typeface="Segoe UI" panose="020B0502040204020203" pitchFamily="34" charset="0"/>
              </a:rPr>
              <a:t>Request has </a:t>
            </a:r>
            <a:r>
              <a:rPr lang="hr-HR" sz="2000" dirty="0">
                <a:latin typeface="Segoe UI" panose="020B0502040204020203" pitchFamily="34" charset="0"/>
                <a:cs typeface="Segoe UI" panose="020B0502040204020203" pitchFamily="34" charset="0"/>
              </a:rPr>
              <a:t>URL (</a:t>
            </a:r>
            <a:r>
              <a:rPr lang="hr-HR" sz="2000" i="1" dirty="0">
                <a:latin typeface="Segoe UI" panose="020B0502040204020203" pitchFamily="34" charset="0"/>
                <a:cs typeface="Segoe UI" panose="020B0502040204020203" pitchFamily="34" charset="0"/>
              </a:rPr>
              <a:t>Uniform Resource Locator</a:t>
            </a:r>
            <a:r>
              <a:rPr lang="hr-HR" sz="2000" dirty="0">
                <a:latin typeface="Segoe UI" panose="020B0502040204020203" pitchFamily="34" charset="0"/>
                <a:cs typeface="Segoe UI" panose="020B0502040204020203" pitchFamily="34" charset="0"/>
              </a:rPr>
              <a:t>) </a:t>
            </a:r>
            <a:r>
              <a:rPr lang="mr-IN" sz="2000" dirty="0">
                <a:latin typeface="Segoe UI" panose="020B0502040204020203" pitchFamily="34" charset="0"/>
                <a:cs typeface="Segoe UI" panose="020B0502040204020203" pitchFamily="34" charset="0"/>
              </a:rPr>
              <a:t>–</a:t>
            </a:r>
            <a:r>
              <a:rPr lang="ta-IN" sz="2000" dirty="0">
                <a:latin typeface="Segoe UI" panose="020B0502040204020203" pitchFamily="34" charset="0"/>
                <a:cs typeface="Segoe UI" panose="020B0502040204020203" pitchFamily="34" charset="0"/>
              </a:rPr>
              <a:t> specific address of web page</a:t>
            </a:r>
            <a:endParaRPr lang="hr-HR" sz="2000" dirty="0">
              <a:latin typeface="Segoe UI" panose="020B0502040204020203" pitchFamily="34" charset="0"/>
              <a:cs typeface="Segoe UI" panose="020B0502040204020203" pitchFamily="34" charset="0"/>
            </a:endParaRPr>
          </a:p>
          <a:p>
            <a:pPr>
              <a:lnSpc>
                <a:spcPct val="110000"/>
              </a:lnSpc>
            </a:pPr>
            <a:r>
              <a:rPr lang="ta-IN" sz="2000" dirty="0">
                <a:latin typeface="Segoe UI" panose="020B0502040204020203" pitchFamily="34" charset="0"/>
                <a:cs typeface="Segoe UI" panose="020B0502040204020203" pitchFamily="34" charset="0"/>
              </a:rPr>
              <a:t>Server sends a list of headers before it sends a content of web page</a:t>
            </a:r>
            <a:endParaRPr lang="hr-HR" sz="2000" dirty="0">
              <a:latin typeface="Segoe UI" panose="020B0502040204020203" pitchFamily="34" charset="0"/>
              <a:cs typeface="Segoe UI" panose="020B0502040204020203" pitchFamily="34" charset="0"/>
            </a:endParaRPr>
          </a:p>
          <a:p>
            <a:pPr>
              <a:lnSpc>
                <a:spcPct val="110000"/>
              </a:lnSpc>
            </a:pPr>
            <a:r>
              <a:rPr lang="ta-IN" sz="2000" dirty="0">
                <a:latin typeface="Segoe UI" panose="020B0502040204020203" pitchFamily="34" charset="0"/>
                <a:cs typeface="Segoe UI" panose="020B0502040204020203" pitchFamily="34" charset="0"/>
              </a:rPr>
              <a:t>Headers are instructions for browser how to interpret code of requested web page</a:t>
            </a:r>
            <a:endParaRPr lang="hr-HR" sz="2000" dirty="0">
              <a:latin typeface="Segoe UI" panose="020B0502040204020203" pitchFamily="34" charset="0"/>
              <a:cs typeface="Segoe UI" panose="020B0502040204020203" pitchFamily="34" charset="0"/>
            </a:endParaRPr>
          </a:p>
          <a:p>
            <a:pPr>
              <a:lnSpc>
                <a:spcPct val="110000"/>
              </a:lnSpc>
            </a:pPr>
            <a:r>
              <a:rPr lang="ta-IN" sz="1800" dirty="0">
                <a:latin typeface="Segoe UI" panose="020B0502040204020203" pitchFamily="34" charset="0"/>
                <a:cs typeface="Segoe UI" panose="020B0502040204020203" pitchFamily="34" charset="0"/>
              </a:rPr>
              <a:t>Example </a:t>
            </a:r>
            <a:r>
              <a:rPr lang="hr-HR" sz="1800" b="1" dirty="0">
                <a:latin typeface="Consolas" panose="020B0609020204030204" pitchFamily="49" charset="0"/>
                <a:cs typeface="Segoe UI" panose="020B0502040204020203" pitchFamily="34" charset="0"/>
              </a:rPr>
              <a:t>request</a:t>
            </a:r>
            <a:r>
              <a:rPr lang="hr-HR" sz="1800" dirty="0">
                <a:latin typeface="Segoe UI" panose="020B0502040204020203" pitchFamily="34" charset="0"/>
                <a:cs typeface="Segoe UI" panose="020B0502040204020203" pitchFamily="34" charset="0"/>
              </a:rPr>
              <a:t>:</a:t>
            </a:r>
          </a:p>
          <a:p>
            <a:pPr lvl="1">
              <a:lnSpc>
                <a:spcPts val="3000"/>
              </a:lnSpc>
            </a:pPr>
            <a:r>
              <a:rPr lang="hr-HR" sz="1800" b="1" dirty="0" err="1">
                <a:latin typeface="Consolas" panose="020B0609020204030204" pitchFamily="49" charset="0"/>
                <a:cs typeface="Consolas" panose="020B0609020204030204" pitchFamily="49" charset="0"/>
              </a:rPr>
              <a:t>Host</a:t>
            </a:r>
            <a:r>
              <a:rPr lang="hr-HR" sz="1800" b="1" dirty="0">
                <a:latin typeface="Consolas" panose="020B0609020204030204" pitchFamily="49" charset="0"/>
                <a:cs typeface="Consolas" panose="020B0609020204030204" pitchFamily="49" charset="0"/>
              </a:rPr>
              <a:t>: index.hr</a:t>
            </a:r>
          </a:p>
          <a:p>
            <a:pPr>
              <a:lnSpc>
                <a:spcPts val="3000"/>
              </a:lnSpc>
            </a:pPr>
            <a:r>
              <a:rPr lang="ta-IN" sz="1800" dirty="0">
                <a:latin typeface="Segoe UI" panose="020B0502040204020203" pitchFamily="34" charset="0"/>
                <a:cs typeface="Segoe UI" panose="020B0502040204020203" pitchFamily="34" charset="0"/>
              </a:rPr>
              <a:t>Example </a:t>
            </a:r>
            <a:r>
              <a:rPr lang="hr-HR" sz="1800" b="1" dirty="0">
                <a:latin typeface="Consolas" panose="020B0609020204030204" pitchFamily="49" charset="0"/>
                <a:cs typeface="Segoe UI" panose="020B0502040204020203" pitchFamily="34" charset="0"/>
              </a:rPr>
              <a:t>respons</a:t>
            </a:r>
            <a:r>
              <a:rPr lang="ta-IN" sz="1800" b="1" dirty="0">
                <a:latin typeface="Consolas" panose="020B0609020204030204" pitchFamily="49" charset="0"/>
                <a:cs typeface="Segoe UI" panose="020B0502040204020203" pitchFamily="34" charset="0"/>
              </a:rPr>
              <a:t>e</a:t>
            </a:r>
            <a:r>
              <a:rPr lang="hr-HR" sz="1800" dirty="0">
                <a:latin typeface="Segoe UI" panose="020B0502040204020203" pitchFamily="34" charset="0"/>
                <a:cs typeface="Segoe UI" panose="020B0502040204020203" pitchFamily="34" charset="0"/>
              </a:rPr>
              <a:t>:</a:t>
            </a:r>
          </a:p>
          <a:p>
            <a:pPr lvl="1">
              <a:lnSpc>
                <a:spcPts val="3000"/>
              </a:lnSpc>
            </a:pPr>
            <a:r>
              <a:rPr lang="hr-HR" sz="1800" b="1" dirty="0" err="1">
                <a:latin typeface="Consolas" panose="020B0609020204030204" pitchFamily="49" charset="0"/>
                <a:cs typeface="Consolas" panose="020B0609020204030204" pitchFamily="49" charset="0"/>
              </a:rPr>
              <a:t>Content-Type</a:t>
            </a:r>
            <a:r>
              <a:rPr lang="hr-HR" sz="1800" dirty="0">
                <a:latin typeface="Consolas" panose="020B0609020204030204" pitchFamily="49" charset="0"/>
                <a:cs typeface="Consolas" panose="020B0609020204030204" pitchFamily="49" charset="0"/>
              </a:rPr>
              <a:t>: </a:t>
            </a:r>
            <a:r>
              <a:rPr lang="hr-HR" sz="1800" dirty="0" err="1">
                <a:latin typeface="Consolas" panose="020B0609020204030204" pitchFamily="49" charset="0"/>
                <a:cs typeface="Consolas" panose="020B0609020204030204" pitchFamily="49" charset="0"/>
              </a:rPr>
              <a:t>text</a:t>
            </a:r>
            <a:r>
              <a:rPr lang="hr-HR" sz="1800" dirty="0">
                <a:latin typeface="Consolas" panose="020B0609020204030204" pitchFamily="49" charset="0"/>
                <a:cs typeface="Consolas" panose="020B0609020204030204" pitchFamily="49" charset="0"/>
              </a:rPr>
              <a:t>/</a:t>
            </a:r>
            <a:r>
              <a:rPr lang="hr-HR" sz="1800" dirty="0" err="1">
                <a:latin typeface="Consolas" panose="020B0609020204030204" pitchFamily="49" charset="0"/>
                <a:cs typeface="Consolas" panose="020B0609020204030204" pitchFamily="49" charset="0"/>
              </a:rPr>
              <a:t>html</a:t>
            </a:r>
            <a:endParaRPr lang="hr-HR" sz="18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980152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rgbClr val="00B0F0"/>
                </a:solidFill>
              </a:rPr>
              <a:t>HTTP</a:t>
            </a:r>
            <a:r>
              <a:rPr lang="hr-HR" dirty="0"/>
              <a:t> </a:t>
            </a:r>
            <a:r>
              <a:rPr lang="hr-HR" dirty="0" err="1"/>
              <a:t>HyperTextTransferProtocol</a:t>
            </a:r>
            <a:endParaRPr lang="en-US" dirty="0"/>
          </a:p>
        </p:txBody>
      </p:sp>
      <p:pic>
        <p:nvPicPr>
          <p:cNvPr id="1026" name="Picture 2" descr="Introduction to the server side - Learn web development | MDN">
            <a:extLst>
              <a:ext uri="{FF2B5EF4-FFF2-40B4-BE49-F238E27FC236}">
                <a16:creationId xmlns:a16="http://schemas.microsoft.com/office/drawing/2014/main" id="{A148982D-C21A-100C-B099-02B2EDCA32C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02745" y="2344404"/>
            <a:ext cx="8986510" cy="2499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8191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altLang="x-none" dirty="0"/>
              <a:t>Organization of lectures</a:t>
            </a:r>
            <a:endParaRPr lang="en-US" dirty="0"/>
          </a:p>
        </p:txBody>
      </p:sp>
      <p:graphicFrame>
        <p:nvGraphicFramePr>
          <p:cNvPr id="5" name="Tablica 4">
            <a:extLst>
              <a:ext uri="{FF2B5EF4-FFF2-40B4-BE49-F238E27FC236}">
                <a16:creationId xmlns:a16="http://schemas.microsoft.com/office/drawing/2014/main" id="{66D8CF2F-EF8A-4E22-8270-AA5432D58D88}"/>
              </a:ext>
            </a:extLst>
          </p:cNvPr>
          <p:cNvGraphicFramePr>
            <a:graphicFrameLocks noGrp="1"/>
          </p:cNvGraphicFramePr>
          <p:nvPr>
            <p:extLst>
              <p:ext uri="{D42A27DB-BD31-4B8C-83A1-F6EECF244321}">
                <p14:modId xmlns:p14="http://schemas.microsoft.com/office/powerpoint/2010/main" val="2952358555"/>
              </p:ext>
            </p:extLst>
          </p:nvPr>
        </p:nvGraphicFramePr>
        <p:xfrm>
          <a:off x="1406659" y="1827940"/>
          <a:ext cx="9378682" cy="2667000"/>
        </p:xfrm>
        <a:graphic>
          <a:graphicData uri="http://schemas.openxmlformats.org/drawingml/2006/table">
            <a:tbl>
              <a:tblPr firstRow="1" bandRow="1">
                <a:tableStyleId>{D7AC3CCA-C797-4891-BE02-D94E43425B78}</a:tableStyleId>
              </a:tblPr>
              <a:tblGrid>
                <a:gridCol w="2898700">
                  <a:extLst>
                    <a:ext uri="{9D8B030D-6E8A-4147-A177-3AD203B41FA5}">
                      <a16:colId xmlns:a16="http://schemas.microsoft.com/office/drawing/2014/main" val="1107623500"/>
                    </a:ext>
                  </a:extLst>
                </a:gridCol>
                <a:gridCol w="2898700">
                  <a:extLst>
                    <a:ext uri="{9D8B030D-6E8A-4147-A177-3AD203B41FA5}">
                      <a16:colId xmlns:a16="http://schemas.microsoft.com/office/drawing/2014/main" val="2474946012"/>
                    </a:ext>
                  </a:extLst>
                </a:gridCol>
                <a:gridCol w="3581282">
                  <a:extLst>
                    <a:ext uri="{9D8B030D-6E8A-4147-A177-3AD203B41FA5}">
                      <a16:colId xmlns:a16="http://schemas.microsoft.com/office/drawing/2014/main" val="361866004"/>
                    </a:ext>
                  </a:extLst>
                </a:gridCol>
              </a:tblGrid>
              <a:tr h="370840">
                <a:tc>
                  <a:txBody>
                    <a:bodyPr/>
                    <a:lstStyle/>
                    <a:p>
                      <a:r>
                        <a:rPr lang="ta-IN" dirty="0">
                          <a:solidFill>
                            <a:srgbClr val="C30E60"/>
                          </a:solidFill>
                        </a:rPr>
                        <a:t>M</a:t>
                      </a:r>
                      <a:r>
                        <a:rPr lang="en-US" dirty="0">
                          <a:solidFill>
                            <a:srgbClr val="C30E60"/>
                          </a:solidFill>
                        </a:rPr>
                        <a:t>a</a:t>
                      </a:r>
                      <a:r>
                        <a:rPr lang="ta-IN" dirty="0">
                          <a:solidFill>
                            <a:srgbClr val="C30E60"/>
                          </a:solidFill>
                        </a:rPr>
                        <a:t>in lecturer</a:t>
                      </a:r>
                      <a:r>
                        <a:rPr lang="hr-HR" baseline="0" dirty="0">
                          <a:solidFill>
                            <a:srgbClr val="C30E60"/>
                          </a:solidFill>
                        </a:rPr>
                        <a:t>:</a:t>
                      </a:r>
                      <a:endParaRPr lang="hr-HR" dirty="0">
                        <a:solidFill>
                          <a:srgbClr val="C30E60"/>
                        </a:solidFill>
                      </a:endParaRPr>
                    </a:p>
                  </a:txBody>
                  <a:tcPr/>
                </a:tc>
                <a:tc>
                  <a:txBody>
                    <a:bodyPr/>
                    <a:lstStyle/>
                    <a:p>
                      <a:r>
                        <a:rPr lang="hr-HR" b="0" dirty="0">
                          <a:latin typeface="Calibri"/>
                          <a:cs typeface="Calibri"/>
                        </a:rPr>
                        <a:t>Doc. Dr. Sc. Silvije Davila</a:t>
                      </a:r>
                    </a:p>
                  </a:txBody>
                  <a:tcPr/>
                </a:tc>
                <a:tc>
                  <a:txBody>
                    <a:bodyPr/>
                    <a:lstStyle/>
                    <a:p>
                      <a:r>
                        <a:rPr lang="hr-HR" sz="1600" b="0" dirty="0">
                          <a:solidFill>
                            <a:srgbClr val="C30E60"/>
                          </a:solidFill>
                        </a:rPr>
                        <a:t>sdavila</a:t>
                      </a:r>
                      <a:r>
                        <a:rPr lang="en-US" sz="1600" b="0" dirty="0">
                          <a:solidFill>
                            <a:srgbClr val="C30E60"/>
                          </a:solidFill>
                        </a:rPr>
                        <a:t>@algebra.hr</a:t>
                      </a:r>
                      <a:endParaRPr lang="hr-HR" sz="1600" b="0" dirty="0">
                        <a:solidFill>
                          <a:srgbClr val="C30E60"/>
                        </a:solidFill>
                      </a:endParaRPr>
                    </a:p>
                  </a:txBody>
                  <a:tcPr/>
                </a:tc>
                <a:extLst>
                  <a:ext uri="{0D108BD9-81ED-4DB2-BD59-A6C34878D82A}">
                    <a16:rowId xmlns:a16="http://schemas.microsoft.com/office/drawing/2014/main" val="3093646793"/>
                  </a:ext>
                </a:extLst>
              </a:tr>
              <a:tr h="370840">
                <a:tc rowSpan="2">
                  <a:txBody>
                    <a:bodyPr/>
                    <a:lstStyle/>
                    <a:p>
                      <a:r>
                        <a:rPr lang="ta-IN" b="1">
                          <a:solidFill>
                            <a:srgbClr val="C30E60"/>
                          </a:solidFill>
                        </a:rPr>
                        <a:t>Assist</a:t>
                      </a:r>
                      <a:r>
                        <a:rPr lang="hr-HR" b="1">
                          <a:solidFill>
                            <a:srgbClr val="C30E60"/>
                          </a:solidFill>
                        </a:rPr>
                        <a:t>a</a:t>
                      </a:r>
                      <a:r>
                        <a:rPr lang="ta-IN" b="1">
                          <a:solidFill>
                            <a:srgbClr val="C30E60"/>
                          </a:solidFill>
                        </a:rPr>
                        <a:t>nt</a:t>
                      </a:r>
                      <a:r>
                        <a:rPr lang="hr-HR" b="1">
                          <a:solidFill>
                            <a:srgbClr val="C30E60"/>
                          </a:solidFill>
                        </a:rPr>
                        <a:t>:</a:t>
                      </a:r>
                      <a:endParaRPr lang="hr-HR" b="1" dirty="0">
                        <a:solidFill>
                          <a:srgbClr val="C30E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a:solidFill>
                            <a:schemeClr val="dk1"/>
                          </a:solidFill>
                          <a:latin typeface="+mn-lt"/>
                          <a:ea typeface="+mn-ea"/>
                          <a:cs typeface="+mn-cs"/>
                        </a:rPr>
                        <a:t> </a:t>
                      </a:r>
                      <a:r>
                        <a:rPr lang="hr-HR" b="0" dirty="0"/>
                        <a:t>Luka Postružin</a:t>
                      </a:r>
                    </a:p>
                  </a:txBody>
                  <a:tcPr/>
                </a:tc>
                <a:tc>
                  <a:txBody>
                    <a:bodyPr/>
                    <a:lstStyle/>
                    <a:p>
                      <a:pPr marL="0" algn="l" defTabSz="914400" rtl="0" eaLnBrk="1" latinLnBrk="0" hangingPunct="1"/>
                      <a:r>
                        <a:rPr lang="hr-HR" sz="1800" kern="1200" dirty="0">
                          <a:solidFill>
                            <a:srgbClr val="C30E60"/>
                          </a:solidFill>
                          <a:latin typeface="+mn-lt"/>
                          <a:ea typeface="+mn-ea"/>
                          <a:cs typeface="+mn-cs"/>
                        </a:rPr>
                        <a:t>Luka.Postruzin@algebra.hr</a:t>
                      </a:r>
                    </a:p>
                  </a:txBody>
                  <a:tcPr/>
                </a:tc>
                <a:extLst>
                  <a:ext uri="{0D108BD9-81ED-4DB2-BD59-A6C34878D82A}">
                    <a16:rowId xmlns:a16="http://schemas.microsoft.com/office/drawing/2014/main" val="1189399302"/>
                  </a:ext>
                </a:extLst>
              </a:tr>
              <a:tr h="370840">
                <a:tc vMerge="1">
                  <a:txBody>
                    <a:bodyPr/>
                    <a:lstStyle/>
                    <a:p>
                      <a:endParaRPr lang="hr-HR" b="1" dirty="0">
                        <a:solidFill>
                          <a:srgbClr val="C30E60"/>
                        </a:solidFill>
                      </a:endParaRPr>
                    </a:p>
                  </a:txBody>
                  <a:tcPr/>
                </a:tc>
                <a:tc>
                  <a:txBody>
                    <a:bodyPr/>
                    <a:lstStyle/>
                    <a:p>
                      <a:endParaRPr lang="hr-HR" dirty="0"/>
                    </a:p>
                  </a:txBody>
                  <a:tcPr>
                    <a:solidFill>
                      <a:schemeClr val="tx2">
                        <a:lumMod val="75000"/>
                      </a:schemeClr>
                    </a:solidFill>
                  </a:tcPr>
                </a:tc>
                <a:tc>
                  <a:txBody>
                    <a:bodyPr/>
                    <a:lstStyle/>
                    <a:p>
                      <a:endParaRPr lang="hr-HR" dirty="0"/>
                    </a:p>
                  </a:txBody>
                  <a:tcPr>
                    <a:solidFill>
                      <a:schemeClr val="tx2">
                        <a:lumMod val="75000"/>
                      </a:schemeClr>
                    </a:solidFill>
                  </a:tcPr>
                </a:tc>
                <a:extLst>
                  <a:ext uri="{0D108BD9-81ED-4DB2-BD59-A6C34878D82A}">
                    <a16:rowId xmlns:a16="http://schemas.microsoft.com/office/drawing/2014/main" val="2205634466"/>
                  </a:ext>
                </a:extLst>
              </a:tr>
              <a:tr h="370840">
                <a:tc rowSpan="2">
                  <a:txBody>
                    <a:bodyPr/>
                    <a:lstStyle/>
                    <a:p>
                      <a:r>
                        <a:rPr lang="ta-IN" b="1">
                          <a:solidFill>
                            <a:srgbClr val="C30E60"/>
                          </a:solidFill>
                        </a:rPr>
                        <a:t>Class:</a:t>
                      </a:r>
                      <a:endParaRPr lang="hr-HR" b="1" dirty="0">
                        <a:solidFill>
                          <a:srgbClr val="C30E60"/>
                        </a:solidFill>
                      </a:endParaRPr>
                    </a:p>
                  </a:txBody>
                  <a:tcPr>
                    <a:solidFill>
                      <a:schemeClr val="bg2">
                        <a:lumMod val="65000"/>
                      </a:schemeClr>
                    </a:solidFill>
                  </a:tcPr>
                </a:tc>
                <a:tc>
                  <a:txBody>
                    <a:bodyPr/>
                    <a:lstStyle/>
                    <a:p>
                      <a:r>
                        <a:rPr lang="ta-IN">
                          <a:solidFill>
                            <a:srgbClr val="C30E60"/>
                          </a:solidFill>
                        </a:rPr>
                        <a:t>Lectures</a:t>
                      </a:r>
                      <a:endParaRPr lang="hr-HR" dirty="0">
                        <a:solidFill>
                          <a:srgbClr val="C30E60"/>
                        </a:solidFill>
                      </a:endParaRPr>
                    </a:p>
                  </a:txBody>
                  <a:tcPr>
                    <a:solidFill>
                      <a:schemeClr val="bg2">
                        <a:lumMod val="65000"/>
                      </a:schemeClr>
                    </a:solidFill>
                  </a:tcPr>
                </a:tc>
                <a:tc>
                  <a:txBody>
                    <a:bodyPr/>
                    <a:lstStyle/>
                    <a:p>
                      <a:r>
                        <a:rPr lang="hr-HR" altLang="x-none"/>
                        <a:t>2 </a:t>
                      </a:r>
                      <a:r>
                        <a:rPr lang="ta-IN" altLang="x-none"/>
                        <a:t>hrs/week</a:t>
                      </a:r>
                      <a:r>
                        <a:rPr lang="hr-HR" altLang="x-none"/>
                        <a:t>:</a:t>
                      </a:r>
                    </a:p>
                    <a:p>
                      <a:pPr marL="285750" indent="-285750">
                        <a:buFontTx/>
                        <a:buChar char="-"/>
                      </a:pPr>
                      <a:r>
                        <a:rPr lang="ta-IN"/>
                        <a:t>30 hrs total</a:t>
                      </a:r>
                      <a:endParaRPr lang="hr-HR" dirty="0"/>
                    </a:p>
                  </a:txBody>
                  <a:tcPr>
                    <a:solidFill>
                      <a:schemeClr val="bg2">
                        <a:lumMod val="65000"/>
                      </a:schemeClr>
                    </a:solidFill>
                  </a:tcPr>
                </a:tc>
                <a:extLst>
                  <a:ext uri="{0D108BD9-81ED-4DB2-BD59-A6C34878D82A}">
                    <a16:rowId xmlns:a16="http://schemas.microsoft.com/office/drawing/2014/main" val="4226231540"/>
                  </a:ext>
                </a:extLst>
              </a:tr>
              <a:tr h="370840">
                <a:tc vMerge="1">
                  <a:txBody>
                    <a:bodyPr/>
                    <a:lstStyle/>
                    <a:p>
                      <a:endParaRPr lang="hr-HR" dirty="0"/>
                    </a:p>
                  </a:txBody>
                  <a:tcPr/>
                </a:tc>
                <a:tc>
                  <a:txBody>
                    <a:bodyPr/>
                    <a:lstStyle/>
                    <a:p>
                      <a:r>
                        <a:rPr lang="ta-IN">
                          <a:solidFill>
                            <a:srgbClr val="C30E60"/>
                          </a:solidFill>
                        </a:rPr>
                        <a:t>Workshops</a:t>
                      </a:r>
                      <a:endParaRPr lang="hr-HR" dirty="0">
                        <a:solidFill>
                          <a:srgbClr val="C30E60"/>
                        </a:solidFill>
                      </a:endParaRPr>
                    </a:p>
                  </a:txBody>
                  <a:tcPr>
                    <a:solidFill>
                      <a:schemeClr val="bg2">
                        <a:lumMod val="65000"/>
                      </a:schemeClr>
                    </a:solidFill>
                  </a:tcPr>
                </a:tc>
                <a:tc>
                  <a:txBody>
                    <a:bodyPr/>
                    <a:lstStyle/>
                    <a:p>
                      <a:r>
                        <a:rPr lang="hr-HR" altLang="x-none" dirty="0"/>
                        <a:t>2 </a:t>
                      </a:r>
                      <a:r>
                        <a:rPr lang="ta-IN" altLang="x-none" dirty="0"/>
                        <a:t>hrs/week</a:t>
                      </a:r>
                      <a:endParaRPr lang="hr-HR" altLang="x-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r>
                        <a:rPr lang="ta-IN" dirty="0"/>
                        <a:t>30 hrs total</a:t>
                      </a:r>
                      <a:endParaRPr lang="hr-HR" dirty="0"/>
                    </a:p>
                    <a:p>
                      <a:endParaRPr lang="hr-HR" dirty="0"/>
                    </a:p>
                  </a:txBody>
                  <a:tcPr>
                    <a:solidFill>
                      <a:schemeClr val="bg2">
                        <a:lumMod val="65000"/>
                      </a:schemeClr>
                    </a:solidFill>
                  </a:tcPr>
                </a:tc>
                <a:extLst>
                  <a:ext uri="{0D108BD9-81ED-4DB2-BD59-A6C34878D82A}">
                    <a16:rowId xmlns:a16="http://schemas.microsoft.com/office/drawing/2014/main" val="2677630282"/>
                  </a:ext>
                </a:extLst>
              </a:tr>
            </a:tbl>
          </a:graphicData>
        </a:graphic>
      </p:graphicFrame>
    </p:spTree>
    <p:extLst>
      <p:ext uri="{BB962C8B-B14F-4D97-AF65-F5344CB8AC3E}">
        <p14:creationId xmlns:p14="http://schemas.microsoft.com/office/powerpoint/2010/main" val="2749403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rgbClr val="00B0F0"/>
                </a:solidFill>
              </a:rPr>
              <a:t>HTML</a:t>
            </a:r>
            <a:endParaRPr lang="en-US" dirty="0">
              <a:solidFill>
                <a:srgbClr val="00B0F0"/>
              </a:solidFill>
            </a:endParaRPr>
          </a:p>
        </p:txBody>
      </p:sp>
      <p:sp>
        <p:nvSpPr>
          <p:cNvPr id="3" name="Content Placeholder 2"/>
          <p:cNvSpPr>
            <a:spLocks noGrp="1"/>
          </p:cNvSpPr>
          <p:nvPr>
            <p:ph idx="1"/>
          </p:nvPr>
        </p:nvSpPr>
        <p:spPr/>
        <p:txBody>
          <a:bodyPr>
            <a:normAutofit/>
          </a:bodyPr>
          <a:lstStyle/>
          <a:p>
            <a:pPr>
              <a:lnSpc>
                <a:spcPct val="120000"/>
              </a:lnSpc>
            </a:pPr>
            <a:r>
              <a:rPr lang="hr-HR" sz="1800" dirty="0">
                <a:latin typeface="Segoe UI" panose="020B0502040204020203" pitchFamily="34" charset="0"/>
                <a:cs typeface="Segoe UI" panose="020B0502040204020203" pitchFamily="34" charset="0"/>
              </a:rPr>
              <a:t>HTML – </a:t>
            </a:r>
            <a:r>
              <a:rPr lang="hr-HR" sz="1800" b="1" dirty="0" err="1">
                <a:latin typeface="Segoe UI" panose="020B0502040204020203" pitchFamily="34" charset="0"/>
                <a:cs typeface="Segoe UI" panose="020B0502040204020203" pitchFamily="34" charset="0"/>
              </a:rPr>
              <a:t>H</a:t>
            </a:r>
            <a:r>
              <a:rPr lang="hr-HR" sz="1800" dirty="0" err="1">
                <a:latin typeface="Segoe UI" panose="020B0502040204020203" pitchFamily="34" charset="0"/>
                <a:cs typeface="Segoe UI" panose="020B0502040204020203" pitchFamily="34" charset="0"/>
              </a:rPr>
              <a:t>yper</a:t>
            </a:r>
            <a:r>
              <a:rPr lang="hr-HR" sz="1800" b="1" dirty="0" err="1">
                <a:latin typeface="Segoe UI" panose="020B0502040204020203" pitchFamily="34" charset="0"/>
                <a:cs typeface="Segoe UI" panose="020B0502040204020203" pitchFamily="34" charset="0"/>
              </a:rPr>
              <a:t>T</a:t>
            </a:r>
            <a:r>
              <a:rPr lang="hr-HR" sz="1800" dirty="0" err="1">
                <a:latin typeface="Segoe UI" panose="020B0502040204020203" pitchFamily="34" charset="0"/>
                <a:cs typeface="Segoe UI" panose="020B0502040204020203" pitchFamily="34" charset="0"/>
              </a:rPr>
              <a:t>ext</a:t>
            </a:r>
            <a:r>
              <a:rPr lang="hr-HR" sz="1800" b="1" dirty="0" err="1">
                <a:latin typeface="Segoe UI" panose="020B0502040204020203" pitchFamily="34" charset="0"/>
                <a:cs typeface="Segoe UI" panose="020B0502040204020203" pitchFamily="34" charset="0"/>
              </a:rPr>
              <a:t>M</a:t>
            </a:r>
            <a:r>
              <a:rPr lang="hr-HR" sz="1800" dirty="0" err="1">
                <a:latin typeface="Segoe UI" panose="020B0502040204020203" pitchFamily="34" charset="0"/>
                <a:cs typeface="Segoe UI" panose="020B0502040204020203" pitchFamily="34" charset="0"/>
              </a:rPr>
              <a:t>arkup</a:t>
            </a:r>
            <a:r>
              <a:rPr lang="hr-HR" sz="1800" b="1" dirty="0" err="1">
                <a:latin typeface="Segoe UI" panose="020B0502040204020203" pitchFamily="34" charset="0"/>
                <a:cs typeface="Segoe UI" panose="020B0502040204020203" pitchFamily="34" charset="0"/>
              </a:rPr>
              <a:t>L</a:t>
            </a:r>
            <a:r>
              <a:rPr lang="hr-HR" sz="1800" dirty="0" err="1">
                <a:latin typeface="Segoe UI" panose="020B0502040204020203" pitchFamily="34" charset="0"/>
                <a:cs typeface="Segoe UI" panose="020B0502040204020203" pitchFamily="34" charset="0"/>
              </a:rPr>
              <a:t>anguage</a:t>
            </a:r>
            <a:endParaRPr lang="hr-HR" sz="1800" dirty="0">
              <a:latin typeface="Segoe UI" panose="020B0502040204020203" pitchFamily="34" charset="0"/>
              <a:cs typeface="Segoe UI" panose="020B0502040204020203" pitchFamily="34" charset="0"/>
            </a:endParaRPr>
          </a:p>
          <a:p>
            <a:pPr lvl="1">
              <a:lnSpc>
                <a:spcPct val="120000"/>
              </a:lnSpc>
            </a:pPr>
            <a:r>
              <a:rPr lang="hr-HR" sz="1800" b="1" dirty="0"/>
              <a:t>HyperText</a:t>
            </a:r>
            <a:r>
              <a:rPr lang="hr-HR" sz="1800" dirty="0"/>
              <a:t> – </a:t>
            </a:r>
            <a:r>
              <a:rPr lang="ta-IN" sz="1800" dirty="0"/>
              <a:t>clickable, interactive text. It allows users to jump from one page to other or from one position on some page to other position on the same page.</a:t>
            </a:r>
            <a:endParaRPr lang="hr-HR" sz="1800" dirty="0"/>
          </a:p>
          <a:p>
            <a:pPr lvl="1">
              <a:lnSpc>
                <a:spcPct val="120000"/>
              </a:lnSpc>
            </a:pPr>
            <a:r>
              <a:rPr lang="hr-HR" sz="1800" b="1" dirty="0"/>
              <a:t>Markup</a:t>
            </a:r>
            <a:r>
              <a:rPr lang="hr-HR" sz="1800" dirty="0"/>
              <a:t> – </a:t>
            </a:r>
            <a:r>
              <a:rPr lang="ta-IN" sz="1800" dirty="0"/>
              <a:t>Marks added to regular text</a:t>
            </a:r>
            <a:endParaRPr lang="hr-HR" sz="1800" dirty="0"/>
          </a:p>
          <a:p>
            <a:pPr lvl="1">
              <a:lnSpc>
                <a:spcPct val="120000"/>
              </a:lnSpc>
            </a:pPr>
            <a:r>
              <a:rPr lang="hr-HR" sz="1800" b="1" dirty="0" err="1"/>
              <a:t>Language</a:t>
            </a:r>
            <a:r>
              <a:rPr lang="hr-HR" sz="1800" dirty="0"/>
              <a:t> – HTML</a:t>
            </a:r>
            <a:r>
              <a:rPr lang="ta-IN" sz="1800" dirty="0"/>
              <a:t> is </a:t>
            </a:r>
            <a:r>
              <a:rPr lang="hr-HR" sz="1800" dirty="0" err="1"/>
              <a:t>considered</a:t>
            </a:r>
            <a:r>
              <a:rPr lang="hr-HR" sz="1800" dirty="0"/>
              <a:t> a </a:t>
            </a:r>
            <a:r>
              <a:rPr lang="ta-IN" sz="1800" dirty="0"/>
              <a:t>markup language</a:t>
            </a:r>
            <a:endParaRPr lang="hr-HR" sz="1800" dirty="0"/>
          </a:p>
          <a:p>
            <a:pPr>
              <a:lnSpc>
                <a:spcPct val="120000"/>
              </a:lnSpc>
            </a:pPr>
            <a:r>
              <a:rPr lang="hr-HR" sz="1800" dirty="0">
                <a:latin typeface="Segoe UI" panose="020B0502040204020203" pitchFamily="34" charset="0"/>
                <a:cs typeface="Segoe UI" panose="020B0502040204020203" pitchFamily="34" charset="0"/>
              </a:rPr>
              <a:t>1993</a:t>
            </a:r>
            <a:r>
              <a:rPr lang="ta-IN" sz="1800" dirty="0">
                <a:latin typeface="Segoe UI" panose="020B0502040204020203" pitchFamily="34" charset="0"/>
                <a:cs typeface="Segoe UI" panose="020B0502040204020203" pitchFamily="34" charset="0"/>
              </a:rPr>
              <a:t>. first, very limited version</a:t>
            </a:r>
          </a:p>
          <a:p>
            <a:pPr>
              <a:lnSpc>
                <a:spcPct val="120000"/>
              </a:lnSpc>
            </a:pPr>
            <a:r>
              <a:rPr lang="hr-HR" sz="1800" dirty="0">
                <a:latin typeface="Segoe UI" panose="020B0502040204020203" pitchFamily="34" charset="0"/>
                <a:cs typeface="Segoe UI" panose="020B0502040204020203" pitchFamily="34" charset="0"/>
              </a:rPr>
              <a:t>1995 HTML 2.0</a:t>
            </a:r>
            <a:r>
              <a:rPr lang="ta-IN" sz="1800" dirty="0">
                <a:latin typeface="Segoe UI" panose="020B0502040204020203" pitchFamily="34" charset="0"/>
                <a:cs typeface="Segoe UI" panose="020B0502040204020203" pitchFamily="34" charset="0"/>
              </a:rPr>
              <a:t>, first standard </a:t>
            </a:r>
            <a:r>
              <a:rPr lang="hr-HR" sz="1800" dirty="0">
                <a:latin typeface="Segoe UI" panose="020B0502040204020203" pitchFamily="34" charset="0"/>
                <a:cs typeface="Segoe UI" panose="020B0502040204020203" pitchFamily="34" charset="0"/>
              </a:rPr>
              <a:t>ve</a:t>
            </a:r>
            <a:r>
              <a:rPr lang="ta-IN" sz="1800" dirty="0">
                <a:latin typeface="Segoe UI" panose="020B0502040204020203" pitchFamily="34" charset="0"/>
                <a:cs typeface="Segoe UI" panose="020B0502040204020203" pitchFamily="34" charset="0"/>
              </a:rPr>
              <a:t>rsion</a:t>
            </a:r>
            <a:endParaRPr lang="hr-HR" sz="1800" dirty="0">
              <a:latin typeface="Segoe UI" panose="020B0502040204020203" pitchFamily="34" charset="0"/>
              <a:cs typeface="Segoe UI" panose="020B0502040204020203" pitchFamily="34" charset="0"/>
            </a:endParaRPr>
          </a:p>
          <a:p>
            <a:pPr>
              <a:lnSpc>
                <a:spcPct val="120000"/>
              </a:lnSpc>
            </a:pPr>
            <a:r>
              <a:rPr lang="hr-HR" sz="1800" dirty="0">
                <a:latin typeface="Segoe UI" panose="020B0502040204020203" pitchFamily="34" charset="0"/>
                <a:cs typeface="Segoe UI" panose="020B0502040204020203" pitchFamily="34" charset="0"/>
              </a:rPr>
              <a:t>1997 </a:t>
            </a:r>
            <a:r>
              <a:rPr lang="ta-IN" sz="1800" dirty="0">
                <a:latin typeface="Segoe UI" panose="020B0502040204020203" pitchFamily="34" charset="0"/>
                <a:cs typeface="Segoe UI" panose="020B0502040204020203" pitchFamily="34" charset="0"/>
              </a:rPr>
              <a:t>version </a:t>
            </a:r>
            <a:r>
              <a:rPr lang="hr-HR" sz="1800" dirty="0">
                <a:latin typeface="Segoe UI" panose="020B0502040204020203" pitchFamily="34" charset="0"/>
                <a:cs typeface="Segoe UI" panose="020B0502040204020203" pitchFamily="34" charset="0"/>
              </a:rPr>
              <a:t>3.2</a:t>
            </a:r>
            <a:r>
              <a:rPr lang="ta-IN" sz="1800" dirty="0">
                <a:latin typeface="Segoe UI" panose="020B0502040204020203" pitchFamily="34" charset="0"/>
                <a:cs typeface="Segoe UI" panose="020B0502040204020203" pitchFamily="34" charset="0"/>
              </a:rPr>
              <a:t>, </a:t>
            </a:r>
            <a:r>
              <a:rPr lang="hr-HR" sz="1800" dirty="0" err="1">
                <a:latin typeface="Segoe UI" panose="020B0502040204020203" pitchFamily="34" charset="0"/>
                <a:cs typeface="Segoe UI" panose="020B0502040204020203" pitchFamily="34" charset="0"/>
              </a:rPr>
              <a:t>not</a:t>
            </a:r>
            <a:r>
              <a:rPr lang="hr-HR" sz="1800" dirty="0">
                <a:latin typeface="Segoe UI" panose="020B0502040204020203" pitchFamily="34" charset="0"/>
                <a:cs typeface="Segoe UI" panose="020B0502040204020203" pitchFamily="34" charset="0"/>
              </a:rPr>
              <a:t> </a:t>
            </a:r>
            <a:r>
              <a:rPr lang="en-US" sz="1800" dirty="0">
                <a:latin typeface="Segoe UI" panose="020B0502040204020203" pitchFamily="34" charset="0"/>
                <a:cs typeface="Segoe UI" panose="020B0502040204020203" pitchFamily="34" charset="0"/>
              </a:rPr>
              <a:t>revolutionary in any way, but introduced new elements into the specification that have already been supported by browsers</a:t>
            </a:r>
            <a:r>
              <a:rPr lang="hr-HR" sz="1800" dirty="0">
                <a:latin typeface="Segoe UI" panose="020B0502040204020203" pitchFamily="34" charset="0"/>
                <a:cs typeface="Segoe UI" panose="020B0502040204020203" pitchFamily="34" charset="0"/>
              </a:rPr>
              <a:t>,</a:t>
            </a:r>
            <a:r>
              <a:rPr lang="en-US" sz="1800" dirty="0">
                <a:latin typeface="Segoe UI" panose="020B0502040204020203" pitchFamily="34" charset="0"/>
                <a:cs typeface="Segoe UI" panose="020B0502040204020203" pitchFamily="34" charset="0"/>
              </a:rPr>
              <a:t> such as tables</a:t>
            </a:r>
            <a:endParaRPr lang="hr-HR"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3692679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rgbClr val="00B0F0"/>
                </a:solidFill>
              </a:rPr>
              <a:t>HTML</a:t>
            </a:r>
            <a:endParaRPr lang="en-US" dirty="0">
              <a:solidFill>
                <a:srgbClr val="00B0F0"/>
              </a:solidFill>
            </a:endParaRPr>
          </a:p>
        </p:txBody>
      </p:sp>
      <p:sp>
        <p:nvSpPr>
          <p:cNvPr id="3" name="Content Placeholder 2"/>
          <p:cNvSpPr>
            <a:spLocks noGrp="1"/>
          </p:cNvSpPr>
          <p:nvPr>
            <p:ph idx="1"/>
          </p:nvPr>
        </p:nvSpPr>
        <p:spPr>
          <a:xfrm>
            <a:off x="838200" y="1553029"/>
            <a:ext cx="10515600" cy="4623934"/>
          </a:xfrm>
        </p:spPr>
        <p:txBody>
          <a:bodyPr>
            <a:normAutofit/>
          </a:bodyPr>
          <a:lstStyle/>
          <a:p>
            <a:pPr>
              <a:lnSpc>
                <a:spcPts val="3000"/>
              </a:lnSpc>
            </a:pPr>
            <a:r>
              <a:rPr lang="ta-IN" sz="1800" dirty="0">
                <a:latin typeface="Segoe UI" panose="020B0502040204020203" pitchFamily="34" charset="0"/>
                <a:cs typeface="Segoe UI" panose="020B0502040204020203" pitchFamily="34" charset="0"/>
              </a:rPr>
              <a:t>Internet browsers d</a:t>
            </a:r>
            <a:r>
              <a:rPr lang="hr-HR" sz="1800" dirty="0" err="1">
                <a:latin typeface="Segoe UI" panose="020B0502040204020203" pitchFamily="34" charset="0"/>
                <a:cs typeface="Segoe UI" panose="020B0502040204020203" pitchFamily="34" charset="0"/>
              </a:rPr>
              <a:t>id</a:t>
            </a:r>
            <a:r>
              <a:rPr lang="hr-HR" sz="1800" dirty="0">
                <a:latin typeface="Segoe UI" panose="020B0502040204020203" pitchFamily="34" charset="0"/>
                <a:cs typeface="Segoe UI" panose="020B0502040204020203" pitchFamily="34" charset="0"/>
              </a:rPr>
              <a:t> no</a:t>
            </a:r>
            <a:r>
              <a:rPr lang="ta-IN" sz="1800" dirty="0">
                <a:latin typeface="Segoe UI" panose="020B0502040204020203" pitchFamily="34" charset="0"/>
                <a:cs typeface="Segoe UI" panose="020B0502040204020203" pitchFamily="34" charset="0"/>
              </a:rPr>
              <a:t>t implement HTML standard but use th</a:t>
            </a:r>
            <a:r>
              <a:rPr lang="hr-HR" sz="1800" dirty="0" err="1">
                <a:latin typeface="Segoe UI" panose="020B0502040204020203" pitchFamily="34" charset="0"/>
                <a:cs typeface="Segoe UI" panose="020B0502040204020203" pitchFamily="34" charset="0"/>
              </a:rPr>
              <a:t>ei</a:t>
            </a:r>
            <a:r>
              <a:rPr lang="ta-IN" sz="1800" dirty="0">
                <a:latin typeface="Segoe UI" panose="020B0502040204020203" pitchFamily="34" charset="0"/>
                <a:cs typeface="Segoe UI" panose="020B0502040204020203" pitchFamily="34" charset="0"/>
              </a:rPr>
              <a:t>r own tags</a:t>
            </a:r>
            <a:r>
              <a:rPr lang="hr-HR" sz="1800" dirty="0">
                <a:latin typeface="Segoe UI" panose="020B0502040204020203" pitchFamily="34" charset="0"/>
                <a:cs typeface="Segoe UI" panose="020B0502040204020203" pitchFamily="34" charset="0"/>
              </a:rPr>
              <a:t>, </a:t>
            </a:r>
            <a:r>
              <a:rPr lang="hr-HR" sz="1800" dirty="0" err="1">
                <a:latin typeface="Segoe UI" panose="020B0502040204020203" pitchFamily="34" charset="0"/>
                <a:cs typeface="Segoe UI" panose="020B0502040204020203" pitchFamily="34" charset="0"/>
              </a:rPr>
              <a:t>and</a:t>
            </a:r>
            <a:r>
              <a:rPr lang="hr-HR" sz="1800" dirty="0">
                <a:latin typeface="Segoe UI" panose="020B0502040204020203" pitchFamily="34" charset="0"/>
                <a:cs typeface="Segoe UI" panose="020B0502040204020203" pitchFamily="34" charset="0"/>
              </a:rPr>
              <a:t> </a:t>
            </a:r>
            <a:r>
              <a:rPr lang="en-US" sz="1800" dirty="0">
                <a:latin typeface="Segoe UI" panose="020B0502040204020203" pitchFamily="34" charset="0"/>
                <a:cs typeface="Segoe UI" panose="020B0502040204020203" pitchFamily="34" charset="0"/>
              </a:rPr>
              <a:t>d</a:t>
            </a:r>
            <a:r>
              <a:rPr lang="hr-HR" sz="1800" dirty="0" err="1">
                <a:latin typeface="Segoe UI" panose="020B0502040204020203" pitchFamily="34" charset="0"/>
                <a:cs typeface="Segoe UI" panose="020B0502040204020203" pitchFamily="34" charset="0"/>
              </a:rPr>
              <a:t>id</a:t>
            </a:r>
            <a:r>
              <a:rPr lang="en-US" sz="1800" dirty="0">
                <a:latin typeface="Segoe UI" panose="020B0502040204020203" pitchFamily="34" charset="0"/>
                <a:cs typeface="Segoe UI" panose="020B0502040204020203" pitchFamily="34" charset="0"/>
              </a:rPr>
              <a:t> not provide full support for </a:t>
            </a:r>
            <a:r>
              <a:rPr lang="ta-IN" sz="1800" dirty="0">
                <a:latin typeface="Segoe UI" panose="020B0502040204020203" pitchFamily="34" charset="0"/>
                <a:cs typeface="Segoe UI" panose="020B0502040204020203" pitchFamily="34" charset="0"/>
              </a:rPr>
              <a:t>HTML</a:t>
            </a:r>
            <a:r>
              <a:rPr lang="en-US" sz="1800" dirty="0">
                <a:latin typeface="Segoe UI" panose="020B0502040204020203" pitchFamily="34" charset="0"/>
                <a:cs typeface="Segoe UI" panose="020B0502040204020203" pitchFamily="34" charset="0"/>
              </a:rPr>
              <a:t> specification</a:t>
            </a:r>
            <a:endParaRPr lang="hr-HR" sz="1800" dirty="0">
              <a:latin typeface="Segoe UI" panose="020B0502040204020203" pitchFamily="34" charset="0"/>
              <a:cs typeface="Segoe UI" panose="020B0502040204020203" pitchFamily="34" charset="0"/>
            </a:endParaRPr>
          </a:p>
          <a:p>
            <a:pPr>
              <a:lnSpc>
                <a:spcPts val="3000"/>
              </a:lnSpc>
            </a:pPr>
            <a:r>
              <a:rPr lang="ta-IN" sz="1800" dirty="0">
                <a:latin typeface="Segoe UI" panose="020B0502040204020203" pitchFamily="34" charset="0"/>
                <a:cs typeface="Segoe UI" panose="020B0502040204020203" pitchFamily="34" charset="0"/>
              </a:rPr>
              <a:t>A nightmare for programers and designers</a:t>
            </a:r>
            <a:endParaRPr lang="hr-HR" sz="1800" dirty="0">
              <a:latin typeface="Segoe UI" panose="020B0502040204020203" pitchFamily="34" charset="0"/>
              <a:cs typeface="Segoe UI" panose="020B0502040204020203" pitchFamily="34" charset="0"/>
            </a:endParaRPr>
          </a:p>
          <a:p>
            <a:pPr lvl="1">
              <a:lnSpc>
                <a:spcPts val="3000"/>
              </a:lnSpc>
            </a:pPr>
            <a:r>
              <a:rPr lang="en-US" sz="1800" dirty="0"/>
              <a:t>M</a:t>
            </a:r>
            <a:r>
              <a:rPr lang="ta-IN" sz="1800" dirty="0"/>
              <a:t>ultiple versions of web pages for different browsers</a:t>
            </a:r>
          </a:p>
          <a:p>
            <a:pPr lvl="1">
              <a:lnSpc>
                <a:spcPts val="3000"/>
              </a:lnSpc>
            </a:pPr>
            <a:r>
              <a:rPr lang="ta-IN" sz="1800" dirty="0"/>
              <a:t>Ignoring some browsers</a:t>
            </a:r>
            <a:endParaRPr lang="hr-HR" sz="1800" dirty="0"/>
          </a:p>
          <a:p>
            <a:pPr>
              <a:lnSpc>
                <a:spcPts val="3000"/>
              </a:lnSpc>
            </a:pPr>
            <a:r>
              <a:rPr lang="hr-HR" sz="1800" dirty="0">
                <a:latin typeface="Segoe UI" panose="020B0502040204020203" pitchFamily="34" charset="0"/>
                <a:cs typeface="Segoe UI" panose="020B0502040204020203" pitchFamily="34" charset="0"/>
              </a:rPr>
              <a:t>1998 </a:t>
            </a:r>
            <a:r>
              <a:rPr lang="hr-HR" sz="1800" i="1" dirty="0">
                <a:latin typeface="Segoe UI" panose="020B0502040204020203" pitchFamily="34" charset="0"/>
                <a:cs typeface="Segoe UI" panose="020B0502040204020203" pitchFamily="34" charset="0"/>
              </a:rPr>
              <a:t>Web Standards Project </a:t>
            </a:r>
            <a:r>
              <a:rPr lang="ta-IN" sz="1800" i="1" dirty="0">
                <a:latin typeface="Segoe UI" panose="020B0502040204020203" pitchFamily="34" charset="0"/>
                <a:cs typeface="Segoe UI" panose="020B0502040204020203" pitchFamily="34" charset="0"/>
              </a:rPr>
              <a:t> </a:t>
            </a:r>
            <a:r>
              <a:rPr lang="hr-HR" sz="1800" dirty="0" err="1">
                <a:latin typeface="Segoe UI" panose="020B0502040204020203" pitchFamily="34" charset="0"/>
                <a:cs typeface="Segoe UI" panose="020B0502040204020203" pitchFamily="34" charset="0"/>
              </a:rPr>
              <a:t>brought</a:t>
            </a:r>
            <a:r>
              <a:rPr lang="ta-IN" sz="1800" dirty="0">
                <a:latin typeface="Segoe UI" panose="020B0502040204020203" pitchFamily="34" charset="0"/>
                <a:cs typeface="Segoe UI" panose="020B0502040204020203" pitchFamily="34" charset="0"/>
              </a:rPr>
              <a:t> some order by defining </a:t>
            </a:r>
            <a:r>
              <a:rPr lang="hr-HR" sz="1800" dirty="0">
                <a:latin typeface="Segoe UI" panose="020B0502040204020203" pitchFamily="34" charset="0"/>
                <a:cs typeface="Segoe UI" panose="020B0502040204020203" pitchFamily="34" charset="0"/>
              </a:rPr>
              <a:t>W3C* </a:t>
            </a:r>
            <a:r>
              <a:rPr lang="ta-IN" sz="1800" dirty="0">
                <a:latin typeface="Segoe UI" panose="020B0502040204020203" pitchFamily="34" charset="0"/>
                <a:cs typeface="Segoe UI" panose="020B0502040204020203" pitchFamily="34" charset="0"/>
              </a:rPr>
              <a:t>as a standard in writing HTML documents</a:t>
            </a:r>
            <a:endParaRPr lang="en-US" sz="1800" dirty="0">
              <a:latin typeface="Segoe UI" panose="020B0502040204020203" pitchFamily="34" charset="0"/>
              <a:cs typeface="Segoe UI" panose="020B0502040204020203" pitchFamily="34" charset="0"/>
            </a:endParaRPr>
          </a:p>
          <a:p>
            <a:pPr lvl="1">
              <a:lnSpc>
                <a:spcPts val="3000"/>
              </a:lnSpc>
            </a:pPr>
            <a:r>
              <a:rPr lang="en-US" sz="1600" dirty="0">
                <a:latin typeface="Segoe UI" panose="020B0502040204020203" pitchFamily="34" charset="0"/>
                <a:cs typeface="Segoe UI" panose="020B0502040204020203" pitchFamily="34" charset="0"/>
              </a:rPr>
              <a:t>HTML Validator</a:t>
            </a:r>
            <a:endParaRPr lang="ta-IN" sz="1600" dirty="0">
              <a:latin typeface="Segoe UI" panose="020B0502040204020203" pitchFamily="34" charset="0"/>
              <a:cs typeface="Segoe UI" panose="020B0502040204020203" pitchFamily="34" charset="0"/>
            </a:endParaRPr>
          </a:p>
          <a:p>
            <a:pPr>
              <a:lnSpc>
                <a:spcPts val="3000"/>
              </a:lnSpc>
            </a:pPr>
            <a:r>
              <a:rPr lang="ta-IN" sz="1800" dirty="0">
                <a:latin typeface="Segoe UI" panose="020B0502040204020203" pitchFamily="34" charset="0"/>
                <a:cs typeface="Segoe UI" panose="020B0502040204020203" pitchFamily="34" charset="0"/>
              </a:rPr>
              <a:t>By promoting browsers which implemented standard, they pressure</a:t>
            </a:r>
            <a:r>
              <a:rPr lang="hr-HR" sz="1800" dirty="0">
                <a:latin typeface="Segoe UI" panose="020B0502040204020203" pitchFamily="34" charset="0"/>
                <a:cs typeface="Segoe UI" panose="020B0502040204020203" pitchFamily="34" charset="0"/>
              </a:rPr>
              <a:t>d</a:t>
            </a:r>
            <a:r>
              <a:rPr lang="ta-IN" sz="1800" dirty="0">
                <a:latin typeface="Segoe UI" panose="020B0502040204020203" pitchFamily="34" charset="0"/>
                <a:cs typeface="Segoe UI" panose="020B0502040204020203" pitchFamily="34" charset="0"/>
              </a:rPr>
              <a:t> Internet browser manufacturers.</a:t>
            </a:r>
            <a:endParaRPr lang="hr-HR"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933396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rgbClr val="00B0F0"/>
                </a:solidFill>
              </a:rPr>
              <a:t>HTML</a:t>
            </a:r>
            <a:endParaRPr lang="en-US" dirty="0">
              <a:solidFill>
                <a:srgbClr val="00B0F0"/>
              </a:solidFill>
            </a:endParaRPr>
          </a:p>
        </p:txBody>
      </p:sp>
      <p:sp>
        <p:nvSpPr>
          <p:cNvPr id="3" name="Content Placeholder 2"/>
          <p:cNvSpPr>
            <a:spLocks noGrp="1"/>
          </p:cNvSpPr>
          <p:nvPr>
            <p:ph idx="1"/>
          </p:nvPr>
        </p:nvSpPr>
        <p:spPr/>
        <p:txBody>
          <a:bodyPr>
            <a:normAutofit/>
          </a:bodyPr>
          <a:lstStyle/>
          <a:p>
            <a:pPr>
              <a:lnSpc>
                <a:spcPct val="120000"/>
              </a:lnSpc>
            </a:pPr>
            <a:r>
              <a:rPr lang="hr-HR" sz="2000" i="1" dirty="0">
                <a:latin typeface="Segoe UI" panose="020B0502040204020203" pitchFamily="34" charset="0"/>
                <a:cs typeface="Segoe UI" panose="020B0502040204020203" pitchFamily="34" charset="0"/>
              </a:rPr>
              <a:t>Web Standards Project </a:t>
            </a:r>
            <a:r>
              <a:rPr lang="hr-HR" sz="2000" dirty="0">
                <a:latin typeface="Segoe UI" panose="020B0502040204020203" pitchFamily="34" charset="0"/>
                <a:cs typeface="Segoe UI" panose="020B0502040204020203" pitchFamily="34" charset="0"/>
              </a:rPr>
              <a:t>1999 </a:t>
            </a:r>
            <a:r>
              <a:rPr lang="ta-IN" sz="2000" dirty="0">
                <a:latin typeface="Segoe UI" panose="020B0502040204020203" pitchFamily="34" charset="0"/>
                <a:cs typeface="Segoe UI" panose="020B0502040204020203" pitchFamily="34" charset="0"/>
              </a:rPr>
              <a:t>resulted by creating </a:t>
            </a:r>
            <a:r>
              <a:rPr lang="hr-HR" sz="2000" dirty="0">
                <a:latin typeface="Segoe UI" panose="020B0502040204020203" pitchFamily="34" charset="0"/>
                <a:cs typeface="Segoe UI" panose="020B0502040204020203" pitchFamily="34" charset="0"/>
              </a:rPr>
              <a:t>HTML 4.0</a:t>
            </a:r>
          </a:p>
          <a:p>
            <a:pPr>
              <a:lnSpc>
                <a:spcPct val="120000"/>
              </a:lnSpc>
            </a:pPr>
            <a:r>
              <a:rPr lang="hr-HR" sz="2000" dirty="0">
                <a:latin typeface="Segoe UI" panose="020B0502040204020203" pitchFamily="34" charset="0"/>
                <a:cs typeface="Segoe UI" panose="020B0502040204020203" pitchFamily="34" charset="0"/>
              </a:rPr>
              <a:t>HTML 4.0 </a:t>
            </a:r>
            <a:r>
              <a:rPr lang="ta-IN" sz="2000" dirty="0">
                <a:latin typeface="Segoe UI" panose="020B0502040204020203" pitchFamily="34" charset="0"/>
                <a:cs typeface="Segoe UI" panose="020B0502040204020203" pitchFamily="34" charset="0"/>
              </a:rPr>
              <a:t>stabilized the language and bec</a:t>
            </a:r>
            <a:r>
              <a:rPr lang="hr-HR" sz="2000" dirty="0">
                <a:latin typeface="Segoe UI" panose="020B0502040204020203" pitchFamily="34" charset="0"/>
                <a:cs typeface="Segoe UI" panose="020B0502040204020203" pitchFamily="34" charset="0"/>
              </a:rPr>
              <a:t>a</a:t>
            </a:r>
            <a:r>
              <a:rPr lang="ta-IN" sz="2000" dirty="0">
                <a:latin typeface="Segoe UI" panose="020B0502040204020203" pitchFamily="34" charset="0"/>
                <a:cs typeface="Segoe UI" panose="020B0502040204020203" pitchFamily="34" charset="0"/>
              </a:rPr>
              <a:t>me standard</a:t>
            </a:r>
            <a:endParaRPr lang="hr-HR" sz="2000" dirty="0">
              <a:latin typeface="Segoe UI" panose="020B0502040204020203" pitchFamily="34" charset="0"/>
              <a:cs typeface="Segoe UI" panose="020B0502040204020203" pitchFamily="34" charset="0"/>
            </a:endParaRPr>
          </a:p>
          <a:p>
            <a:pPr>
              <a:lnSpc>
                <a:spcPct val="120000"/>
              </a:lnSpc>
            </a:pPr>
            <a:r>
              <a:rPr lang="hr-HR" sz="2000" dirty="0">
                <a:latin typeface="Segoe UI" panose="020B0502040204020203" pitchFamily="34" charset="0"/>
                <a:cs typeface="Segoe UI" panose="020B0502040204020203" pitchFamily="34" charset="0"/>
              </a:rPr>
              <a:t>On </a:t>
            </a:r>
            <a:r>
              <a:rPr lang="hr-HR" sz="2000" dirty="0" err="1">
                <a:latin typeface="Segoe UI" panose="020B0502040204020203" pitchFamily="34" charset="0"/>
                <a:cs typeface="Segoe UI" panose="020B0502040204020203" pitchFamily="34" charset="0"/>
              </a:rPr>
              <a:t>year</a:t>
            </a:r>
            <a:r>
              <a:rPr lang="hr-HR" sz="2000" dirty="0">
                <a:latin typeface="Segoe UI" panose="020B0502040204020203" pitchFamily="34" charset="0"/>
                <a:cs typeface="Segoe UI" panose="020B0502040204020203" pitchFamily="34" charset="0"/>
              </a:rPr>
              <a:t> 2000 W3C </a:t>
            </a:r>
            <a:r>
              <a:rPr lang="ta-IN" sz="2000" dirty="0">
                <a:latin typeface="Segoe UI" panose="020B0502040204020203" pitchFamily="34" charset="0"/>
                <a:cs typeface="Segoe UI" panose="020B0502040204020203" pitchFamily="34" charset="0"/>
              </a:rPr>
              <a:t>created </a:t>
            </a:r>
            <a:r>
              <a:rPr lang="hr-HR" sz="2000" dirty="0">
                <a:latin typeface="Segoe UI" panose="020B0502040204020203" pitchFamily="34" charset="0"/>
                <a:cs typeface="Segoe UI" panose="020B0502040204020203" pitchFamily="34" charset="0"/>
              </a:rPr>
              <a:t>XHTML 1.</a:t>
            </a:r>
            <a:r>
              <a:rPr lang="ta-IN" sz="2000" dirty="0">
                <a:latin typeface="Segoe UI" panose="020B0502040204020203" pitchFamily="34" charset="0"/>
                <a:cs typeface="Segoe UI" panose="020B0502040204020203" pitchFamily="34" charset="0"/>
              </a:rPr>
              <a:t>0, a standard which </a:t>
            </a:r>
            <a:r>
              <a:rPr lang="en-US" sz="2000" dirty="0">
                <a:latin typeface="Segoe UI" panose="020B0502040204020203" pitchFamily="34" charset="0"/>
                <a:cs typeface="Segoe UI" panose="020B0502040204020203" pitchFamily="34" charset="0"/>
              </a:rPr>
              <a:t>intended</a:t>
            </a:r>
            <a:r>
              <a:rPr lang="hr-HR" sz="2000" dirty="0">
                <a:latin typeface="Segoe UI" panose="020B0502040204020203" pitchFamily="34" charset="0"/>
                <a:cs typeface="Segoe UI" panose="020B0502040204020203" pitchFamily="34" charset="0"/>
              </a:rPr>
              <a:t> to</a:t>
            </a:r>
            <a:r>
              <a:rPr lang="ta-IN" sz="2000" dirty="0">
                <a:latin typeface="Segoe UI" panose="020B0502040204020203" pitchFamily="34" charset="0"/>
                <a:cs typeface="Segoe UI" panose="020B0502040204020203" pitchFamily="34" charset="0"/>
              </a:rPr>
              <a:t> replace HTML</a:t>
            </a:r>
            <a:endParaRPr lang="hr-HR" sz="2000" dirty="0">
              <a:latin typeface="Segoe UI" panose="020B0502040204020203" pitchFamily="34" charset="0"/>
              <a:cs typeface="Segoe UI" panose="020B0502040204020203" pitchFamily="34" charset="0"/>
            </a:endParaRPr>
          </a:p>
          <a:p>
            <a:pPr>
              <a:lnSpc>
                <a:spcPct val="120000"/>
              </a:lnSpc>
            </a:pPr>
            <a:r>
              <a:rPr lang="hr-HR" sz="2000" dirty="0">
                <a:latin typeface="Segoe UI" panose="020B0502040204020203" pitchFamily="34" charset="0"/>
                <a:cs typeface="Segoe UI" panose="020B0502040204020203" pitchFamily="34" charset="0"/>
              </a:rPr>
              <a:t>XHTML (e</a:t>
            </a:r>
            <a:r>
              <a:rPr lang="hr-HR" sz="2000" b="1" dirty="0">
                <a:latin typeface="Segoe UI" panose="020B0502040204020203" pitchFamily="34" charset="0"/>
                <a:cs typeface="Segoe UI" panose="020B0502040204020203" pitchFamily="34" charset="0"/>
              </a:rPr>
              <a:t>X</a:t>
            </a:r>
            <a:r>
              <a:rPr lang="hr-HR" sz="2000" dirty="0">
                <a:latin typeface="Segoe UI" panose="020B0502040204020203" pitchFamily="34" charset="0"/>
                <a:cs typeface="Segoe UI" panose="020B0502040204020203" pitchFamily="34" charset="0"/>
              </a:rPr>
              <a:t>tensible </a:t>
            </a:r>
            <a:r>
              <a:rPr lang="hr-HR" sz="2000" b="1" dirty="0">
                <a:latin typeface="Segoe UI" panose="020B0502040204020203" pitchFamily="34" charset="0"/>
                <a:cs typeface="Segoe UI" panose="020B0502040204020203" pitchFamily="34" charset="0"/>
              </a:rPr>
              <a:t>H</a:t>
            </a:r>
            <a:r>
              <a:rPr lang="hr-HR" sz="2000" dirty="0">
                <a:latin typeface="Segoe UI" panose="020B0502040204020203" pitchFamily="34" charset="0"/>
                <a:cs typeface="Segoe UI" panose="020B0502040204020203" pitchFamily="34" charset="0"/>
              </a:rPr>
              <a:t>yper</a:t>
            </a:r>
            <a:r>
              <a:rPr lang="hr-HR" sz="2000" b="1" dirty="0">
                <a:latin typeface="Segoe UI" panose="020B0502040204020203" pitchFamily="34" charset="0"/>
                <a:cs typeface="Segoe UI" panose="020B0502040204020203" pitchFamily="34" charset="0"/>
              </a:rPr>
              <a:t>T</a:t>
            </a:r>
            <a:r>
              <a:rPr lang="hr-HR" sz="2000" dirty="0">
                <a:latin typeface="Segoe UI" panose="020B0502040204020203" pitchFamily="34" charset="0"/>
                <a:cs typeface="Segoe UI" panose="020B0502040204020203" pitchFamily="34" charset="0"/>
              </a:rPr>
              <a:t>ext </a:t>
            </a:r>
            <a:r>
              <a:rPr lang="hr-HR" sz="2000" b="1" dirty="0">
                <a:latin typeface="Segoe UI" panose="020B0502040204020203" pitchFamily="34" charset="0"/>
                <a:cs typeface="Segoe UI" panose="020B0502040204020203" pitchFamily="34" charset="0"/>
              </a:rPr>
              <a:t>M</a:t>
            </a:r>
            <a:r>
              <a:rPr lang="hr-HR" sz="2000" dirty="0">
                <a:latin typeface="Segoe UI" panose="020B0502040204020203" pitchFamily="34" charset="0"/>
                <a:cs typeface="Segoe UI" panose="020B0502040204020203" pitchFamily="34" charset="0"/>
              </a:rPr>
              <a:t>arkup </a:t>
            </a:r>
            <a:r>
              <a:rPr lang="hr-HR" sz="2000" b="1" dirty="0">
                <a:latin typeface="Segoe UI" panose="020B0502040204020203" pitchFamily="34" charset="0"/>
                <a:cs typeface="Segoe UI" panose="020B0502040204020203" pitchFamily="34" charset="0"/>
              </a:rPr>
              <a:t>L</a:t>
            </a:r>
            <a:r>
              <a:rPr lang="hr-HR" sz="2000" dirty="0">
                <a:latin typeface="Segoe UI" panose="020B0502040204020203" pitchFamily="34" charset="0"/>
                <a:cs typeface="Segoe UI" panose="020B0502040204020203" pitchFamily="34" charset="0"/>
              </a:rPr>
              <a:t>anguage)</a:t>
            </a:r>
            <a:r>
              <a:rPr lang="ta-IN" sz="2000" dirty="0">
                <a:latin typeface="Segoe UI" panose="020B0502040204020203" pitchFamily="34" charset="0"/>
                <a:cs typeface="Segoe UI" panose="020B0502040204020203" pitchFamily="34" charset="0"/>
              </a:rPr>
              <a:t> is a set or rules and methodologies for XML which are usable on HTML</a:t>
            </a:r>
            <a:endParaRPr lang="hr-HR" sz="2000" dirty="0">
              <a:latin typeface="Segoe UI" panose="020B0502040204020203" pitchFamily="34" charset="0"/>
              <a:cs typeface="Segoe UI" panose="020B0502040204020203" pitchFamily="34" charset="0"/>
            </a:endParaRPr>
          </a:p>
          <a:p>
            <a:pPr>
              <a:lnSpc>
                <a:spcPct val="120000"/>
              </a:lnSpc>
            </a:pPr>
            <a:r>
              <a:rPr lang="hr-HR" sz="2000" dirty="0">
                <a:latin typeface="Segoe UI" panose="020B0502040204020203" pitchFamily="34" charset="0"/>
                <a:cs typeface="Segoe UI" panose="020B0502040204020203" pitchFamily="34" charset="0"/>
              </a:rPr>
              <a:t>2001 XHTML 1.1</a:t>
            </a:r>
          </a:p>
          <a:p>
            <a:pPr lvl="1">
              <a:lnSpc>
                <a:spcPct val="120000"/>
              </a:lnSpc>
            </a:pPr>
            <a:r>
              <a:rPr lang="ta-IN" sz="2000" dirty="0"/>
              <a:t>Pages should be delivered with header:</a:t>
            </a:r>
            <a:br>
              <a:rPr lang="hr-HR" sz="2000" dirty="0"/>
            </a:br>
            <a:r>
              <a:rPr lang="hr-HR" sz="1800" b="1" dirty="0" err="1">
                <a:latin typeface="Consolas" panose="020B0609020204030204" pitchFamily="49" charset="0"/>
                <a:cs typeface="Consolas" panose="020B0609020204030204" pitchFamily="49" charset="0"/>
              </a:rPr>
              <a:t>Content-Type:application</a:t>
            </a:r>
            <a:r>
              <a:rPr lang="hr-HR" sz="1800" b="1" dirty="0">
                <a:latin typeface="Consolas" panose="020B0609020204030204" pitchFamily="49" charset="0"/>
                <a:cs typeface="Consolas" panose="020B0609020204030204" pitchFamily="49" charset="0"/>
              </a:rPr>
              <a:t>/</a:t>
            </a:r>
            <a:r>
              <a:rPr lang="hr-HR" sz="1800" b="1" dirty="0" err="1">
                <a:latin typeface="Consolas" panose="020B0609020204030204" pitchFamily="49" charset="0"/>
                <a:cs typeface="Consolas" panose="020B0609020204030204" pitchFamily="49" charset="0"/>
              </a:rPr>
              <a:t>xhtml+xml</a:t>
            </a:r>
            <a:endParaRPr lang="hr-HR" sz="1800" b="1" dirty="0">
              <a:latin typeface="Consolas" panose="020B0609020204030204" pitchFamily="49" charset="0"/>
              <a:cs typeface="Consolas" panose="020B0609020204030204" pitchFamily="49" charset="0"/>
            </a:endParaRPr>
          </a:p>
          <a:p>
            <a:pPr lvl="1">
              <a:lnSpc>
                <a:spcPct val="120000"/>
              </a:lnSpc>
            </a:pPr>
            <a:r>
              <a:rPr lang="hr-HR" sz="2000" dirty="0"/>
              <a:t>“</a:t>
            </a:r>
            <a:r>
              <a:rPr lang="hr-HR" sz="2000" dirty="0" err="1"/>
              <a:t>draconian</a:t>
            </a:r>
            <a:r>
              <a:rPr lang="hr-HR" sz="2000" dirty="0"/>
              <a:t> </a:t>
            </a:r>
            <a:r>
              <a:rPr lang="hr-HR" sz="2000" dirty="0" err="1"/>
              <a:t>error</a:t>
            </a:r>
            <a:r>
              <a:rPr lang="hr-HR" sz="2000" dirty="0"/>
              <a:t> processing”</a:t>
            </a:r>
          </a:p>
          <a:p>
            <a:pPr lvl="1">
              <a:lnSpc>
                <a:spcPct val="120000"/>
              </a:lnSpc>
            </a:pPr>
            <a:r>
              <a:rPr lang="en-US" sz="1600" dirty="0"/>
              <a:t>poorly received by </a:t>
            </a:r>
            <a:r>
              <a:rPr lang="hr-HR" sz="1600" dirty="0" err="1"/>
              <a:t>designers</a:t>
            </a:r>
            <a:r>
              <a:rPr lang="en-US" sz="1600" dirty="0"/>
              <a:t> and programmers</a:t>
            </a:r>
            <a:endParaRPr lang="hr-HR" sz="1600" dirty="0"/>
          </a:p>
        </p:txBody>
      </p:sp>
    </p:spTree>
    <p:extLst>
      <p:ext uri="{BB962C8B-B14F-4D97-AF65-F5344CB8AC3E}">
        <p14:creationId xmlns:p14="http://schemas.microsoft.com/office/powerpoint/2010/main" val="117240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rgbClr val="00B0F0"/>
                </a:solidFill>
              </a:rPr>
              <a:t>HTML</a:t>
            </a:r>
            <a:endParaRPr lang="en-US" dirty="0">
              <a:solidFill>
                <a:srgbClr val="00B0F0"/>
              </a:solidFill>
            </a:endParaRPr>
          </a:p>
        </p:txBody>
      </p:sp>
      <p:sp>
        <p:nvSpPr>
          <p:cNvPr id="3" name="Content Placeholder 2"/>
          <p:cNvSpPr>
            <a:spLocks noGrp="1"/>
          </p:cNvSpPr>
          <p:nvPr>
            <p:ph idx="1"/>
          </p:nvPr>
        </p:nvSpPr>
        <p:spPr/>
        <p:txBody>
          <a:bodyPr>
            <a:normAutofit fontScale="92500"/>
          </a:bodyPr>
          <a:lstStyle/>
          <a:p>
            <a:pPr>
              <a:lnSpc>
                <a:spcPct val="120000"/>
              </a:lnSpc>
            </a:pPr>
            <a:r>
              <a:rPr lang="en-US" sz="2000" dirty="0">
                <a:latin typeface="Segoe UI" panose="020B0502040204020203" pitchFamily="34" charset="0"/>
                <a:cs typeface="Segoe UI" panose="020B0502040204020203" pitchFamily="34" charset="0"/>
              </a:rPr>
              <a:t>Dissatisfied with the direction in which XHTML was being developed, a group of developers and browser manufacturers decided to develop HTML languages outside the W3C consortium
They formed a WHATWG* group that began further development of HTML under their own specification, which they called </a:t>
            </a:r>
            <a:r>
              <a:rPr lang="en-US" sz="2000" i="1" dirty="0">
                <a:latin typeface="Segoe UI" panose="020B0502040204020203" pitchFamily="34" charset="0"/>
                <a:cs typeface="Segoe UI" panose="020B0502040204020203" pitchFamily="34" charset="0"/>
              </a:rPr>
              <a:t>Web Applications 1.0
</a:t>
            </a:r>
            <a:r>
              <a:rPr lang="en-US" sz="2000" dirty="0">
                <a:latin typeface="Segoe UI" panose="020B0502040204020203" pitchFamily="34" charset="0"/>
                <a:cs typeface="Segoe UI" panose="020B0502040204020203" pitchFamily="34" charset="0"/>
              </a:rPr>
              <a:t>W3C acknowledged their work and accepted it in 2007 under the name HTML 5
HTML5</a:t>
            </a:r>
            <a:endParaRPr lang="hr-HR" sz="2000" dirty="0">
              <a:latin typeface="Segoe UI" panose="020B0502040204020203" pitchFamily="34" charset="0"/>
              <a:cs typeface="Segoe UI" panose="020B0502040204020203" pitchFamily="34" charset="0"/>
            </a:endParaRPr>
          </a:p>
          <a:p>
            <a:pPr lvl="1">
              <a:lnSpc>
                <a:spcPct val="120000"/>
              </a:lnSpc>
            </a:pPr>
            <a:r>
              <a:rPr lang="en-US" sz="1600" dirty="0">
                <a:latin typeface="Segoe UI" panose="020B0502040204020203" pitchFamily="34" charset="0"/>
                <a:cs typeface="Segoe UI" panose="020B0502040204020203" pitchFamily="34" charset="0"/>
              </a:rPr>
              <a:t>compatible with previous versions of HTML
supports new APIs
introduces new semantic </a:t>
            </a:r>
            <a:r>
              <a:rPr lang="hr-HR" sz="1600" dirty="0" err="1">
                <a:latin typeface="Segoe UI" panose="020B0502040204020203" pitchFamily="34" charset="0"/>
                <a:cs typeface="Segoe UI" panose="020B0502040204020203" pitchFamily="34" charset="0"/>
              </a:rPr>
              <a:t>markup</a:t>
            </a:r>
            <a:br>
              <a:rPr lang="hr-HR" sz="1400" dirty="0"/>
            </a:br>
            <a:endParaRPr lang="hr-HR" sz="1400" dirty="0"/>
          </a:p>
          <a:p>
            <a:pPr marL="0" indent="0">
              <a:lnSpc>
                <a:spcPct val="120000"/>
              </a:lnSpc>
              <a:buNone/>
            </a:pPr>
            <a:r>
              <a:rPr lang="hr-HR" sz="1200" dirty="0">
                <a:latin typeface="Segoe UI" panose="020B0502040204020203" pitchFamily="34" charset="0"/>
                <a:cs typeface="Segoe UI" panose="020B0502040204020203" pitchFamily="34" charset="0"/>
              </a:rPr>
              <a:t>*</a:t>
            </a:r>
            <a:r>
              <a:rPr lang="en-US" sz="1200" dirty="0">
                <a:latin typeface="Segoe UI" panose="020B0502040204020203" pitchFamily="34" charset="0"/>
                <a:cs typeface="Segoe UI" panose="020B0502040204020203" pitchFamily="34" charset="0"/>
              </a:rPr>
              <a:t>Web Hypertext Application Technology Working Group</a:t>
            </a:r>
          </a:p>
          <a:p>
            <a:pPr>
              <a:lnSpc>
                <a:spcPct val="120000"/>
              </a:lnSpc>
            </a:pPr>
            <a:endParaRPr lang="hr-HR"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9122873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rgbClr val="00B0F0"/>
                </a:solidFill>
              </a:rPr>
              <a:t>HTML</a:t>
            </a:r>
            <a:endParaRPr lang="en-US" dirty="0">
              <a:solidFill>
                <a:srgbClr val="00B0F0"/>
              </a:solidFill>
            </a:endParaRPr>
          </a:p>
        </p:txBody>
      </p:sp>
      <p:sp>
        <p:nvSpPr>
          <p:cNvPr id="3" name="Content Placeholder 2"/>
          <p:cNvSpPr>
            <a:spLocks noGrp="1"/>
          </p:cNvSpPr>
          <p:nvPr>
            <p:ph idx="1"/>
          </p:nvPr>
        </p:nvSpPr>
        <p:spPr/>
        <p:txBody>
          <a:bodyPr>
            <a:normAutofit/>
          </a:bodyPr>
          <a:lstStyle/>
          <a:p>
            <a:pPr>
              <a:lnSpc>
                <a:spcPts val="3000"/>
              </a:lnSpc>
            </a:pPr>
            <a:r>
              <a:rPr lang="hr-HR" sz="2000" dirty="0">
                <a:latin typeface="Segoe UI" panose="020B0502040204020203" pitchFamily="34" charset="0"/>
                <a:cs typeface="Segoe UI" panose="020B0502040204020203" pitchFamily="34" charset="0"/>
              </a:rPr>
              <a:t>HTML (</a:t>
            </a:r>
            <a:r>
              <a:rPr lang="hr-HR" sz="2000" b="1" dirty="0">
                <a:latin typeface="Segoe UI" panose="020B0502040204020203" pitchFamily="34" charset="0"/>
                <a:cs typeface="Segoe UI" panose="020B0502040204020203" pitchFamily="34" charset="0"/>
              </a:rPr>
              <a:t>H</a:t>
            </a:r>
            <a:r>
              <a:rPr lang="hr-HR" sz="2000" dirty="0">
                <a:latin typeface="Segoe UI" panose="020B0502040204020203" pitchFamily="34" charset="0"/>
                <a:cs typeface="Segoe UI" panose="020B0502040204020203" pitchFamily="34" charset="0"/>
              </a:rPr>
              <a:t>yper </a:t>
            </a:r>
            <a:r>
              <a:rPr lang="hr-HR" sz="2000" b="1" dirty="0">
                <a:latin typeface="Segoe UI" panose="020B0502040204020203" pitchFamily="34" charset="0"/>
                <a:cs typeface="Segoe UI" panose="020B0502040204020203" pitchFamily="34" charset="0"/>
              </a:rPr>
              <a:t>T</a:t>
            </a:r>
            <a:r>
              <a:rPr lang="hr-HR" sz="2000" dirty="0">
                <a:latin typeface="Segoe UI" panose="020B0502040204020203" pitchFamily="34" charset="0"/>
                <a:cs typeface="Segoe UI" panose="020B0502040204020203" pitchFamily="34" charset="0"/>
              </a:rPr>
              <a:t>ext </a:t>
            </a:r>
            <a:r>
              <a:rPr lang="hr-HR" sz="2000" b="1" dirty="0">
                <a:latin typeface="Segoe UI" panose="020B0502040204020203" pitchFamily="34" charset="0"/>
                <a:cs typeface="Segoe UI" panose="020B0502040204020203" pitchFamily="34" charset="0"/>
              </a:rPr>
              <a:t>M</a:t>
            </a:r>
            <a:r>
              <a:rPr lang="hr-HR" sz="2000" dirty="0">
                <a:latin typeface="Segoe UI" panose="020B0502040204020203" pitchFamily="34" charset="0"/>
                <a:cs typeface="Segoe UI" panose="020B0502040204020203" pitchFamily="34" charset="0"/>
              </a:rPr>
              <a:t>arkup </a:t>
            </a:r>
            <a:r>
              <a:rPr lang="hr-HR" sz="2000" b="1" dirty="0">
                <a:latin typeface="Segoe UI" panose="020B0502040204020203" pitchFamily="34" charset="0"/>
                <a:cs typeface="Segoe UI" panose="020B0502040204020203" pitchFamily="34" charset="0"/>
              </a:rPr>
              <a:t>L</a:t>
            </a:r>
            <a:r>
              <a:rPr lang="hr-HR" sz="2000" dirty="0">
                <a:latin typeface="Segoe UI" panose="020B0502040204020203" pitchFamily="34" charset="0"/>
                <a:cs typeface="Segoe UI" panose="020B0502040204020203" pitchFamily="34" charset="0"/>
              </a:rPr>
              <a:t>anguage) </a:t>
            </a:r>
            <a:r>
              <a:rPr lang="ta-IN" sz="2000" dirty="0">
                <a:latin typeface="Segoe UI" panose="020B0502040204020203" pitchFamily="34" charset="0"/>
                <a:cs typeface="Segoe UI" panose="020B0502040204020203" pitchFamily="34" charset="0"/>
              </a:rPr>
              <a:t>a language to decribe web pages</a:t>
            </a:r>
            <a:endParaRPr lang="hr-HR" sz="2000" dirty="0">
              <a:latin typeface="Segoe UI" panose="020B0502040204020203" pitchFamily="34" charset="0"/>
              <a:cs typeface="Segoe UI" panose="020B0502040204020203" pitchFamily="34" charset="0"/>
            </a:endParaRPr>
          </a:p>
          <a:p>
            <a:pPr>
              <a:lnSpc>
                <a:spcPts val="3000"/>
              </a:lnSpc>
            </a:pPr>
            <a:r>
              <a:rPr lang="ta-IN" sz="2000" dirty="0">
                <a:latin typeface="Segoe UI" panose="020B0502040204020203" pitchFamily="34" charset="0"/>
                <a:cs typeface="Segoe UI" panose="020B0502040204020203" pitchFamily="34" charset="0"/>
              </a:rPr>
              <a:t>It is not a programming language, but a </a:t>
            </a:r>
            <a:r>
              <a:rPr lang="hr-HR" sz="2000" b="1" dirty="0">
                <a:latin typeface="Segoe UI" panose="020B0502040204020203" pitchFamily="34" charset="0"/>
                <a:cs typeface="Segoe UI" panose="020B0502040204020203" pitchFamily="34" charset="0"/>
              </a:rPr>
              <a:t>markup language</a:t>
            </a:r>
          </a:p>
          <a:p>
            <a:pPr>
              <a:lnSpc>
                <a:spcPts val="3000"/>
              </a:lnSpc>
            </a:pPr>
            <a:r>
              <a:rPr lang="ta-IN" sz="2000" dirty="0">
                <a:latin typeface="Segoe UI" panose="020B0502040204020203" pitchFamily="34" charset="0"/>
                <a:cs typeface="Segoe UI" panose="020B0502040204020203" pitchFamily="34" charset="0"/>
              </a:rPr>
              <a:t>With HTML we define structure of elements in a document</a:t>
            </a:r>
            <a:r>
              <a:rPr lang="hr-HR" sz="2000" dirty="0">
                <a:latin typeface="Segoe UI" panose="020B0502040204020203" pitchFamily="34" charset="0"/>
                <a:cs typeface="Segoe UI" panose="020B0502040204020203" pitchFamily="34" charset="0"/>
              </a:rPr>
              <a:t> </a:t>
            </a:r>
            <a:r>
              <a:rPr lang="ta-IN" sz="2000" dirty="0">
                <a:latin typeface="Segoe UI" panose="020B0502040204020203" pitchFamily="34" charset="0"/>
                <a:cs typeface="Segoe UI" panose="020B0502040204020203" pitchFamily="34" charset="0"/>
              </a:rPr>
              <a:t>(titles, paragraphs, images, hyperlinks...)</a:t>
            </a:r>
          </a:p>
          <a:p>
            <a:pPr>
              <a:lnSpc>
                <a:spcPts val="3000"/>
              </a:lnSpc>
            </a:pPr>
            <a:r>
              <a:rPr lang="en-US" sz="2000" dirty="0">
                <a:latin typeface="Segoe UI" panose="020B0502040204020203" pitchFamily="34" charset="0"/>
                <a:cs typeface="Segoe UI" panose="020B0502040204020203" pitchFamily="34" charset="0"/>
              </a:rPr>
              <a:t>Allows us to determine the appearance of individual elements
Internet browsers do not display html tags but use them to interpret the content of a page</a:t>
            </a:r>
            <a:endParaRPr lang="hr-HR"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193678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rgbClr val="00B0F0"/>
                </a:solidFill>
              </a:rPr>
              <a:t>HTML</a:t>
            </a:r>
            <a:endParaRPr lang="en-US" dirty="0">
              <a:solidFill>
                <a:srgbClr val="00B0F0"/>
              </a:solidFill>
            </a:endParaRPr>
          </a:p>
        </p:txBody>
      </p:sp>
      <p:sp>
        <p:nvSpPr>
          <p:cNvPr id="3" name="Content Placeholder 2"/>
          <p:cNvSpPr>
            <a:spLocks noGrp="1"/>
          </p:cNvSpPr>
          <p:nvPr>
            <p:ph idx="1"/>
          </p:nvPr>
        </p:nvSpPr>
        <p:spPr/>
        <p:txBody>
          <a:bodyPr>
            <a:normAutofit/>
          </a:bodyPr>
          <a:lstStyle/>
          <a:p>
            <a:pPr>
              <a:lnSpc>
                <a:spcPts val="3000"/>
              </a:lnSpc>
            </a:pPr>
            <a:r>
              <a:rPr lang="hr-HR" sz="2000" dirty="0">
                <a:latin typeface="Segoe UI" panose="020B0502040204020203" pitchFamily="34" charset="0"/>
                <a:cs typeface="Segoe UI" panose="020B0502040204020203" pitchFamily="34" charset="0"/>
              </a:rPr>
              <a:t>HTML </a:t>
            </a:r>
            <a:r>
              <a:rPr lang="ta-IN" sz="2000" dirty="0">
                <a:latin typeface="Segoe UI" panose="020B0502040204020203" pitchFamily="34" charset="0"/>
                <a:cs typeface="Segoe UI" panose="020B0502040204020203" pitchFamily="34" charset="0"/>
              </a:rPr>
              <a:t>tags are word in brackets</a:t>
            </a:r>
            <a:r>
              <a:rPr lang="hr-HR" sz="2000" dirty="0">
                <a:latin typeface="Segoe UI" panose="020B0502040204020203" pitchFamily="34" charset="0"/>
                <a:cs typeface="Segoe UI" panose="020B0502040204020203" pitchFamily="34" charset="0"/>
              </a:rPr>
              <a:t>&lt;&gt;</a:t>
            </a:r>
            <a:r>
              <a:rPr lang="ta-IN" sz="2000" dirty="0">
                <a:latin typeface="Segoe UI" panose="020B0502040204020203" pitchFamily="34" charset="0"/>
                <a:cs typeface="Segoe UI" panose="020B0502040204020203" pitchFamily="34" charset="0"/>
              </a:rPr>
              <a:t>, like </a:t>
            </a:r>
            <a:r>
              <a:rPr lang="hr-HR" sz="2000" b="1" dirty="0">
                <a:latin typeface="Segoe UI" panose="020B0502040204020203" pitchFamily="34" charset="0"/>
                <a:cs typeface="Segoe UI" panose="020B0502040204020203" pitchFamily="34" charset="0"/>
              </a:rPr>
              <a:t>&lt;html&gt;</a:t>
            </a:r>
            <a:r>
              <a:rPr lang="hr-HR" sz="2000" dirty="0">
                <a:latin typeface="Segoe UI" panose="020B0502040204020203" pitchFamily="34" charset="0"/>
                <a:cs typeface="Segoe UI" panose="020B0502040204020203" pitchFamily="34" charset="0"/>
              </a:rPr>
              <a:t>.  </a:t>
            </a:r>
          </a:p>
          <a:p>
            <a:pPr>
              <a:lnSpc>
                <a:spcPts val="3000"/>
              </a:lnSpc>
            </a:pPr>
            <a:r>
              <a:rPr lang="hr-HR" sz="2000" dirty="0">
                <a:latin typeface="Segoe UI" panose="020B0502040204020203" pitchFamily="34" charset="0"/>
                <a:cs typeface="Segoe UI" panose="020B0502040204020203" pitchFamily="34" charset="0"/>
              </a:rPr>
              <a:t>HTML </a:t>
            </a:r>
            <a:r>
              <a:rPr lang="ta-IN" sz="2000" dirty="0">
                <a:latin typeface="Segoe UI" panose="020B0502040204020203" pitchFamily="34" charset="0"/>
                <a:cs typeface="Segoe UI" panose="020B0502040204020203" pitchFamily="34" charset="0"/>
              </a:rPr>
              <a:t>tags are coupled : </a:t>
            </a:r>
            <a:r>
              <a:rPr lang="hr-HR" sz="1800" b="1" dirty="0">
                <a:latin typeface="Consolas" panose="020B0609020204030204" pitchFamily="49" charset="0"/>
                <a:cs typeface="Consolas" panose="020B0609020204030204" pitchFamily="49" charset="0"/>
              </a:rPr>
              <a:t>&lt;b&gt;</a:t>
            </a:r>
            <a:r>
              <a:rPr lang="hr-HR" sz="1800" dirty="0">
                <a:latin typeface="Consolas" panose="020B0609020204030204" pitchFamily="49" charset="0"/>
                <a:cs typeface="Consolas" panose="020B0609020204030204" pitchFamily="49" charset="0"/>
              </a:rPr>
              <a:t> </a:t>
            </a:r>
            <a:r>
              <a:rPr lang="hr-HR" sz="1800" b="1" dirty="0">
                <a:latin typeface="Consolas" panose="020B0609020204030204" pitchFamily="49" charset="0"/>
                <a:cs typeface="Consolas" panose="020B0609020204030204" pitchFamily="49" charset="0"/>
              </a:rPr>
              <a:t>&lt;/b&gt;</a:t>
            </a:r>
            <a:r>
              <a:rPr lang="hr-HR" sz="2000" dirty="0">
                <a:latin typeface="Segoe UI" panose="020B0502040204020203" pitchFamily="34" charset="0"/>
                <a:cs typeface="Segoe UI" panose="020B0502040204020203" pitchFamily="34" charset="0"/>
              </a:rPr>
              <a:t>. </a:t>
            </a:r>
            <a:br>
              <a:rPr lang="hr-HR" sz="2000" dirty="0">
                <a:latin typeface="Segoe UI" panose="020B0502040204020203" pitchFamily="34" charset="0"/>
                <a:cs typeface="Segoe UI" panose="020B0502040204020203" pitchFamily="34" charset="0"/>
              </a:rPr>
            </a:br>
            <a:r>
              <a:rPr lang="ta-IN" sz="2000" dirty="0">
                <a:latin typeface="Segoe UI" panose="020B0502040204020203" pitchFamily="34" charset="0"/>
                <a:cs typeface="Segoe UI" panose="020B0502040204020203" pitchFamily="34" charset="0"/>
              </a:rPr>
              <a:t>First one is opening tag, and second one is closing tag</a:t>
            </a:r>
            <a:r>
              <a:rPr lang="hr-HR" sz="2000" dirty="0">
                <a:latin typeface="Segoe UI" panose="020B0502040204020203" pitchFamily="34" charset="0"/>
                <a:cs typeface="Segoe UI" panose="020B0502040204020203" pitchFamily="34" charset="0"/>
              </a:rPr>
              <a:t> </a:t>
            </a:r>
          </a:p>
          <a:p>
            <a:pPr>
              <a:lnSpc>
                <a:spcPts val="3000"/>
              </a:lnSpc>
            </a:pPr>
            <a:r>
              <a:rPr lang="hr-HR" sz="2000" dirty="0">
                <a:latin typeface="Segoe UI" panose="020B0502040204020203" pitchFamily="34" charset="0"/>
                <a:cs typeface="Segoe UI" panose="020B0502040204020203" pitchFamily="34" charset="0"/>
              </a:rPr>
              <a:t>HTML </a:t>
            </a:r>
            <a:r>
              <a:rPr lang="ta-IN" sz="2000" dirty="0">
                <a:latin typeface="Segoe UI" panose="020B0502040204020203" pitchFamily="34" charset="0"/>
                <a:cs typeface="Segoe UI" panose="020B0502040204020203" pitchFamily="34" charset="0"/>
              </a:rPr>
              <a:t>can be written in any text editor like </a:t>
            </a:r>
            <a:r>
              <a:rPr lang="hr-HR" sz="2000" dirty="0">
                <a:latin typeface="Segoe UI" panose="020B0502040204020203" pitchFamily="34" charset="0"/>
                <a:cs typeface="Segoe UI" panose="020B0502040204020203" pitchFamily="34" charset="0"/>
              </a:rPr>
              <a:t>Notepad ili Notepad++</a:t>
            </a:r>
          </a:p>
          <a:p>
            <a:pPr>
              <a:lnSpc>
                <a:spcPts val="3000"/>
              </a:lnSpc>
            </a:pPr>
            <a:r>
              <a:rPr lang="en-US" sz="2000" dirty="0">
                <a:latin typeface="Segoe UI" panose="020B0502040204020203" pitchFamily="34" charset="0"/>
                <a:cs typeface="Segoe UI" panose="020B0502040204020203" pitchFamily="34" charset="0"/>
              </a:rPr>
              <a:t>Today, there are many tools that make it easy to write HTML code and work according to the WYSIWYG principle. </a:t>
            </a:r>
            <a:br>
              <a:rPr lang="en-US" sz="2000" dirty="0">
                <a:latin typeface="Segoe UI" panose="020B0502040204020203" pitchFamily="34" charset="0"/>
                <a:cs typeface="Segoe UI" panose="020B0502040204020203" pitchFamily="34" charset="0"/>
              </a:rPr>
            </a:br>
            <a:r>
              <a:rPr lang="en-US" sz="2000" dirty="0">
                <a:latin typeface="Segoe UI" panose="020B0502040204020203" pitchFamily="34" charset="0"/>
                <a:cs typeface="Segoe UI" panose="020B0502040204020203" pitchFamily="34" charset="0"/>
              </a:rPr>
              <a:t>One of the most popular are </a:t>
            </a:r>
            <a:r>
              <a:rPr lang="en-US" sz="2000" b="1" dirty="0">
                <a:latin typeface="Segoe UI" panose="020B0502040204020203" pitchFamily="34" charset="0"/>
                <a:cs typeface="Segoe UI" panose="020B0502040204020203" pitchFamily="34" charset="0"/>
              </a:rPr>
              <a:t>Visual Studio Code</a:t>
            </a:r>
            <a:r>
              <a:rPr lang="en-US" sz="2000" dirty="0">
                <a:latin typeface="Segoe UI" panose="020B0502040204020203" pitchFamily="34" charset="0"/>
                <a:cs typeface="Segoe UI" panose="020B0502040204020203" pitchFamily="34" charset="0"/>
              </a:rPr>
              <a:t>, Sublime Text, </a:t>
            </a:r>
            <a:r>
              <a:rPr lang="en-US" sz="2000" dirty="0" err="1">
                <a:latin typeface="Segoe UI" panose="020B0502040204020203" pitchFamily="34" charset="0"/>
                <a:cs typeface="Segoe UI" panose="020B0502040204020203" pitchFamily="34" charset="0"/>
              </a:rPr>
              <a:t>Ato</a:t>
            </a:r>
            <a:r>
              <a:rPr lang="hr-HR" sz="2000">
                <a:latin typeface="Segoe UI" panose="020B0502040204020203" pitchFamily="34" charset="0"/>
                <a:cs typeface="Segoe UI" panose="020B0502040204020203" pitchFamily="34" charset="0"/>
              </a:rPr>
              <a:t>m</a:t>
            </a:r>
            <a:endParaRPr lang="hr-HR" sz="1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9824018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hr-HR" dirty="0">
                <a:solidFill>
                  <a:srgbClr val="00B0F0"/>
                </a:solidFill>
              </a:rPr>
              <a:t>HTML</a:t>
            </a:r>
            <a:r>
              <a:rPr lang="hr-HR" dirty="0"/>
              <a:t> </a:t>
            </a:r>
            <a:r>
              <a:rPr lang="ta-IN" dirty="0"/>
              <a:t>elements</a:t>
            </a:r>
            <a:endParaRPr lang="en-US" dirty="0"/>
          </a:p>
        </p:txBody>
      </p:sp>
      <p:sp>
        <p:nvSpPr>
          <p:cNvPr id="3" name="Content Placeholder 2"/>
          <p:cNvSpPr>
            <a:spLocks noGrp="1"/>
          </p:cNvSpPr>
          <p:nvPr>
            <p:ph sz="half" idx="1"/>
          </p:nvPr>
        </p:nvSpPr>
        <p:spPr/>
        <p:txBody>
          <a:bodyPr>
            <a:normAutofit fontScale="92500" lnSpcReduction="20000"/>
          </a:bodyPr>
          <a:lstStyle/>
          <a:p>
            <a:pPr marL="285750" indent="-285750">
              <a:lnSpc>
                <a:spcPct val="120000"/>
              </a:lnSpc>
              <a:buFont typeface="Arial" pitchFamily="34" charset="0"/>
              <a:buChar char="•"/>
            </a:pPr>
            <a:r>
              <a:rPr lang="ta-IN" sz="1800" dirty="0">
                <a:latin typeface="Segoe UI" panose="020B0502040204020203" pitchFamily="34" charset="0"/>
                <a:cs typeface="Segoe UI" panose="020B0502040204020203" pitchFamily="34" charset="0"/>
              </a:rPr>
              <a:t>M</a:t>
            </a:r>
            <a:r>
              <a:rPr lang="en-US" sz="1800" dirty="0">
                <a:latin typeface="Segoe UI" panose="020B0502040204020203" pitchFamily="34" charset="0"/>
                <a:cs typeface="Segoe UI" panose="020B0502040204020203" pitchFamily="34" charset="0"/>
              </a:rPr>
              <a:t>a</a:t>
            </a:r>
            <a:r>
              <a:rPr lang="ta-IN" sz="1800" dirty="0">
                <a:latin typeface="Segoe UI" panose="020B0502040204020203" pitchFamily="34" charset="0"/>
                <a:cs typeface="Segoe UI" panose="020B0502040204020203" pitchFamily="34" charset="0"/>
              </a:rPr>
              <a:t>in tag: </a:t>
            </a:r>
            <a:r>
              <a:rPr lang="hr-HR" sz="1800" b="1" dirty="0">
                <a:latin typeface="Consolas" panose="020B0609020204030204" pitchFamily="49" charset="0"/>
                <a:cs typeface="Consolas" panose="020B0609020204030204" pitchFamily="49" charset="0"/>
              </a:rPr>
              <a:t>&lt;html&gt;</a:t>
            </a:r>
          </a:p>
          <a:p>
            <a:pPr marL="285750" indent="-285750">
              <a:lnSpc>
                <a:spcPct val="120000"/>
              </a:lnSpc>
              <a:buFont typeface="Arial" pitchFamily="34" charset="0"/>
              <a:buChar char="•"/>
            </a:pPr>
            <a:r>
              <a:rPr lang="ta-IN" sz="1800" dirty="0">
                <a:latin typeface="Segoe UI" panose="020B0502040204020203" pitchFamily="34" charset="0"/>
                <a:cs typeface="Segoe UI" panose="020B0502040204020203" pitchFamily="34" charset="0"/>
              </a:rPr>
              <a:t>A</a:t>
            </a:r>
            <a:r>
              <a:rPr lang="hr-HR" sz="1800" dirty="0">
                <a:latin typeface="Segoe UI" panose="020B0502040204020203" pitchFamily="34" charset="0"/>
                <a:cs typeface="Segoe UI" panose="020B0502040204020203" pitchFamily="34" charset="0"/>
              </a:rPr>
              <a:t>t</a:t>
            </a:r>
            <a:r>
              <a:rPr lang="ta-IN" sz="1800" dirty="0">
                <a:latin typeface="Segoe UI" panose="020B0502040204020203" pitchFamily="34" charset="0"/>
                <a:cs typeface="Segoe UI" panose="020B0502040204020203" pitchFamily="34" charset="0"/>
              </a:rPr>
              <a:t>t</a:t>
            </a:r>
            <a:r>
              <a:rPr lang="hr-HR" sz="1800" dirty="0">
                <a:latin typeface="Segoe UI" panose="020B0502040204020203" pitchFamily="34" charset="0"/>
                <a:cs typeface="Segoe UI" panose="020B0502040204020203" pitchFamily="34" charset="0"/>
              </a:rPr>
              <a:t>ribut</a:t>
            </a:r>
            <a:r>
              <a:rPr lang="ta-IN" sz="1800" dirty="0">
                <a:latin typeface="Segoe UI" panose="020B0502040204020203" pitchFamily="34" charset="0"/>
                <a:cs typeface="Segoe UI" panose="020B0502040204020203" pitchFamily="34" charset="0"/>
              </a:rPr>
              <a:t>es</a:t>
            </a:r>
            <a:r>
              <a:rPr lang="hr-HR" sz="1800" dirty="0">
                <a:latin typeface="Segoe UI" panose="020B0502040204020203" pitchFamily="34" charset="0"/>
                <a:cs typeface="Segoe UI" panose="020B0502040204020203" pitchFamily="34" charset="0"/>
              </a:rPr>
              <a:t>:</a:t>
            </a:r>
          </a:p>
          <a:p>
            <a:pPr marL="742950" lvl="1" indent="-285750">
              <a:lnSpc>
                <a:spcPct val="120000"/>
              </a:lnSpc>
              <a:buFont typeface="Arial" pitchFamily="34" charset="0"/>
              <a:buChar char="•"/>
            </a:pPr>
            <a:r>
              <a:rPr lang="hr-HR" sz="1800" b="1" dirty="0">
                <a:latin typeface="Consolas" panose="020B0609020204030204" pitchFamily="49" charset="0"/>
                <a:cs typeface="Consolas" panose="020B0609020204030204" pitchFamily="49" charset="0"/>
              </a:rPr>
              <a:t>lang</a:t>
            </a:r>
            <a:r>
              <a:rPr lang="hr-HR" sz="1800" dirty="0"/>
              <a:t> (</a:t>
            </a:r>
            <a:r>
              <a:rPr lang="ta-IN" sz="1800" dirty="0"/>
              <a:t>ie. </a:t>
            </a:r>
            <a:r>
              <a:rPr lang="hr-HR" sz="1800" dirty="0"/>
              <a:t>f</a:t>
            </a:r>
            <a:r>
              <a:rPr lang="ta-IN" sz="1800" dirty="0"/>
              <a:t>or date formatting</a:t>
            </a:r>
            <a:r>
              <a:rPr lang="hr-HR" sz="1800" dirty="0"/>
              <a:t>)</a:t>
            </a:r>
          </a:p>
          <a:p>
            <a:pPr marL="742950" lvl="1" indent="-285750">
              <a:lnSpc>
                <a:spcPct val="120000"/>
              </a:lnSpc>
              <a:buFont typeface="Arial" pitchFamily="34" charset="0"/>
              <a:buChar char="•"/>
            </a:pPr>
            <a:r>
              <a:rPr lang="hr-HR" sz="1800" b="1" dirty="0">
                <a:latin typeface="Consolas" panose="020B0609020204030204" pitchFamily="49" charset="0"/>
                <a:cs typeface="Consolas" panose="020B0609020204030204" pitchFamily="49" charset="0"/>
              </a:rPr>
              <a:t>dir</a:t>
            </a:r>
            <a:r>
              <a:rPr lang="hr-HR" sz="1800" dirty="0"/>
              <a:t> (</a:t>
            </a:r>
            <a:r>
              <a:rPr lang="ta-IN" sz="1800" dirty="0"/>
              <a:t>in which direction should we write the page</a:t>
            </a:r>
            <a:r>
              <a:rPr lang="hr-HR" sz="1800" dirty="0"/>
              <a:t>)</a:t>
            </a:r>
          </a:p>
          <a:p>
            <a:pPr marL="285750" indent="-285750">
              <a:lnSpc>
                <a:spcPct val="120000"/>
              </a:lnSpc>
              <a:buFont typeface="Arial" pitchFamily="34" charset="0"/>
              <a:buChar char="•"/>
            </a:pPr>
            <a:r>
              <a:rPr lang="ta-IN" sz="1800" dirty="0">
                <a:latin typeface="Segoe UI" panose="020B0502040204020203" pitchFamily="34" charset="0"/>
                <a:cs typeface="Segoe UI" panose="020B0502040204020203" pitchFamily="34" charset="0"/>
              </a:rPr>
              <a:t>Mandatory </a:t>
            </a:r>
            <a:r>
              <a:rPr lang="hr-HR" sz="1800" b="1" dirty="0">
                <a:latin typeface="Consolas" panose="020B0609020204030204" pitchFamily="49" charset="0"/>
                <a:cs typeface="Consolas" panose="020B0609020204030204" pitchFamily="49" charset="0"/>
              </a:rPr>
              <a:t>&lt;html&gt;</a:t>
            </a:r>
            <a:r>
              <a:rPr lang="ta-IN" sz="1800" b="1" dirty="0">
                <a:latin typeface="Consolas" panose="020B0609020204030204" pitchFamily="49" charset="0"/>
                <a:cs typeface="Consolas" panose="020B0609020204030204" pitchFamily="49" charset="0"/>
              </a:rPr>
              <a:t> </a:t>
            </a:r>
            <a:r>
              <a:rPr lang="ta-IN" sz="1800" dirty="0">
                <a:latin typeface="Segoe UI" panose="020B0502040204020203" pitchFamily="34" charset="0"/>
                <a:cs typeface="Segoe UI" panose="020B0502040204020203" pitchFamily="34" charset="0"/>
              </a:rPr>
              <a:t>elements</a:t>
            </a:r>
            <a:r>
              <a:rPr lang="hr-HR" sz="1800" dirty="0">
                <a:latin typeface="Segoe UI" panose="020B0502040204020203" pitchFamily="34" charset="0"/>
                <a:cs typeface="Segoe UI" panose="020B0502040204020203" pitchFamily="34" charset="0"/>
              </a:rPr>
              <a:t>:</a:t>
            </a:r>
          </a:p>
          <a:p>
            <a:pPr marL="742950" lvl="1" indent="-285750">
              <a:lnSpc>
                <a:spcPct val="120000"/>
              </a:lnSpc>
              <a:buFont typeface="Arial" pitchFamily="34" charset="0"/>
              <a:buChar char="•"/>
            </a:pPr>
            <a:r>
              <a:rPr lang="hr-HR" sz="1800" b="1" dirty="0">
                <a:latin typeface="Consolas" panose="020B0609020204030204" pitchFamily="49" charset="0"/>
                <a:cs typeface="Consolas" panose="020B0609020204030204" pitchFamily="49" charset="0"/>
              </a:rPr>
              <a:t>&lt;head&gt;</a:t>
            </a:r>
            <a:r>
              <a:rPr lang="hr-HR" sz="1800" dirty="0"/>
              <a:t> (</a:t>
            </a:r>
            <a:r>
              <a:rPr lang="ta-IN" sz="1800" dirty="0"/>
              <a:t>header of document, </a:t>
            </a:r>
            <a:r>
              <a:rPr lang="en-US" sz="1800" dirty="0"/>
              <a:t>content is not displayed in the browser</a:t>
            </a:r>
            <a:r>
              <a:rPr lang="hr-HR" sz="1800" dirty="0"/>
              <a:t>, </a:t>
            </a:r>
            <a:r>
              <a:rPr lang="en-US" sz="1800" dirty="0"/>
              <a:t>used to describe the page in detail</a:t>
            </a:r>
            <a:r>
              <a:rPr lang="hr-HR" sz="1800" dirty="0"/>
              <a:t>)</a:t>
            </a:r>
          </a:p>
          <a:p>
            <a:pPr marL="1200150" lvl="2" indent="-285750">
              <a:lnSpc>
                <a:spcPct val="120000"/>
              </a:lnSpc>
              <a:buFont typeface="Arial" pitchFamily="34" charset="0"/>
              <a:buChar char="•"/>
            </a:pPr>
            <a:r>
              <a:rPr lang="hr-HR" sz="1800" b="1" dirty="0">
                <a:latin typeface="Consolas" panose="020B0609020204030204" pitchFamily="49" charset="0"/>
                <a:cs typeface="Consolas" panose="020B0609020204030204" pitchFamily="49" charset="0"/>
              </a:rPr>
              <a:t>&lt;title&gt;</a:t>
            </a:r>
            <a:r>
              <a:rPr lang="hr-HR" sz="1800" dirty="0"/>
              <a:t> (t</a:t>
            </a:r>
            <a:r>
              <a:rPr lang="en-US" sz="1800" dirty="0"/>
              <a:t>he title of the page that is printed in the title bar</a:t>
            </a:r>
            <a:r>
              <a:rPr lang="hr-HR" sz="1800" dirty="0"/>
              <a:t>)</a:t>
            </a:r>
          </a:p>
          <a:p>
            <a:pPr marL="742950" lvl="1" indent="-285750">
              <a:lnSpc>
                <a:spcPct val="120000"/>
              </a:lnSpc>
              <a:buFont typeface="Arial" pitchFamily="34" charset="0"/>
              <a:buChar char="•"/>
            </a:pPr>
            <a:r>
              <a:rPr lang="hr-HR" sz="1800" b="1" dirty="0">
                <a:latin typeface="Consolas" panose="020B0609020204030204" pitchFamily="49" charset="0"/>
                <a:cs typeface="Consolas" panose="020B0609020204030204" pitchFamily="49" charset="0"/>
              </a:rPr>
              <a:t>&lt;body&gt; </a:t>
            </a:r>
            <a:r>
              <a:rPr lang="hr-HR" sz="1800" dirty="0"/>
              <a:t>(</a:t>
            </a:r>
            <a:r>
              <a:rPr lang="ta-IN" sz="1800" dirty="0"/>
              <a:t>content of the page, this will be displayed in the browser</a:t>
            </a:r>
            <a:r>
              <a:rPr lang="hr-HR" sz="1800" dirty="0"/>
              <a:t>)</a:t>
            </a:r>
          </a:p>
          <a:p>
            <a:pPr marL="742950" lvl="1" indent="-285750">
              <a:lnSpc>
                <a:spcPct val="120000"/>
              </a:lnSpc>
              <a:buFont typeface="Arial" pitchFamily="34" charset="0"/>
              <a:buChar char="•"/>
            </a:pPr>
            <a:endParaRPr lang="hr-HR" sz="2000" dirty="0">
              <a:latin typeface="Candara" pitchFamily="34" charset="0"/>
            </a:endParaRPr>
          </a:p>
          <a:p>
            <a:pPr>
              <a:lnSpc>
                <a:spcPct val="120000"/>
              </a:lnSpc>
            </a:pPr>
            <a:endParaRPr lang="en-US" dirty="0"/>
          </a:p>
        </p:txBody>
      </p:sp>
      <p:pic>
        <p:nvPicPr>
          <p:cNvPr id="7" name="Picture 6">
            <a:extLst>
              <a:ext uri="{FF2B5EF4-FFF2-40B4-BE49-F238E27FC236}">
                <a16:creationId xmlns:a16="http://schemas.microsoft.com/office/drawing/2014/main" id="{1978DE42-5FA0-46E3-9C2D-6C894878B195}"/>
              </a:ext>
            </a:extLst>
          </p:cNvPr>
          <p:cNvPicPr>
            <a:picLocks noChangeAspect="1"/>
          </p:cNvPicPr>
          <p:nvPr/>
        </p:nvPicPr>
        <p:blipFill>
          <a:blip r:embed="rId2"/>
          <a:stretch>
            <a:fillRect/>
          </a:stretch>
        </p:blipFill>
        <p:spPr>
          <a:xfrm>
            <a:off x="6172202" y="2110281"/>
            <a:ext cx="5053890" cy="2201060"/>
          </a:xfrm>
          <a:prstGeom prst="rect">
            <a:avLst/>
          </a:prstGeom>
        </p:spPr>
      </p:pic>
    </p:spTree>
    <p:extLst>
      <p:ext uri="{BB962C8B-B14F-4D97-AF65-F5344CB8AC3E}">
        <p14:creationId xmlns:p14="http://schemas.microsoft.com/office/powerpoint/2010/main" val="3121592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solidFill>
                  <a:srgbClr val="00B0F0"/>
                </a:solidFill>
              </a:rPr>
              <a:t>HTML</a:t>
            </a:r>
            <a:r>
              <a:rPr lang="hr-HR" dirty="0"/>
              <a:t> </a:t>
            </a:r>
            <a:r>
              <a:rPr lang="ta-IN" dirty="0"/>
              <a:t>elements</a:t>
            </a:r>
            <a:endParaRPr lang="en-US" dirty="0">
              <a:solidFill>
                <a:srgbClr val="00B0F0"/>
              </a:solidFill>
            </a:endParaRPr>
          </a:p>
        </p:txBody>
      </p:sp>
      <p:sp>
        <p:nvSpPr>
          <p:cNvPr id="3" name="Content Placeholder 2"/>
          <p:cNvSpPr>
            <a:spLocks noGrp="1"/>
          </p:cNvSpPr>
          <p:nvPr>
            <p:ph idx="1"/>
          </p:nvPr>
        </p:nvSpPr>
        <p:spPr/>
        <p:txBody>
          <a:bodyPr>
            <a:normAutofit fontScale="92500" lnSpcReduction="20000"/>
          </a:bodyPr>
          <a:lstStyle/>
          <a:p>
            <a:pPr>
              <a:lnSpc>
                <a:spcPct val="120000"/>
              </a:lnSpc>
            </a:pPr>
            <a:r>
              <a:rPr lang="ta-IN" sz="2000" dirty="0">
                <a:latin typeface="Segoe UI" panose="020B0502040204020203" pitchFamily="34" charset="0"/>
                <a:cs typeface="Segoe UI" panose="020B0502040204020203" pitchFamily="34" charset="0"/>
              </a:rPr>
              <a:t>Two main groups:</a:t>
            </a:r>
            <a:endParaRPr lang="hr-HR" sz="2000" dirty="0">
              <a:latin typeface="Segoe UI" panose="020B0502040204020203" pitchFamily="34" charset="0"/>
              <a:cs typeface="Segoe UI" panose="020B0502040204020203" pitchFamily="34" charset="0"/>
            </a:endParaRPr>
          </a:p>
          <a:p>
            <a:pPr lvl="1">
              <a:lnSpc>
                <a:spcPct val="120000"/>
              </a:lnSpc>
            </a:pPr>
            <a:r>
              <a:rPr lang="ta-IN" sz="2000" b="1" dirty="0"/>
              <a:t>Block elements </a:t>
            </a:r>
            <a:r>
              <a:rPr lang="hr-HR" sz="2000" dirty="0"/>
              <a:t>– take </a:t>
            </a:r>
            <a:r>
              <a:rPr lang="hr-HR" sz="2000" dirty="0" err="1"/>
              <a:t>up</a:t>
            </a:r>
            <a:r>
              <a:rPr lang="hr-HR" sz="2000" dirty="0"/>
              <a:t> </a:t>
            </a:r>
            <a:r>
              <a:rPr lang="hr-HR" sz="2000" dirty="0" err="1"/>
              <a:t>the</a:t>
            </a:r>
            <a:r>
              <a:rPr lang="hr-HR" sz="2000" dirty="0"/>
              <a:t> </a:t>
            </a:r>
            <a:r>
              <a:rPr lang="ta-IN" sz="2000" dirty="0"/>
              <a:t>full width of their parent</a:t>
            </a:r>
            <a:r>
              <a:rPr lang="hr-HR" sz="2000" dirty="0"/>
              <a:t> </a:t>
            </a:r>
            <a:r>
              <a:rPr lang="hr-HR" sz="2000" dirty="0" err="1"/>
              <a:t>elements</a:t>
            </a:r>
            <a:endParaRPr lang="hr-HR" sz="2000" dirty="0"/>
          </a:p>
          <a:p>
            <a:pPr lvl="2">
              <a:lnSpc>
                <a:spcPct val="120000"/>
              </a:lnSpc>
            </a:pPr>
            <a:r>
              <a:rPr lang="hr-HR" b="1" dirty="0">
                <a:latin typeface="Consolas" panose="020B0609020204030204" pitchFamily="49" charset="0"/>
                <a:cs typeface="Consolas" panose="020B0609020204030204" pitchFamily="49" charset="0"/>
              </a:rPr>
              <a:t>&lt;div&gt;, &lt;p&gt;, &lt;table&gt;, &lt;</a:t>
            </a:r>
            <a:r>
              <a:rPr lang="hr-HR" b="1" dirty="0" err="1">
                <a:latin typeface="Consolas" panose="020B0609020204030204" pitchFamily="49" charset="0"/>
                <a:cs typeface="Consolas" panose="020B0609020204030204" pitchFamily="49" charset="0"/>
              </a:rPr>
              <a:t>h</a:t>
            </a:r>
            <a:r>
              <a:rPr lang="hr-HR" sz="1200" b="1" dirty="0" err="1">
                <a:latin typeface="Consolas" panose="020B0609020204030204" pitchFamily="49" charset="0"/>
                <a:cs typeface="Consolas" panose="020B0609020204030204" pitchFamily="49" charset="0"/>
              </a:rPr>
              <a:t>n</a:t>
            </a:r>
            <a:r>
              <a:rPr lang="hr-HR" b="1" dirty="0">
                <a:latin typeface="Consolas" panose="020B0609020204030204" pitchFamily="49" charset="0"/>
                <a:cs typeface="Consolas" panose="020B0609020204030204" pitchFamily="49" charset="0"/>
              </a:rPr>
              <a:t>&gt;, &lt;</a:t>
            </a:r>
            <a:r>
              <a:rPr lang="hr-HR" b="1" dirty="0" err="1">
                <a:latin typeface="Consolas" panose="020B0609020204030204" pitchFamily="49" charset="0"/>
                <a:cs typeface="Consolas" panose="020B0609020204030204" pitchFamily="49" charset="0"/>
              </a:rPr>
              <a:t>hr</a:t>
            </a:r>
            <a:r>
              <a:rPr lang="hr-HR" b="1" dirty="0">
                <a:latin typeface="Consolas" panose="020B0609020204030204" pitchFamily="49" charset="0"/>
                <a:cs typeface="Consolas" panose="020B0609020204030204" pitchFamily="49" charset="0"/>
              </a:rPr>
              <a:t>/&gt;</a:t>
            </a:r>
            <a:r>
              <a:rPr lang="hr-HR" b="1" dirty="0"/>
              <a:t>…</a:t>
            </a:r>
          </a:p>
          <a:p>
            <a:pPr lvl="2">
              <a:lnSpc>
                <a:spcPct val="120000"/>
              </a:lnSpc>
            </a:pPr>
            <a:endParaRPr lang="hr-HR" b="1" dirty="0"/>
          </a:p>
          <a:p>
            <a:pPr lvl="1">
              <a:lnSpc>
                <a:spcPct val="120000"/>
              </a:lnSpc>
            </a:pPr>
            <a:r>
              <a:rPr lang="ta-IN" sz="2000" b="1" dirty="0"/>
              <a:t>Line elements </a:t>
            </a:r>
            <a:r>
              <a:rPr lang="hr-HR" sz="2000" dirty="0"/>
              <a:t>– </a:t>
            </a:r>
            <a:r>
              <a:rPr lang="ta-IN" sz="2000" dirty="0"/>
              <a:t>width is defined by the content</a:t>
            </a:r>
            <a:endParaRPr lang="hr-HR" sz="2000" dirty="0"/>
          </a:p>
          <a:p>
            <a:pPr lvl="2">
              <a:lnSpc>
                <a:spcPct val="120000"/>
              </a:lnSpc>
            </a:pPr>
            <a:r>
              <a:rPr lang="hr-HR" b="1" dirty="0">
                <a:latin typeface="Consolas" panose="020B0609020204030204" pitchFamily="49" charset="0"/>
                <a:cs typeface="Consolas" panose="020B0609020204030204" pitchFamily="49" charset="0"/>
              </a:rPr>
              <a:t>&lt;</a:t>
            </a:r>
            <a:r>
              <a:rPr lang="hr-HR" b="1" dirty="0" err="1">
                <a:latin typeface="Consolas" panose="020B0609020204030204" pitchFamily="49" charset="0"/>
                <a:cs typeface="Consolas" panose="020B0609020204030204" pitchFamily="49" charset="0"/>
              </a:rPr>
              <a:t>strong</a:t>
            </a:r>
            <a:r>
              <a:rPr lang="hr-HR" b="1" dirty="0">
                <a:latin typeface="Consolas" panose="020B0609020204030204" pitchFamily="49" charset="0"/>
                <a:cs typeface="Consolas" panose="020B0609020204030204" pitchFamily="49" charset="0"/>
              </a:rPr>
              <a:t>&gt;, &lt;em&gt;, &lt;</a:t>
            </a:r>
            <a:r>
              <a:rPr lang="hr-HR" b="1" dirty="0" err="1">
                <a:latin typeface="Consolas" panose="020B0609020204030204" pitchFamily="49" charset="0"/>
                <a:cs typeface="Consolas" panose="020B0609020204030204" pitchFamily="49" charset="0"/>
              </a:rPr>
              <a:t>span</a:t>
            </a:r>
            <a:r>
              <a:rPr lang="hr-HR" b="1" dirty="0">
                <a:latin typeface="Consolas" panose="020B0609020204030204" pitchFamily="49" charset="0"/>
                <a:cs typeface="Consolas" panose="020B0609020204030204" pitchFamily="49" charset="0"/>
              </a:rPr>
              <a:t>&gt;…</a:t>
            </a:r>
          </a:p>
          <a:p>
            <a:pPr>
              <a:lnSpc>
                <a:spcPct val="120000"/>
              </a:lnSpc>
            </a:pPr>
            <a:endParaRPr lang="hr-HR" sz="2000" dirty="0">
              <a:latin typeface="Segoe UI" panose="020B0502040204020203" pitchFamily="34" charset="0"/>
              <a:cs typeface="Segoe UI" panose="020B0502040204020203" pitchFamily="34" charset="0"/>
            </a:endParaRPr>
          </a:p>
          <a:p>
            <a:pPr>
              <a:lnSpc>
                <a:spcPct val="120000"/>
              </a:lnSpc>
            </a:pPr>
            <a:r>
              <a:rPr lang="en-US" sz="2000" dirty="0">
                <a:latin typeface="Segoe UI" panose="020B0502040204020203" pitchFamily="34" charset="0"/>
                <a:cs typeface="Segoe UI" panose="020B0502040204020203" pitchFamily="34" charset="0"/>
              </a:rPr>
              <a:t>Elements that do not have content, such as a horizontal line or a </a:t>
            </a:r>
            <a:r>
              <a:rPr lang="hr-HR" sz="2000" dirty="0">
                <a:latin typeface="Segoe UI" panose="020B0502040204020203" pitchFamily="34" charset="0"/>
                <a:cs typeface="Segoe UI" panose="020B0502040204020203" pitchFamily="34" charset="0"/>
              </a:rPr>
              <a:t>line </a:t>
            </a:r>
            <a:r>
              <a:rPr lang="hr-HR" sz="2000" dirty="0" err="1">
                <a:latin typeface="Segoe UI" panose="020B0502040204020203" pitchFamily="34" charset="0"/>
                <a:cs typeface="Segoe UI" panose="020B0502040204020203" pitchFamily="34" charset="0"/>
              </a:rPr>
              <a:t>break</a:t>
            </a:r>
            <a:r>
              <a:rPr lang="en-US" sz="2000" dirty="0">
                <a:latin typeface="Segoe UI" panose="020B0502040204020203" pitchFamily="34" charset="0"/>
                <a:cs typeface="Segoe UI" panose="020B0502040204020203" pitchFamily="34" charset="0"/>
              </a:rPr>
              <a:t>, do not have a closing </a:t>
            </a:r>
            <a:r>
              <a:rPr lang="hr-HR" sz="2000" dirty="0" err="1">
                <a:latin typeface="Segoe UI" panose="020B0502040204020203" pitchFamily="34" charset="0"/>
                <a:cs typeface="Segoe UI" panose="020B0502040204020203" pitchFamily="34" charset="0"/>
              </a:rPr>
              <a:t>tag</a:t>
            </a:r>
            <a:endParaRPr lang="hr-HR" sz="2000" dirty="0">
              <a:latin typeface="Segoe UI" panose="020B0502040204020203" pitchFamily="34" charset="0"/>
              <a:cs typeface="Segoe UI" panose="020B0502040204020203" pitchFamily="34" charset="0"/>
            </a:endParaRPr>
          </a:p>
          <a:p>
            <a:pPr lvl="1">
              <a:lnSpc>
                <a:spcPct val="120000"/>
              </a:lnSpc>
            </a:pPr>
            <a:r>
              <a:rPr lang="hr-HR" b="1" dirty="0">
                <a:latin typeface="Consolas" panose="020B0609020204030204" pitchFamily="49" charset="0"/>
                <a:cs typeface="Consolas" panose="020B0609020204030204" pitchFamily="49" charset="0"/>
              </a:rPr>
              <a:t>&lt;</a:t>
            </a:r>
            <a:r>
              <a:rPr lang="hr-HR" b="1" dirty="0" err="1">
                <a:latin typeface="Consolas" panose="020B0609020204030204" pitchFamily="49" charset="0"/>
                <a:cs typeface="Consolas" panose="020B0609020204030204" pitchFamily="49" charset="0"/>
              </a:rPr>
              <a:t>hr</a:t>
            </a:r>
            <a:r>
              <a:rPr lang="hr-HR" b="1" dirty="0">
                <a:latin typeface="Consolas" panose="020B0609020204030204" pitchFamily="49" charset="0"/>
                <a:cs typeface="Consolas" panose="020B0609020204030204" pitchFamily="49" charset="0"/>
              </a:rPr>
              <a:t>/&gt;</a:t>
            </a:r>
          </a:p>
          <a:p>
            <a:pPr lvl="1">
              <a:lnSpc>
                <a:spcPct val="120000"/>
              </a:lnSpc>
            </a:pPr>
            <a:r>
              <a:rPr lang="hr-HR" b="1" dirty="0">
                <a:latin typeface="Consolas" panose="020B0609020204030204" pitchFamily="49" charset="0"/>
                <a:cs typeface="Consolas" panose="020B0609020204030204" pitchFamily="49" charset="0"/>
              </a:rPr>
              <a:t>&lt;</a:t>
            </a:r>
            <a:r>
              <a:rPr lang="hr-HR" b="1" dirty="0" err="1">
                <a:latin typeface="Consolas" panose="020B0609020204030204" pitchFamily="49" charset="0"/>
                <a:cs typeface="Consolas" panose="020B0609020204030204" pitchFamily="49" charset="0"/>
              </a:rPr>
              <a:t>br</a:t>
            </a:r>
            <a:r>
              <a:rPr lang="hr-HR" b="1" dirty="0">
                <a:latin typeface="Consolas" panose="020B0609020204030204" pitchFamily="49" charset="0"/>
                <a:cs typeface="Consolas" panose="020B0609020204030204" pitchFamily="49" charset="0"/>
              </a:rPr>
              <a:t>/&gt;</a:t>
            </a:r>
          </a:p>
          <a:p>
            <a:pPr marL="0" indent="0">
              <a:lnSpc>
                <a:spcPct val="120000"/>
              </a:lnSpc>
              <a:buNone/>
            </a:pPr>
            <a:endParaRPr lang="hr-HR"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8490004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solidFill>
                  <a:srgbClr val="00B0F0"/>
                </a:solidFill>
              </a:rPr>
              <a:t>Attributes</a:t>
            </a:r>
            <a:endParaRPr lang="en-US" dirty="0">
              <a:solidFill>
                <a:srgbClr val="00B0F0"/>
              </a:solidFill>
            </a:endParaRPr>
          </a:p>
        </p:txBody>
      </p:sp>
      <p:sp>
        <p:nvSpPr>
          <p:cNvPr id="3" name="Content Placeholder 2"/>
          <p:cNvSpPr>
            <a:spLocks noGrp="1"/>
          </p:cNvSpPr>
          <p:nvPr>
            <p:ph idx="1"/>
          </p:nvPr>
        </p:nvSpPr>
        <p:spPr/>
        <p:txBody>
          <a:bodyPr>
            <a:normAutofit/>
          </a:bodyPr>
          <a:lstStyle/>
          <a:p>
            <a:pPr>
              <a:lnSpc>
                <a:spcPct val="100000"/>
              </a:lnSpc>
            </a:pPr>
            <a:r>
              <a:rPr lang="ta-IN" sz="2000" dirty="0">
                <a:latin typeface="Segoe UI" panose="020B0502040204020203" pitchFamily="34" charset="0"/>
                <a:cs typeface="Segoe UI" panose="020B0502040204020203" pitchFamily="34" charset="0"/>
              </a:rPr>
              <a:t>Some elements can’t be interpreted without attributes</a:t>
            </a:r>
            <a:endParaRPr lang="hr-HR" sz="2000" dirty="0">
              <a:latin typeface="Segoe UI" panose="020B0502040204020203" pitchFamily="34" charset="0"/>
              <a:cs typeface="Segoe UI" panose="020B0502040204020203" pitchFamily="34" charset="0"/>
            </a:endParaRPr>
          </a:p>
          <a:p>
            <a:pPr>
              <a:lnSpc>
                <a:spcPct val="100000"/>
              </a:lnSpc>
            </a:pPr>
            <a:r>
              <a:rPr lang="ta-IN" sz="2000" dirty="0">
                <a:latin typeface="Segoe UI" panose="020B0502040204020203" pitchFamily="34" charset="0"/>
                <a:cs typeface="Segoe UI" panose="020B0502040204020203" pitchFamily="34" charset="0"/>
              </a:rPr>
              <a:t>Attributes are defined as </a:t>
            </a:r>
            <a:r>
              <a:rPr lang="ta-IN" sz="2000" b="1" dirty="0">
                <a:latin typeface="Consolas" panose="020B0609020204030204" pitchFamily="49" charset="0"/>
                <a:cs typeface="Segoe UI" panose="020B0502040204020203" pitchFamily="34" charset="0"/>
              </a:rPr>
              <a:t>name</a:t>
            </a:r>
            <a:r>
              <a:rPr lang="hr-HR" sz="2000" b="1" dirty="0">
                <a:latin typeface="Consolas" panose="020B0609020204030204" pitchFamily="49" charset="0"/>
                <a:cs typeface="Segoe UI" panose="020B0502040204020203" pitchFamily="34" charset="0"/>
              </a:rPr>
              <a:t>=”</a:t>
            </a:r>
            <a:r>
              <a:rPr lang="ta-IN" sz="2000" b="1" dirty="0">
                <a:latin typeface="Consolas" panose="020B0609020204030204" pitchFamily="49" charset="0"/>
                <a:cs typeface="Segoe UI" panose="020B0502040204020203" pitchFamily="34" charset="0"/>
              </a:rPr>
              <a:t>value</a:t>
            </a:r>
            <a:r>
              <a:rPr lang="hr-HR" sz="2000" b="1" dirty="0">
                <a:latin typeface="Consolas" panose="020B0609020204030204" pitchFamily="49" charset="0"/>
                <a:cs typeface="Segoe UI" panose="020B0502040204020203" pitchFamily="34" charset="0"/>
              </a:rPr>
              <a:t>"</a:t>
            </a:r>
          </a:p>
          <a:p>
            <a:pPr>
              <a:lnSpc>
                <a:spcPct val="100000"/>
              </a:lnSpc>
            </a:pPr>
            <a:endParaRPr lang="hr-HR" sz="2000" dirty="0">
              <a:latin typeface="Segoe UI" panose="020B0502040204020203" pitchFamily="34" charset="0"/>
              <a:cs typeface="Segoe UI" panose="020B0502040204020203" pitchFamily="34" charset="0"/>
            </a:endParaRPr>
          </a:p>
          <a:p>
            <a:pPr>
              <a:lnSpc>
                <a:spcPct val="100000"/>
              </a:lnSpc>
            </a:pPr>
            <a:r>
              <a:rPr lang="ta-IN" sz="2000" dirty="0">
                <a:latin typeface="Segoe UI" panose="020B0502040204020203" pitchFamily="34" charset="0"/>
                <a:cs typeface="Segoe UI" panose="020B0502040204020203" pitchFamily="34" charset="0"/>
              </a:rPr>
              <a:t>Example of mandatory attributes</a:t>
            </a:r>
            <a:r>
              <a:rPr lang="hr-HR" sz="2000" dirty="0">
                <a:latin typeface="Segoe UI" panose="020B0502040204020203" pitchFamily="34" charset="0"/>
                <a:cs typeface="Segoe UI" panose="020B0502040204020203" pitchFamily="34" charset="0"/>
              </a:rPr>
              <a:t>:</a:t>
            </a:r>
          </a:p>
        </p:txBody>
      </p:sp>
      <p:pic>
        <p:nvPicPr>
          <p:cNvPr id="6" name="Picture 5">
            <a:extLst>
              <a:ext uri="{FF2B5EF4-FFF2-40B4-BE49-F238E27FC236}">
                <a16:creationId xmlns:a16="http://schemas.microsoft.com/office/drawing/2014/main" id="{0386AC38-3CC0-4A79-A371-D6DE3421D4F8}"/>
              </a:ext>
            </a:extLst>
          </p:cNvPr>
          <p:cNvPicPr>
            <a:picLocks noChangeAspect="1"/>
          </p:cNvPicPr>
          <p:nvPr/>
        </p:nvPicPr>
        <p:blipFill>
          <a:blip r:embed="rId3"/>
          <a:stretch>
            <a:fillRect/>
          </a:stretch>
        </p:blipFill>
        <p:spPr>
          <a:xfrm>
            <a:off x="2568533" y="4237386"/>
            <a:ext cx="5862945" cy="472184"/>
          </a:xfrm>
          <a:prstGeom prst="rect">
            <a:avLst/>
          </a:prstGeom>
        </p:spPr>
      </p:pic>
    </p:spTree>
    <p:extLst>
      <p:ext uri="{BB962C8B-B14F-4D97-AF65-F5344CB8AC3E}">
        <p14:creationId xmlns:p14="http://schemas.microsoft.com/office/powerpoint/2010/main" val="2567788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a-IN" dirty="0"/>
              <a:t>Rules of writing HTML</a:t>
            </a:r>
            <a:endParaRPr lang="en-US" dirty="0">
              <a:solidFill>
                <a:srgbClr val="00B0F0"/>
              </a:solidFill>
            </a:endParaRPr>
          </a:p>
        </p:txBody>
      </p:sp>
      <p:sp>
        <p:nvSpPr>
          <p:cNvPr id="3" name="Content Placeholder 2"/>
          <p:cNvSpPr>
            <a:spLocks noGrp="1"/>
          </p:cNvSpPr>
          <p:nvPr>
            <p:ph idx="1"/>
          </p:nvPr>
        </p:nvSpPr>
        <p:spPr/>
        <p:txBody>
          <a:bodyPr>
            <a:normAutofit/>
          </a:bodyPr>
          <a:lstStyle/>
          <a:p>
            <a:pPr marL="0" indent="0">
              <a:lnSpc>
                <a:spcPct val="150000"/>
              </a:lnSpc>
              <a:buNone/>
            </a:pPr>
            <a:r>
              <a:rPr lang="en-US" sz="2000" dirty="0">
                <a:latin typeface="Segoe UI" panose="020B0502040204020203" pitchFamily="34" charset="0"/>
                <a:cs typeface="Segoe UI" panose="020B0502040204020203" pitchFamily="34" charset="0"/>
              </a:rPr>
              <a:t>Concepts of proper html code writing that should be adhered to for convenience:</a:t>
            </a:r>
            <a:endParaRPr lang="hr-HR" sz="2000" dirty="0">
              <a:latin typeface="Segoe UI" panose="020B0502040204020203" pitchFamily="34" charset="0"/>
              <a:cs typeface="Segoe UI" panose="020B0502040204020203" pitchFamily="34" charset="0"/>
            </a:endParaRPr>
          </a:p>
          <a:p>
            <a:pPr lvl="1">
              <a:lnSpc>
                <a:spcPct val="150000"/>
              </a:lnSpc>
            </a:pPr>
            <a:r>
              <a:rPr lang="hr-HR" sz="1600" dirty="0">
                <a:latin typeface="Segoe UI" panose="020B0502040204020203" pitchFamily="34" charset="0"/>
                <a:cs typeface="Segoe UI" panose="020B0502040204020203" pitchFamily="34" charset="0"/>
              </a:rPr>
              <a:t>A</a:t>
            </a:r>
            <a:r>
              <a:rPr lang="en-US" sz="1600" dirty="0" err="1">
                <a:latin typeface="Segoe UI" panose="020B0502040204020203" pitchFamily="34" charset="0"/>
                <a:cs typeface="Segoe UI" panose="020B0502040204020203" pitchFamily="34" charset="0"/>
              </a:rPr>
              <a:t>ll</a:t>
            </a:r>
            <a:r>
              <a:rPr lang="en-US" sz="1600" dirty="0">
                <a:latin typeface="Segoe UI" panose="020B0502040204020203" pitchFamily="34" charset="0"/>
                <a:cs typeface="Segoe UI" panose="020B0502040204020203" pitchFamily="34" charset="0"/>
              </a:rPr>
              <a:t> attribute elements and names are written in lowercase letters
All attribute values must be enclosed in double quotation marks 
All elements must be closed 
All elements must be properly nested
Write a legible cod</a:t>
            </a:r>
            <a:r>
              <a:rPr lang="hr-HR" sz="1600" dirty="0">
                <a:latin typeface="Segoe UI" panose="020B0502040204020203" pitchFamily="34" charset="0"/>
                <a:cs typeface="Segoe UI" panose="020B0502040204020203" pitchFamily="34" charset="0"/>
              </a:rPr>
              <a:t>e</a:t>
            </a:r>
          </a:p>
          <a:p>
            <a:pPr lvl="2">
              <a:lnSpc>
                <a:spcPct val="150000"/>
              </a:lnSpc>
            </a:pPr>
            <a:r>
              <a:rPr lang="en-US" sz="1200" dirty="0">
                <a:latin typeface="Segoe UI" panose="020B0502040204020203" pitchFamily="34" charset="0"/>
                <a:cs typeface="Segoe UI" panose="020B0502040204020203" pitchFamily="34" charset="0"/>
              </a:rPr>
              <a:t>at </a:t>
            </a:r>
            <a:r>
              <a:rPr lang="hr-HR" sz="1200" dirty="0">
                <a:latin typeface="Segoe UI" panose="020B0502040204020203" pitchFamily="34" charset="0"/>
                <a:cs typeface="Segoe UI" panose="020B0502040204020203" pitchFamily="34" charset="0"/>
              </a:rPr>
              <a:t>a </a:t>
            </a:r>
            <a:r>
              <a:rPr lang="en-US" sz="1200" dirty="0">
                <a:latin typeface="Segoe UI" panose="020B0502040204020203" pitchFamily="34" charset="0"/>
                <a:cs typeface="Segoe UI" panose="020B0502040204020203" pitchFamily="34" charset="0"/>
              </a:rPr>
              <a:t>first glance, the structure of the document must be clear (important if more than one person works with the same document)</a:t>
            </a:r>
            <a:endParaRPr lang="hr-HR" sz="1200" dirty="0">
              <a:latin typeface="Segoe UI" panose="020B0502040204020203" pitchFamily="34" charset="0"/>
              <a:cs typeface="Segoe UI" panose="020B0502040204020203" pitchFamily="34" charset="0"/>
            </a:endParaRPr>
          </a:p>
          <a:p>
            <a:pPr lvl="1">
              <a:lnSpc>
                <a:spcPct val="150000"/>
              </a:lnSpc>
            </a:pPr>
            <a:r>
              <a:rPr lang="en-US" sz="1600" dirty="0">
                <a:latin typeface="Segoe UI" panose="020B0502040204020203" pitchFamily="34" charset="0"/>
                <a:cs typeface="Segoe UI" panose="020B0502040204020203" pitchFamily="34" charset="0"/>
              </a:rPr>
              <a:t>Comment on code</a:t>
            </a:r>
            <a:endParaRPr lang="hr-HR" sz="1400" dirty="0"/>
          </a:p>
        </p:txBody>
      </p:sp>
    </p:spTree>
    <p:extLst>
      <p:ext uri="{BB962C8B-B14F-4D97-AF65-F5344CB8AC3E}">
        <p14:creationId xmlns:p14="http://schemas.microsoft.com/office/powerpoint/2010/main" val="1241934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ta-IN" altLang="x-none" dirty="0"/>
              <a:t>Info</a:t>
            </a:r>
            <a:endParaRPr lang="hr-HR" dirty="0"/>
          </a:p>
        </p:txBody>
      </p:sp>
      <p:sp>
        <p:nvSpPr>
          <p:cNvPr id="3" name="Rezervirano mjesto sadržaja 2"/>
          <p:cNvSpPr>
            <a:spLocks noGrp="1"/>
          </p:cNvSpPr>
          <p:nvPr>
            <p:ph idx="1"/>
          </p:nvPr>
        </p:nvSpPr>
        <p:spPr/>
        <p:txBody>
          <a:bodyPr/>
          <a:lstStyle/>
          <a:p>
            <a:pPr>
              <a:lnSpc>
                <a:spcPct val="150000"/>
              </a:lnSpc>
            </a:pPr>
            <a:r>
              <a:rPr lang="hr-HR" altLang="x-none" b="1" dirty="0"/>
              <a:t>5 ECTS </a:t>
            </a:r>
            <a:r>
              <a:rPr lang="ta-IN" altLang="x-none" dirty="0"/>
              <a:t>points </a:t>
            </a:r>
            <a:r>
              <a:rPr lang="hr-HR" altLang="x-none" dirty="0"/>
              <a:t>= </a:t>
            </a:r>
            <a:r>
              <a:rPr lang="hr-HR" altLang="x-none" b="1" dirty="0"/>
              <a:t>150</a:t>
            </a:r>
            <a:r>
              <a:rPr lang="hr-HR" altLang="x-none" dirty="0"/>
              <a:t> </a:t>
            </a:r>
            <a:r>
              <a:rPr lang="ta-IN" altLang="x-none" dirty="0"/>
              <a:t>hrs of work</a:t>
            </a:r>
            <a:endParaRPr lang="hr-HR" altLang="x-none" dirty="0"/>
          </a:p>
          <a:p>
            <a:pPr lvl="1">
              <a:lnSpc>
                <a:spcPct val="150000"/>
              </a:lnSpc>
            </a:pPr>
            <a:r>
              <a:rPr lang="hr-HR" altLang="x-none" b="1" dirty="0"/>
              <a:t>30</a:t>
            </a:r>
            <a:r>
              <a:rPr lang="hr-HR" altLang="x-none" dirty="0"/>
              <a:t> </a:t>
            </a:r>
            <a:r>
              <a:rPr lang="ta-IN" altLang="x-none" dirty="0"/>
              <a:t>hrs lectures</a:t>
            </a:r>
            <a:endParaRPr lang="hr-HR" altLang="x-none" dirty="0"/>
          </a:p>
          <a:p>
            <a:pPr lvl="1">
              <a:lnSpc>
                <a:spcPct val="150000"/>
              </a:lnSpc>
            </a:pPr>
            <a:r>
              <a:rPr lang="hr-HR" altLang="x-none" b="1" dirty="0"/>
              <a:t>30</a:t>
            </a:r>
            <a:r>
              <a:rPr lang="hr-HR" altLang="x-none" dirty="0"/>
              <a:t> </a:t>
            </a:r>
            <a:r>
              <a:rPr lang="ta-IN" altLang="x-none" dirty="0"/>
              <a:t>hrs workshops</a:t>
            </a:r>
            <a:endParaRPr lang="hr-HR" altLang="x-none" dirty="0"/>
          </a:p>
          <a:p>
            <a:pPr lvl="1">
              <a:lnSpc>
                <a:spcPct val="150000"/>
              </a:lnSpc>
            </a:pPr>
            <a:r>
              <a:rPr lang="hr-HR" altLang="x-none" b="1" dirty="0"/>
              <a:t>90</a:t>
            </a:r>
            <a:r>
              <a:rPr lang="ta-IN" altLang="x-none" b="1" dirty="0"/>
              <a:t> </a:t>
            </a:r>
            <a:r>
              <a:rPr lang="ta-IN" altLang="x-none" dirty="0"/>
              <a:t>hrs of individual work at home</a:t>
            </a:r>
            <a:endParaRPr lang="hr-HR" altLang="x-none" dirty="0"/>
          </a:p>
          <a:p>
            <a:pPr>
              <a:lnSpc>
                <a:spcPct val="150000"/>
              </a:lnSpc>
            </a:pPr>
            <a:r>
              <a:rPr lang="hr-HR" dirty="0" err="1"/>
              <a:t>Obligatory</a:t>
            </a:r>
            <a:r>
              <a:rPr lang="hr-HR" dirty="0"/>
              <a:t> </a:t>
            </a:r>
            <a:r>
              <a:rPr lang="hr-HR" dirty="0" err="1"/>
              <a:t>course</a:t>
            </a:r>
            <a:endParaRPr lang="hr-HR" altLang="x-none" dirty="0"/>
          </a:p>
        </p:txBody>
      </p:sp>
      <p:pic>
        <p:nvPicPr>
          <p:cNvPr id="4" name="Picture 2"/>
          <p:cNvPicPr>
            <a:picLocks noChangeAspect="1"/>
          </p:cNvPicPr>
          <p:nvPr/>
        </p:nvPicPr>
        <p:blipFill>
          <a:blip r:embed="rId3"/>
          <a:stretch>
            <a:fillRect/>
          </a:stretch>
        </p:blipFill>
        <p:spPr>
          <a:xfrm>
            <a:off x="6684506" y="0"/>
            <a:ext cx="5335400" cy="4661647"/>
          </a:xfrm>
          <a:prstGeom prst="rect">
            <a:avLst/>
          </a:prstGeom>
        </p:spPr>
      </p:pic>
    </p:spTree>
    <p:extLst>
      <p:ext uri="{BB962C8B-B14F-4D97-AF65-F5344CB8AC3E}">
        <p14:creationId xmlns:p14="http://schemas.microsoft.com/office/powerpoint/2010/main" val="12161544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ta-IN" dirty="0"/>
              <a:t>tag </a:t>
            </a:r>
            <a:r>
              <a:rPr lang="hr-HR" dirty="0">
                <a:solidFill>
                  <a:srgbClr val="00B0F0"/>
                </a:solidFill>
              </a:rPr>
              <a:t>&lt;head&gt;</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ct val="150000"/>
              </a:lnSpc>
            </a:pPr>
            <a:r>
              <a:rPr lang="ta-IN" sz="1800" dirty="0">
                <a:latin typeface="Segoe UI" panose="020B0502040204020203" pitchFamily="34" charset="0"/>
                <a:cs typeface="Segoe UI" panose="020B0502040204020203" pitchFamily="34" charset="0"/>
              </a:rPr>
              <a:t>Header of document </a:t>
            </a:r>
            <a:r>
              <a:rPr lang="mr-IN" sz="1800" dirty="0">
                <a:latin typeface="Segoe UI" panose="020B0502040204020203" pitchFamily="34" charset="0"/>
                <a:cs typeface="Segoe UI" panose="020B0502040204020203" pitchFamily="34" charset="0"/>
              </a:rPr>
              <a:t>–</a:t>
            </a:r>
            <a:r>
              <a:rPr lang="ta-IN" sz="1800" dirty="0">
                <a:latin typeface="Segoe UI" panose="020B0502040204020203" pitchFamily="34" charset="0"/>
                <a:cs typeface="Segoe UI" panose="020B0502040204020203" pitchFamily="34" charset="0"/>
              </a:rPr>
              <a:t> information for page rendering, title, browser info</a:t>
            </a:r>
          </a:p>
          <a:p>
            <a:pPr>
              <a:lnSpc>
                <a:spcPct val="150000"/>
              </a:lnSpc>
            </a:pPr>
            <a:r>
              <a:rPr lang="en-US" sz="1800" dirty="0">
                <a:latin typeface="Segoe UI" panose="020B0502040204020203" pitchFamily="34" charset="0"/>
                <a:cs typeface="Segoe UI" panose="020B0502040204020203" pitchFamily="34" charset="0"/>
              </a:rPr>
              <a:t>E</a:t>
            </a:r>
            <a:r>
              <a:rPr lang="ta-IN" sz="1800" dirty="0">
                <a:latin typeface="Segoe UI" panose="020B0502040204020203" pitchFamily="34" charset="0"/>
                <a:cs typeface="Segoe UI" panose="020B0502040204020203" pitchFamily="34" charset="0"/>
              </a:rPr>
              <a:t>lements </a:t>
            </a:r>
            <a:r>
              <a:rPr lang="hr-HR" sz="1800" dirty="0">
                <a:latin typeface="Segoe UI" panose="020B0502040204020203" pitchFamily="34" charset="0"/>
                <a:cs typeface="Segoe UI" panose="020B0502040204020203" pitchFamily="34" charset="0"/>
              </a:rPr>
              <a:t>: </a:t>
            </a:r>
            <a:r>
              <a:rPr lang="hr-HR" sz="1800" b="1" dirty="0">
                <a:latin typeface="Consolas" panose="020B0609020204030204" pitchFamily="49" charset="0"/>
                <a:cs typeface="Consolas" panose="020B0609020204030204" pitchFamily="49" charset="0"/>
              </a:rPr>
              <a:t>&lt;link&gt;, &lt;script&gt;, &lt;style&gt;, &lt;title&gt;, &lt;meta&gt;</a:t>
            </a:r>
          </a:p>
          <a:p>
            <a:pPr>
              <a:lnSpc>
                <a:spcPct val="150000"/>
              </a:lnSpc>
            </a:pPr>
            <a:r>
              <a:rPr lang="hr-HR" sz="1800" b="1" dirty="0">
                <a:latin typeface="Consolas" panose="020B0609020204030204" pitchFamily="49" charset="0"/>
                <a:cs typeface="Consolas" panose="020B0609020204030204" pitchFamily="49" charset="0"/>
              </a:rPr>
              <a:t>&lt;meta&gt;</a:t>
            </a:r>
            <a:r>
              <a:rPr lang="hr-HR" sz="1800" b="1" dirty="0">
                <a:latin typeface="Segoe UI" panose="020B0502040204020203" pitchFamily="34" charset="0"/>
                <a:cs typeface="Segoe UI" panose="020B0502040204020203" pitchFamily="34" charset="0"/>
              </a:rPr>
              <a:t> </a:t>
            </a:r>
            <a:r>
              <a:rPr lang="ta-IN" sz="1800" dirty="0">
                <a:latin typeface="Segoe UI" panose="020B0502040204020203" pitchFamily="34" charset="0"/>
                <a:cs typeface="Segoe UI" panose="020B0502040204020203" pitchFamily="34" charset="0"/>
              </a:rPr>
              <a:t>tag is for storing basic HTML data</a:t>
            </a:r>
            <a:r>
              <a:rPr lang="hr-HR" sz="1800" dirty="0">
                <a:latin typeface="Segoe UI" panose="020B0502040204020203" pitchFamily="34" charset="0"/>
                <a:cs typeface="Segoe UI" panose="020B0502040204020203" pitchFamily="34" charset="0"/>
              </a:rPr>
              <a:t>. </a:t>
            </a:r>
            <a:br>
              <a:rPr lang="hr-HR" sz="1800" dirty="0">
                <a:latin typeface="Segoe UI" panose="020B0502040204020203" pitchFamily="34" charset="0"/>
                <a:cs typeface="Segoe UI" panose="020B0502040204020203" pitchFamily="34" charset="0"/>
              </a:rPr>
            </a:br>
            <a:r>
              <a:rPr lang="hr-HR" sz="1800" dirty="0">
                <a:latin typeface="Segoe UI" panose="020B0502040204020203" pitchFamily="34" charset="0"/>
                <a:cs typeface="Segoe UI" panose="020B0502040204020203" pitchFamily="34" charset="0"/>
              </a:rPr>
              <a:t>2 </a:t>
            </a:r>
            <a:r>
              <a:rPr lang="ta-IN" sz="1800" dirty="0">
                <a:latin typeface="Segoe UI" panose="020B0502040204020203" pitchFamily="34" charset="0"/>
                <a:cs typeface="Segoe UI" panose="020B0502040204020203" pitchFamily="34" charset="0"/>
              </a:rPr>
              <a:t>major attributes</a:t>
            </a:r>
            <a:r>
              <a:rPr lang="hr-HR" sz="1800" dirty="0">
                <a:latin typeface="Segoe UI" panose="020B0502040204020203" pitchFamily="34" charset="0"/>
                <a:cs typeface="Segoe UI" panose="020B0502040204020203" pitchFamily="34" charset="0"/>
              </a:rPr>
              <a:t>:</a:t>
            </a:r>
          </a:p>
          <a:p>
            <a:pPr lvl="1">
              <a:lnSpc>
                <a:spcPct val="150000"/>
              </a:lnSpc>
            </a:pPr>
            <a:r>
              <a:rPr lang="hr-HR" sz="1600" b="1" dirty="0"/>
              <a:t>charset</a:t>
            </a:r>
            <a:r>
              <a:rPr lang="hr-HR" sz="1600" dirty="0"/>
              <a:t> (</a:t>
            </a:r>
            <a:r>
              <a:rPr lang="hr-HR" sz="1600" i="1" dirty="0"/>
              <a:t>character encoding</a:t>
            </a:r>
            <a:r>
              <a:rPr lang="hr-HR" sz="1600" dirty="0"/>
              <a:t> </a:t>
            </a:r>
            <a:br>
              <a:rPr lang="hr-HR" sz="1600" dirty="0"/>
            </a:br>
            <a:r>
              <a:rPr lang="ta-IN" sz="1600" dirty="0"/>
              <a:t>used in this document</a:t>
            </a:r>
            <a:r>
              <a:rPr lang="hr-HR" sz="1600" dirty="0"/>
              <a:t>)</a:t>
            </a:r>
          </a:p>
          <a:p>
            <a:pPr lvl="1">
              <a:lnSpc>
                <a:spcPct val="150000"/>
              </a:lnSpc>
            </a:pPr>
            <a:r>
              <a:rPr lang="hr-HR" sz="1600" b="1" dirty="0"/>
              <a:t>name</a:t>
            </a:r>
            <a:r>
              <a:rPr lang="hr-HR" sz="1600" dirty="0"/>
              <a:t> (</a:t>
            </a:r>
            <a:r>
              <a:rPr lang="ta-IN" sz="1600" dirty="0"/>
              <a:t>name of the data defined under</a:t>
            </a:r>
            <a:r>
              <a:rPr lang="hr-HR" sz="1600" dirty="0"/>
              <a:t> </a:t>
            </a:r>
            <a:r>
              <a:rPr lang="hr-HR" sz="1600" b="1" dirty="0"/>
              <a:t>content</a:t>
            </a:r>
            <a:r>
              <a:rPr lang="hr-HR" sz="1600" dirty="0"/>
              <a:t>)</a:t>
            </a:r>
            <a:endParaRPr lang="hr-HR" sz="1800" dirty="0"/>
          </a:p>
        </p:txBody>
      </p:sp>
      <p:pic>
        <p:nvPicPr>
          <p:cNvPr id="5" name="Picture 4">
            <a:extLst>
              <a:ext uri="{FF2B5EF4-FFF2-40B4-BE49-F238E27FC236}">
                <a16:creationId xmlns:a16="http://schemas.microsoft.com/office/drawing/2014/main" id="{9F76872C-8F49-4A78-AB2E-8950946BDB46}"/>
              </a:ext>
            </a:extLst>
          </p:cNvPr>
          <p:cNvPicPr>
            <a:picLocks noChangeAspect="1"/>
          </p:cNvPicPr>
          <p:nvPr/>
        </p:nvPicPr>
        <p:blipFill>
          <a:blip r:embed="rId3"/>
          <a:stretch>
            <a:fillRect/>
          </a:stretch>
        </p:blipFill>
        <p:spPr>
          <a:xfrm>
            <a:off x="6134325" y="3183934"/>
            <a:ext cx="5636606" cy="222767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p:spPr>
      </p:pic>
    </p:spTree>
    <p:extLst>
      <p:ext uri="{BB962C8B-B14F-4D97-AF65-F5344CB8AC3E}">
        <p14:creationId xmlns:p14="http://schemas.microsoft.com/office/powerpoint/2010/main" val="30062539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ta-IN" dirty="0"/>
              <a:t>tag </a:t>
            </a:r>
            <a:r>
              <a:rPr lang="hr-HR" dirty="0">
                <a:solidFill>
                  <a:srgbClr val="00B0F0"/>
                </a:solidFill>
              </a:rPr>
              <a:t>&lt;body&gt;</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2800"/>
              </a:lnSpc>
            </a:pPr>
            <a:r>
              <a:rPr lang="ta-IN" sz="2000" dirty="0">
                <a:latin typeface="Segoe UI" panose="020B0502040204020203" pitchFamily="34" charset="0"/>
                <a:cs typeface="Segoe UI" panose="020B0502040204020203" pitchFamily="34" charset="0"/>
              </a:rPr>
              <a:t>Content of the page, it is </a:t>
            </a:r>
            <a:r>
              <a:rPr lang="hr-HR" sz="2000" dirty="0" err="1">
                <a:latin typeface="Segoe UI" panose="020B0502040204020203" pitchFamily="34" charset="0"/>
                <a:cs typeface="Segoe UI" panose="020B0502040204020203" pitchFamily="34" charset="0"/>
              </a:rPr>
              <a:t>the</a:t>
            </a:r>
            <a:r>
              <a:rPr lang="hr-HR" sz="2000" dirty="0">
                <a:latin typeface="Segoe UI" panose="020B0502040204020203" pitchFamily="34" charset="0"/>
                <a:cs typeface="Segoe UI" panose="020B0502040204020203" pitchFamily="34" charset="0"/>
              </a:rPr>
              <a:t> </a:t>
            </a:r>
            <a:r>
              <a:rPr lang="ta-IN" sz="2000" dirty="0">
                <a:latin typeface="Segoe UI" panose="020B0502040204020203" pitchFamily="34" charset="0"/>
                <a:cs typeface="Segoe UI" panose="020B0502040204020203" pitchFamily="34" charset="0"/>
              </a:rPr>
              <a:t>only thing</a:t>
            </a:r>
            <a:r>
              <a:rPr lang="hr-HR" sz="2000"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that</a:t>
            </a:r>
            <a:r>
              <a:rPr lang="hr-HR" sz="2000"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is</a:t>
            </a:r>
            <a:r>
              <a:rPr lang="ta-IN" sz="2000" dirty="0">
                <a:latin typeface="Segoe UI" panose="020B0502040204020203" pitchFamily="34" charset="0"/>
                <a:cs typeface="Segoe UI" panose="020B0502040204020203" pitchFamily="34" charset="0"/>
              </a:rPr>
              <a:t> rendered to the user</a:t>
            </a:r>
            <a:endParaRPr lang="hr-HR" sz="2000" dirty="0">
              <a:latin typeface="Segoe UI" panose="020B0502040204020203" pitchFamily="34" charset="0"/>
              <a:cs typeface="Segoe UI" panose="020B0502040204020203" pitchFamily="34" charset="0"/>
            </a:endParaRPr>
          </a:p>
          <a:p>
            <a:pPr>
              <a:lnSpc>
                <a:spcPts val="2800"/>
              </a:lnSpc>
            </a:pPr>
            <a:r>
              <a:rPr lang="ta-IN" sz="2000" dirty="0">
                <a:latin typeface="Segoe UI" panose="020B0502040204020203" pitchFamily="34" charset="0"/>
                <a:cs typeface="Segoe UI" panose="020B0502040204020203" pitchFamily="34" charset="0"/>
              </a:rPr>
              <a:t>Attributes</a:t>
            </a:r>
            <a:r>
              <a:rPr lang="hr-HR" sz="2000" dirty="0">
                <a:latin typeface="Segoe UI" panose="020B0502040204020203" pitchFamily="34" charset="0"/>
                <a:cs typeface="Segoe UI" panose="020B0502040204020203" pitchFamily="34" charset="0"/>
              </a:rPr>
              <a:t> (</a:t>
            </a:r>
            <a:r>
              <a:rPr lang="hr-HR" sz="2000" dirty="0" err="1">
                <a:solidFill>
                  <a:schemeClr val="bg1">
                    <a:lumMod val="65000"/>
                  </a:schemeClr>
                </a:solidFill>
                <a:latin typeface="Segoe UI" panose="020B0502040204020203" pitchFamily="34" charset="0"/>
                <a:cs typeface="Segoe UI" panose="020B0502040204020203" pitchFamily="34" charset="0"/>
              </a:rPr>
              <a:t>supported</a:t>
            </a:r>
            <a:r>
              <a:rPr lang="hr-HR" sz="2000" dirty="0">
                <a:solidFill>
                  <a:schemeClr val="bg1">
                    <a:lumMod val="65000"/>
                  </a:schemeClr>
                </a:solidFill>
                <a:latin typeface="Segoe UI" panose="020B0502040204020203" pitchFamily="34" charset="0"/>
                <a:cs typeface="Segoe UI" panose="020B0502040204020203" pitchFamily="34" charset="0"/>
              </a:rPr>
              <a:t> </a:t>
            </a:r>
            <a:r>
              <a:rPr lang="hr-HR" sz="2000" dirty="0" err="1">
                <a:solidFill>
                  <a:schemeClr val="bg1">
                    <a:lumMod val="65000"/>
                  </a:schemeClr>
                </a:solidFill>
                <a:latin typeface="Segoe UI" panose="020B0502040204020203" pitchFamily="34" charset="0"/>
                <a:cs typeface="Segoe UI" panose="020B0502040204020203" pitchFamily="34" charset="0"/>
              </a:rPr>
              <a:t>up</a:t>
            </a:r>
            <a:r>
              <a:rPr lang="hr-HR" sz="2000" dirty="0">
                <a:solidFill>
                  <a:schemeClr val="bg1">
                    <a:lumMod val="65000"/>
                  </a:schemeClr>
                </a:solidFill>
                <a:latin typeface="Segoe UI" panose="020B0502040204020203" pitchFamily="34" charset="0"/>
                <a:cs typeface="Segoe UI" panose="020B0502040204020203" pitchFamily="34" charset="0"/>
              </a:rPr>
              <a:t> to HTML4.01 </a:t>
            </a:r>
            <a:r>
              <a:rPr lang="hr-HR" sz="2000" dirty="0" err="1">
                <a:solidFill>
                  <a:schemeClr val="bg1">
                    <a:lumMod val="65000"/>
                  </a:schemeClr>
                </a:solidFill>
                <a:latin typeface="Segoe UI" panose="020B0502040204020203" pitchFamily="34" charset="0"/>
                <a:cs typeface="Segoe UI" panose="020B0502040204020203" pitchFamily="34" charset="0"/>
              </a:rPr>
              <a:t>specification</a:t>
            </a:r>
            <a:r>
              <a:rPr lang="hr-HR" sz="2000" dirty="0">
                <a:latin typeface="Segoe UI" panose="020B0502040204020203" pitchFamily="34" charset="0"/>
                <a:cs typeface="Segoe UI" panose="020B0502040204020203" pitchFamily="34" charset="0"/>
              </a:rPr>
              <a:t>)</a:t>
            </a:r>
            <a:r>
              <a:rPr lang="hr-HR" sz="2000" b="1" dirty="0">
                <a:latin typeface="Segoe UI" panose="020B0502040204020203" pitchFamily="34" charset="0"/>
                <a:cs typeface="Segoe UI" panose="020B0502040204020203" pitchFamily="34" charset="0"/>
              </a:rPr>
              <a:t>:</a:t>
            </a:r>
          </a:p>
          <a:p>
            <a:pPr lvl="1">
              <a:lnSpc>
                <a:spcPts val="2600"/>
              </a:lnSpc>
            </a:pPr>
            <a:r>
              <a:rPr lang="hr-HR" sz="1600" b="1" dirty="0">
                <a:solidFill>
                  <a:schemeClr val="bg1">
                    <a:lumMod val="65000"/>
                  </a:schemeClr>
                </a:solidFill>
              </a:rPr>
              <a:t>alink</a:t>
            </a:r>
            <a:r>
              <a:rPr lang="hr-HR" sz="1600" dirty="0">
                <a:solidFill>
                  <a:schemeClr val="bg1">
                    <a:lumMod val="65000"/>
                  </a:schemeClr>
                </a:solidFill>
              </a:rPr>
              <a:t> – </a:t>
            </a:r>
            <a:r>
              <a:rPr lang="ta-IN" sz="1600" dirty="0">
                <a:solidFill>
                  <a:schemeClr val="bg1">
                    <a:lumMod val="65000"/>
                  </a:schemeClr>
                </a:solidFill>
              </a:rPr>
              <a:t>active link color</a:t>
            </a:r>
            <a:endParaRPr lang="hr-HR" sz="1600" dirty="0">
              <a:solidFill>
                <a:schemeClr val="bg1">
                  <a:lumMod val="65000"/>
                </a:schemeClr>
              </a:solidFill>
            </a:endParaRPr>
          </a:p>
          <a:p>
            <a:pPr lvl="1">
              <a:lnSpc>
                <a:spcPts val="2600"/>
              </a:lnSpc>
            </a:pPr>
            <a:r>
              <a:rPr lang="hr-HR" sz="1600" b="1" dirty="0">
                <a:solidFill>
                  <a:schemeClr val="bg1">
                    <a:lumMod val="65000"/>
                  </a:schemeClr>
                </a:solidFill>
              </a:rPr>
              <a:t>vlink</a:t>
            </a:r>
            <a:r>
              <a:rPr lang="hr-HR" sz="1600" dirty="0">
                <a:solidFill>
                  <a:schemeClr val="bg1">
                    <a:lumMod val="65000"/>
                  </a:schemeClr>
                </a:solidFill>
              </a:rPr>
              <a:t> – </a:t>
            </a:r>
            <a:r>
              <a:rPr lang="ta-IN" sz="1600" dirty="0">
                <a:solidFill>
                  <a:schemeClr val="bg1">
                    <a:lumMod val="65000"/>
                  </a:schemeClr>
                </a:solidFill>
              </a:rPr>
              <a:t>visited link color</a:t>
            </a:r>
            <a:endParaRPr lang="hr-HR" sz="1600" dirty="0">
              <a:solidFill>
                <a:schemeClr val="bg1">
                  <a:lumMod val="65000"/>
                </a:schemeClr>
              </a:solidFill>
            </a:endParaRPr>
          </a:p>
          <a:p>
            <a:pPr lvl="1">
              <a:lnSpc>
                <a:spcPts val="2600"/>
              </a:lnSpc>
            </a:pPr>
            <a:r>
              <a:rPr lang="hr-HR" sz="1600" b="1" dirty="0">
                <a:solidFill>
                  <a:schemeClr val="bg1">
                    <a:lumMod val="65000"/>
                  </a:schemeClr>
                </a:solidFill>
              </a:rPr>
              <a:t>link</a:t>
            </a:r>
            <a:r>
              <a:rPr lang="hr-HR" sz="1600" dirty="0">
                <a:solidFill>
                  <a:schemeClr val="bg1">
                    <a:lumMod val="65000"/>
                  </a:schemeClr>
                </a:solidFill>
              </a:rPr>
              <a:t> – </a:t>
            </a:r>
            <a:r>
              <a:rPr lang="ta-IN" sz="1600" dirty="0">
                <a:solidFill>
                  <a:schemeClr val="bg1">
                    <a:lumMod val="65000"/>
                  </a:schemeClr>
                </a:solidFill>
              </a:rPr>
              <a:t>unvisited link color</a:t>
            </a:r>
            <a:endParaRPr lang="hr-HR" sz="1600" dirty="0">
              <a:solidFill>
                <a:schemeClr val="bg1">
                  <a:lumMod val="65000"/>
                </a:schemeClr>
              </a:solidFill>
            </a:endParaRPr>
          </a:p>
          <a:p>
            <a:pPr lvl="1">
              <a:lnSpc>
                <a:spcPts val="2600"/>
              </a:lnSpc>
            </a:pPr>
            <a:r>
              <a:rPr lang="hr-HR" sz="1600" b="1" dirty="0">
                <a:solidFill>
                  <a:schemeClr val="bg1">
                    <a:lumMod val="65000"/>
                  </a:schemeClr>
                </a:solidFill>
              </a:rPr>
              <a:t>background</a:t>
            </a:r>
            <a:r>
              <a:rPr lang="hr-HR" sz="1600" dirty="0">
                <a:solidFill>
                  <a:schemeClr val="bg1">
                    <a:lumMod val="65000"/>
                  </a:schemeClr>
                </a:solidFill>
              </a:rPr>
              <a:t> – </a:t>
            </a:r>
            <a:r>
              <a:rPr lang="ta-IN" sz="1600" dirty="0">
                <a:solidFill>
                  <a:schemeClr val="bg1">
                    <a:lumMod val="65000"/>
                  </a:schemeClr>
                </a:solidFill>
              </a:rPr>
              <a:t>background image</a:t>
            </a:r>
            <a:endParaRPr lang="hr-HR" sz="1600" dirty="0">
              <a:solidFill>
                <a:schemeClr val="bg1">
                  <a:lumMod val="65000"/>
                </a:schemeClr>
              </a:solidFill>
            </a:endParaRPr>
          </a:p>
          <a:p>
            <a:pPr lvl="1">
              <a:lnSpc>
                <a:spcPts val="2600"/>
              </a:lnSpc>
            </a:pPr>
            <a:r>
              <a:rPr lang="hr-HR" sz="1600" b="1" dirty="0">
                <a:solidFill>
                  <a:schemeClr val="bg1">
                    <a:lumMod val="65000"/>
                  </a:schemeClr>
                </a:solidFill>
              </a:rPr>
              <a:t>text</a:t>
            </a:r>
            <a:r>
              <a:rPr lang="hr-HR" sz="1600" dirty="0">
                <a:solidFill>
                  <a:schemeClr val="bg1">
                    <a:lumMod val="65000"/>
                  </a:schemeClr>
                </a:solidFill>
              </a:rPr>
              <a:t> – </a:t>
            </a:r>
            <a:r>
              <a:rPr lang="ta-IN" sz="1600" dirty="0">
                <a:solidFill>
                  <a:schemeClr val="bg1">
                    <a:lumMod val="65000"/>
                  </a:schemeClr>
                </a:solidFill>
              </a:rPr>
              <a:t>text color</a:t>
            </a:r>
            <a:endParaRPr lang="hr-HR" sz="1600" dirty="0">
              <a:solidFill>
                <a:schemeClr val="bg1">
                  <a:lumMod val="65000"/>
                </a:schemeClr>
              </a:solidFill>
            </a:endParaRPr>
          </a:p>
          <a:p>
            <a:pPr lvl="1">
              <a:lnSpc>
                <a:spcPts val="2600"/>
              </a:lnSpc>
            </a:pPr>
            <a:r>
              <a:rPr lang="hr-HR" sz="1600" b="1" dirty="0">
                <a:solidFill>
                  <a:schemeClr val="bg1">
                    <a:lumMod val="65000"/>
                  </a:schemeClr>
                </a:solidFill>
              </a:rPr>
              <a:t>bgcolor</a:t>
            </a:r>
            <a:r>
              <a:rPr lang="hr-HR" sz="1600" dirty="0">
                <a:solidFill>
                  <a:schemeClr val="bg1">
                    <a:lumMod val="65000"/>
                  </a:schemeClr>
                </a:solidFill>
              </a:rPr>
              <a:t> – </a:t>
            </a:r>
            <a:r>
              <a:rPr lang="ta-IN" sz="1600" dirty="0">
                <a:solidFill>
                  <a:schemeClr val="bg1">
                    <a:lumMod val="65000"/>
                  </a:schemeClr>
                </a:solidFill>
              </a:rPr>
              <a:t>background color</a:t>
            </a:r>
            <a:endParaRPr lang="hr-HR" sz="1800" dirty="0"/>
          </a:p>
        </p:txBody>
      </p:sp>
      <p:pic>
        <p:nvPicPr>
          <p:cNvPr id="4" name="Picture 3">
            <a:extLst>
              <a:ext uri="{FF2B5EF4-FFF2-40B4-BE49-F238E27FC236}">
                <a16:creationId xmlns:a16="http://schemas.microsoft.com/office/drawing/2014/main" id="{04024B6E-9771-4839-B18C-554256794737}"/>
              </a:ext>
            </a:extLst>
          </p:cNvPr>
          <p:cNvPicPr>
            <a:picLocks noChangeAspect="1"/>
          </p:cNvPicPr>
          <p:nvPr/>
        </p:nvPicPr>
        <p:blipFill>
          <a:blip r:embed="rId3"/>
          <a:stretch>
            <a:fillRect/>
          </a:stretch>
        </p:blipFill>
        <p:spPr>
          <a:xfrm>
            <a:off x="5775477" y="2867980"/>
            <a:ext cx="5578323" cy="249957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p:spPr>
      </p:pic>
    </p:spTree>
    <p:extLst>
      <p:ext uri="{BB962C8B-B14F-4D97-AF65-F5344CB8AC3E}">
        <p14:creationId xmlns:p14="http://schemas.microsoft.com/office/powerpoint/2010/main" val="10162411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ta-IN" dirty="0"/>
              <a:t>tag </a:t>
            </a:r>
            <a:r>
              <a:rPr lang="hr-HR" dirty="0">
                <a:solidFill>
                  <a:srgbClr val="00B0F0"/>
                </a:solidFill>
              </a:rPr>
              <a:t>&lt;</a:t>
            </a:r>
            <a:r>
              <a:rPr lang="ta-IN" dirty="0">
                <a:solidFill>
                  <a:srgbClr val="00B0F0"/>
                </a:solidFill>
              </a:rPr>
              <a:t>div</a:t>
            </a:r>
            <a:r>
              <a:rPr lang="hr-HR" dirty="0">
                <a:solidFill>
                  <a:srgbClr val="00B0F0"/>
                </a:solidFill>
              </a:rPr>
              <a:t>&gt;</a:t>
            </a:r>
            <a:endParaRPr lang="en-US" dirty="0">
              <a:solidFill>
                <a:srgbClr val="3366FF"/>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3000"/>
              </a:lnSpc>
            </a:pPr>
            <a:r>
              <a:rPr lang="ta-IN" sz="2000" dirty="0">
                <a:latin typeface="Segoe UI" panose="020B0502040204020203" pitchFamily="34" charset="0"/>
                <a:cs typeface="Segoe UI" panose="020B0502040204020203" pitchFamily="34" charset="0"/>
              </a:rPr>
              <a:t>Until </a:t>
            </a:r>
            <a:r>
              <a:rPr lang="hr-HR" sz="2000" dirty="0">
                <a:latin typeface="Segoe UI" panose="020B0502040204020203" pitchFamily="34" charset="0"/>
                <a:cs typeface="Segoe UI" panose="020B0502040204020203" pitchFamily="34" charset="0"/>
              </a:rPr>
              <a:t>HTML5 </a:t>
            </a:r>
            <a:r>
              <a:rPr lang="ta-IN" sz="2000" dirty="0">
                <a:latin typeface="Segoe UI" panose="020B0502040204020203" pitchFamily="34" charset="0"/>
                <a:cs typeface="Segoe UI" panose="020B0502040204020203" pitchFamily="34" charset="0"/>
              </a:rPr>
              <a:t>it was one of the most common way to group elements on web pages</a:t>
            </a:r>
            <a:endParaRPr lang="hr-HR" sz="2000" dirty="0">
              <a:latin typeface="Segoe UI" panose="020B0502040204020203" pitchFamily="34" charset="0"/>
              <a:cs typeface="Segoe UI" panose="020B0502040204020203" pitchFamily="34" charset="0"/>
            </a:endParaRPr>
          </a:p>
          <a:p>
            <a:pPr>
              <a:lnSpc>
                <a:spcPts val="3000"/>
              </a:lnSpc>
            </a:pPr>
            <a:r>
              <a:rPr lang="hr-HR" sz="2000" dirty="0">
                <a:latin typeface="Segoe UI" panose="020B0502040204020203" pitchFamily="34" charset="0"/>
                <a:cs typeface="Segoe UI" panose="020B0502040204020203" pitchFamily="34" charset="0"/>
              </a:rPr>
              <a:t>Blo</a:t>
            </a:r>
            <a:r>
              <a:rPr lang="ta-IN" sz="2000" dirty="0">
                <a:latin typeface="Segoe UI" panose="020B0502040204020203" pitchFamily="34" charset="0"/>
                <a:cs typeface="Segoe UI" panose="020B0502040204020203" pitchFamily="34" charset="0"/>
              </a:rPr>
              <a:t>c</a:t>
            </a:r>
            <a:r>
              <a:rPr lang="hr-HR" sz="2000" dirty="0">
                <a:latin typeface="Segoe UI" panose="020B0502040204020203" pitchFamily="34" charset="0"/>
                <a:cs typeface="Segoe UI" panose="020B0502040204020203" pitchFamily="34" charset="0"/>
              </a:rPr>
              <a:t>k element</a:t>
            </a:r>
          </a:p>
          <a:p>
            <a:pPr>
              <a:lnSpc>
                <a:spcPts val="3000"/>
              </a:lnSpc>
            </a:pPr>
            <a:r>
              <a:rPr lang="ta-IN" sz="2000" dirty="0">
                <a:latin typeface="Segoe UI" panose="020B0502040204020203" pitchFamily="34" charset="0"/>
                <a:cs typeface="Segoe UI" panose="020B0502040204020203" pitchFamily="34" charset="0"/>
              </a:rPr>
              <a:t>Attributes </a:t>
            </a:r>
            <a:r>
              <a:rPr lang="hr-HR" sz="2000" dirty="0">
                <a:latin typeface="Segoe UI" panose="020B0502040204020203" pitchFamily="34" charset="0"/>
                <a:cs typeface="Segoe UI" panose="020B0502040204020203" pitchFamily="34" charset="0"/>
              </a:rPr>
              <a:t>(</a:t>
            </a:r>
            <a:r>
              <a:rPr lang="ta-IN" sz="2000" dirty="0">
                <a:latin typeface="Segoe UI" panose="020B0502040204020203" pitchFamily="34" charset="0"/>
                <a:cs typeface="Segoe UI" panose="020B0502040204020203" pitchFamily="34" charset="0"/>
              </a:rPr>
              <a:t>global </a:t>
            </a:r>
            <a:r>
              <a:rPr lang="mr-IN" sz="2000" dirty="0">
                <a:latin typeface="Segoe UI" panose="020B0502040204020203" pitchFamily="34" charset="0"/>
                <a:cs typeface="Segoe UI" panose="020B0502040204020203" pitchFamily="34" charset="0"/>
              </a:rPr>
              <a:t>–</a:t>
            </a:r>
            <a:r>
              <a:rPr lang="hr-HR" sz="2000" dirty="0">
                <a:latin typeface="Segoe UI" panose="020B0502040204020203" pitchFamily="34" charset="0"/>
                <a:cs typeface="Segoe UI" panose="020B0502040204020203" pitchFamily="34" charset="0"/>
              </a:rPr>
              <a:t> </a:t>
            </a:r>
            <a:r>
              <a:rPr lang="ta-IN" sz="2000" dirty="0">
                <a:latin typeface="Segoe UI" panose="020B0502040204020203" pitchFamily="34" charset="0"/>
                <a:cs typeface="Segoe UI" panose="020B0502040204020203" pitchFamily="34" charset="0"/>
              </a:rPr>
              <a:t>common to all HTML elements</a:t>
            </a:r>
            <a:r>
              <a:rPr lang="hr-HR" sz="2000" dirty="0">
                <a:latin typeface="Segoe UI" panose="020B0502040204020203" pitchFamily="34" charset="0"/>
                <a:cs typeface="Segoe UI" panose="020B0502040204020203" pitchFamily="34" charset="0"/>
              </a:rPr>
              <a:t>):</a:t>
            </a:r>
          </a:p>
          <a:p>
            <a:pPr lvl="1">
              <a:lnSpc>
                <a:spcPts val="3000"/>
              </a:lnSpc>
            </a:pPr>
            <a:r>
              <a:rPr lang="hr-HR" sz="2000" b="1" dirty="0">
                <a:latin typeface="Consolas" panose="020B0609020204030204" pitchFamily="49" charset="0"/>
                <a:cs typeface="Consolas" panose="020B0609020204030204" pitchFamily="49" charset="0"/>
              </a:rPr>
              <a:t>id</a:t>
            </a:r>
            <a:r>
              <a:rPr lang="hr-HR" sz="2000" dirty="0"/>
              <a:t> – </a:t>
            </a:r>
            <a:r>
              <a:rPr lang="en-US" sz="2000" dirty="0"/>
              <a:t>identifier</a:t>
            </a:r>
            <a:r>
              <a:rPr lang="hr-HR" sz="2000" dirty="0"/>
              <a:t>, </a:t>
            </a:r>
            <a:r>
              <a:rPr lang="ta-IN" sz="2000" dirty="0"/>
              <a:t>unique name of the element</a:t>
            </a:r>
            <a:endParaRPr lang="hr-HR" sz="2000" dirty="0"/>
          </a:p>
          <a:p>
            <a:pPr lvl="1">
              <a:lnSpc>
                <a:spcPts val="3000"/>
              </a:lnSpc>
            </a:pPr>
            <a:r>
              <a:rPr lang="hr-HR" sz="2000" b="1" dirty="0">
                <a:latin typeface="Consolas" panose="020B0609020204030204" pitchFamily="49" charset="0"/>
                <a:cs typeface="Consolas" panose="020B0609020204030204" pitchFamily="49" charset="0"/>
              </a:rPr>
              <a:t>title</a:t>
            </a:r>
            <a:r>
              <a:rPr lang="hr-HR" sz="2000" dirty="0"/>
              <a:t> – </a:t>
            </a:r>
            <a:r>
              <a:rPr lang="hr-HR" sz="2000" dirty="0" err="1"/>
              <a:t>aditionally</a:t>
            </a:r>
            <a:r>
              <a:rPr lang="hr-HR" sz="2000" dirty="0"/>
              <a:t> </a:t>
            </a:r>
            <a:r>
              <a:rPr lang="ta-IN" sz="2000" dirty="0"/>
              <a:t>describes the element</a:t>
            </a:r>
            <a:r>
              <a:rPr lang="hr-HR" sz="2000" dirty="0"/>
              <a:t>,</a:t>
            </a:r>
            <a:r>
              <a:rPr lang="ta-IN" sz="2000" dirty="0"/>
              <a:t> it is rendered as a</a:t>
            </a:r>
            <a:r>
              <a:rPr lang="hr-HR" sz="2000" dirty="0"/>
              <a:t> </a:t>
            </a:r>
            <a:r>
              <a:rPr lang="hr-HR" sz="2000" i="1" dirty="0"/>
              <a:t>tooltip</a:t>
            </a:r>
          </a:p>
          <a:p>
            <a:pPr lvl="1">
              <a:lnSpc>
                <a:spcPts val="3000"/>
              </a:lnSpc>
            </a:pPr>
            <a:r>
              <a:rPr lang="hr-HR" sz="2000" b="1" dirty="0">
                <a:latin typeface="Consolas" panose="020B0609020204030204" pitchFamily="49" charset="0"/>
                <a:cs typeface="Consolas" panose="020B0609020204030204" pitchFamily="49" charset="0"/>
              </a:rPr>
              <a:t>style</a:t>
            </a:r>
            <a:r>
              <a:rPr lang="hr-HR" sz="2000" dirty="0"/>
              <a:t> – </a:t>
            </a:r>
            <a:r>
              <a:rPr lang="ta-IN" sz="2000" dirty="0"/>
              <a:t>to define inline style of an element</a:t>
            </a:r>
            <a:endParaRPr lang="hr-HR" sz="2000" dirty="0"/>
          </a:p>
          <a:p>
            <a:pPr marL="0" indent="0">
              <a:buNone/>
            </a:pPr>
            <a:endParaRPr lang="hr-HR" sz="2000" b="1" dirty="0">
              <a:latin typeface="Segoe UI" panose="020B0502040204020203" pitchFamily="34" charset="0"/>
              <a:cs typeface="Segoe UI" panose="020B0502040204020203" pitchFamily="34" charset="0"/>
            </a:endParaRPr>
          </a:p>
          <a:p>
            <a:pPr marL="0" indent="0">
              <a:buNone/>
            </a:pPr>
            <a:endParaRPr lang="hr-HR" sz="2000" b="1" dirty="0">
              <a:latin typeface="Segoe UI" panose="020B0502040204020203" pitchFamily="34" charset="0"/>
              <a:cs typeface="Segoe UI" panose="020B0502040204020203" pitchFamily="34" charset="0"/>
            </a:endParaRPr>
          </a:p>
          <a:p>
            <a:pPr marL="0" indent="0" algn="ctr">
              <a:buNone/>
            </a:pPr>
            <a:r>
              <a:rPr lang="hr-HR" sz="2600" dirty="0">
                <a:solidFill>
                  <a:srgbClr val="00B0F0"/>
                </a:solidFill>
                <a:latin typeface="Consolas" panose="020B0609020204030204" pitchFamily="49" charset="0"/>
                <a:cs typeface="Consolas" panose="020B0609020204030204" pitchFamily="49" charset="0"/>
              </a:rPr>
              <a:t>&lt;</a:t>
            </a:r>
            <a:r>
              <a:rPr lang="hr-HR" sz="2600" b="1" dirty="0">
                <a:solidFill>
                  <a:srgbClr val="00B0F0"/>
                </a:solidFill>
                <a:latin typeface="Consolas" panose="020B0609020204030204" pitchFamily="49" charset="0"/>
                <a:cs typeface="Consolas" panose="020B0609020204030204" pitchFamily="49" charset="0"/>
              </a:rPr>
              <a:t>div</a:t>
            </a:r>
            <a:r>
              <a:rPr lang="hr-HR" sz="2600" dirty="0">
                <a:solidFill>
                  <a:srgbClr val="00B0F0"/>
                </a:solidFill>
                <a:latin typeface="Consolas" panose="020B0609020204030204" pitchFamily="49" charset="0"/>
                <a:cs typeface="Consolas" panose="020B0609020204030204" pitchFamily="49" charset="0"/>
              </a:rPr>
              <a:t>&gt;</a:t>
            </a:r>
            <a:r>
              <a:rPr lang="ta-IN" sz="2600" dirty="0">
                <a:latin typeface="Consolas" panose="020B0609020204030204" pitchFamily="49" charset="0"/>
                <a:cs typeface="Consolas" panose="020B0609020204030204" pitchFamily="49" charset="0"/>
              </a:rPr>
              <a:t>Content</a:t>
            </a:r>
            <a:r>
              <a:rPr lang="hr-HR" sz="2600" dirty="0">
                <a:latin typeface="Consolas" panose="020B0609020204030204" pitchFamily="49" charset="0"/>
                <a:cs typeface="Consolas" panose="020B0609020204030204" pitchFamily="49" charset="0"/>
              </a:rPr>
              <a:t> </a:t>
            </a:r>
            <a:r>
              <a:rPr lang="ta-IN" sz="2600" dirty="0">
                <a:latin typeface="Consolas" panose="020B0609020204030204" pitchFamily="49" charset="0"/>
                <a:cs typeface="Consolas" panose="020B0609020204030204" pitchFamily="49" charset="0"/>
              </a:rPr>
              <a:t>of the </a:t>
            </a:r>
            <a:r>
              <a:rPr lang="hr-HR" sz="2600" dirty="0">
                <a:latin typeface="Consolas" panose="020B0609020204030204" pitchFamily="49" charset="0"/>
                <a:cs typeface="Consolas" panose="020B0609020204030204" pitchFamily="49" charset="0"/>
              </a:rPr>
              <a:t>div element</a:t>
            </a:r>
            <a:r>
              <a:rPr lang="hr-HR" sz="2600" b="1" dirty="0">
                <a:solidFill>
                  <a:srgbClr val="00B0F0"/>
                </a:solidFill>
                <a:latin typeface="Consolas" panose="020B0609020204030204" pitchFamily="49" charset="0"/>
                <a:cs typeface="Consolas" panose="020B0609020204030204" pitchFamily="49" charset="0"/>
              </a:rPr>
              <a:t>&lt;/div&gt;</a:t>
            </a:r>
          </a:p>
        </p:txBody>
      </p:sp>
    </p:spTree>
    <p:extLst>
      <p:ext uri="{BB962C8B-B14F-4D97-AF65-F5344CB8AC3E}">
        <p14:creationId xmlns:p14="http://schemas.microsoft.com/office/powerpoint/2010/main" val="30433010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hr-HR" dirty="0" err="1"/>
              <a:t>tag</a:t>
            </a:r>
            <a:r>
              <a:rPr lang="ta-IN" dirty="0"/>
              <a:t> </a:t>
            </a:r>
            <a:r>
              <a:rPr lang="hr-HR" dirty="0">
                <a:solidFill>
                  <a:srgbClr val="00B0F0"/>
                </a:solidFill>
              </a:rPr>
              <a:t>&lt;</a:t>
            </a:r>
            <a:r>
              <a:rPr lang="ta-IN" dirty="0">
                <a:solidFill>
                  <a:srgbClr val="00B0F0"/>
                </a:solidFill>
              </a:rPr>
              <a:t>p</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3000"/>
              </a:lnSpc>
            </a:pPr>
            <a:r>
              <a:rPr lang="hr-HR" sz="2000" dirty="0" err="1">
                <a:latin typeface="Segoe UI" panose="020B0502040204020203" pitchFamily="34" charset="0"/>
                <a:cs typeface="Segoe UI" panose="020B0502040204020203" pitchFamily="34" charset="0"/>
              </a:rPr>
              <a:t>Commonly</a:t>
            </a:r>
            <a:r>
              <a:rPr lang="hr-HR" sz="2000"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used</a:t>
            </a:r>
            <a:r>
              <a:rPr lang="hr-HR" sz="2000"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block</a:t>
            </a:r>
            <a:r>
              <a:rPr lang="hr-HR" sz="2000"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elements</a:t>
            </a:r>
            <a:endParaRPr lang="hr-HR" sz="2000" dirty="0">
              <a:latin typeface="Segoe UI" panose="020B0502040204020203" pitchFamily="34" charset="0"/>
              <a:cs typeface="Segoe UI" panose="020B0502040204020203" pitchFamily="34" charset="0"/>
            </a:endParaRPr>
          </a:p>
          <a:p>
            <a:pPr>
              <a:lnSpc>
                <a:spcPts val="3000"/>
              </a:lnSpc>
            </a:pPr>
            <a:endParaRPr lang="hr-HR" sz="2000" dirty="0">
              <a:latin typeface="Segoe UI" panose="020B0502040204020203" pitchFamily="34" charset="0"/>
              <a:cs typeface="Segoe UI" panose="020B0502040204020203" pitchFamily="34" charset="0"/>
            </a:endParaRPr>
          </a:p>
          <a:p>
            <a:pPr marL="0" indent="0">
              <a:lnSpc>
                <a:spcPts val="3000"/>
              </a:lnSpc>
              <a:buNone/>
            </a:pPr>
            <a:endParaRPr lang="hr-HR" sz="2000" dirty="0">
              <a:latin typeface="Segoe UI" panose="020B0502040204020203" pitchFamily="34" charset="0"/>
              <a:cs typeface="Segoe UI" panose="020B0502040204020203" pitchFamily="34" charset="0"/>
            </a:endParaRPr>
          </a:p>
          <a:p>
            <a:pPr marL="0" indent="0">
              <a:lnSpc>
                <a:spcPts val="3000"/>
              </a:lnSpc>
              <a:buNone/>
            </a:pPr>
            <a:endParaRPr lang="hr-HR" sz="2000" dirty="0">
              <a:latin typeface="Segoe UI" panose="020B0502040204020203" pitchFamily="34" charset="0"/>
              <a:cs typeface="Segoe UI" panose="020B0502040204020203" pitchFamily="34" charset="0"/>
            </a:endParaRPr>
          </a:p>
          <a:p>
            <a:pPr>
              <a:lnSpc>
                <a:spcPts val="3000"/>
              </a:lnSpc>
            </a:pPr>
            <a:r>
              <a:rPr lang="ta-IN" sz="2000" dirty="0">
                <a:latin typeface="Segoe UI" panose="020B0502040204020203" pitchFamily="34" charset="0"/>
                <a:cs typeface="Segoe UI" panose="020B0502040204020203" pitchFamily="34" charset="0"/>
              </a:rPr>
              <a:t>Paragraphs can be defined with tags:</a:t>
            </a:r>
            <a:endParaRPr lang="hr-HR" sz="2000" dirty="0">
              <a:latin typeface="Segoe UI" panose="020B0502040204020203" pitchFamily="34" charset="0"/>
              <a:cs typeface="Segoe UI" panose="020B0502040204020203" pitchFamily="34" charset="0"/>
            </a:endParaRPr>
          </a:p>
          <a:p>
            <a:pPr lvl="1">
              <a:lnSpc>
                <a:spcPts val="3000"/>
              </a:lnSpc>
            </a:pPr>
            <a:r>
              <a:rPr lang="hr-HR" sz="2000" b="1" dirty="0">
                <a:latin typeface="Consolas" panose="020B0609020204030204" pitchFamily="49" charset="0"/>
                <a:cs typeface="Consolas" panose="020B0609020204030204" pitchFamily="49" charset="0"/>
              </a:rPr>
              <a:t>&lt;address&gt; </a:t>
            </a:r>
            <a:r>
              <a:rPr lang="hr-HR" sz="2000" dirty="0"/>
              <a:t>- </a:t>
            </a:r>
            <a:r>
              <a:rPr lang="ta-IN" sz="2000" dirty="0"/>
              <a:t>it is </a:t>
            </a:r>
            <a:r>
              <a:rPr lang="ta-IN" sz="2000" i="1" dirty="0"/>
              <a:t>italic</a:t>
            </a:r>
            <a:r>
              <a:rPr lang="ta-IN" sz="2000" dirty="0"/>
              <a:t> by default</a:t>
            </a:r>
            <a:endParaRPr lang="hr-HR" sz="2000" dirty="0"/>
          </a:p>
          <a:p>
            <a:pPr lvl="1">
              <a:lnSpc>
                <a:spcPts val="3000"/>
              </a:lnSpc>
            </a:pPr>
            <a:r>
              <a:rPr lang="hr-HR" sz="2000" b="1" dirty="0">
                <a:latin typeface="Consolas" panose="020B0609020204030204" pitchFamily="49" charset="0"/>
                <a:cs typeface="Consolas" panose="020B0609020204030204" pitchFamily="49" charset="0"/>
              </a:rPr>
              <a:t>&lt;blockquote&gt; </a:t>
            </a:r>
            <a:r>
              <a:rPr lang="hr-HR" sz="2000" dirty="0"/>
              <a:t>- </a:t>
            </a:r>
            <a:r>
              <a:rPr lang="ta-IN" sz="2000" dirty="0"/>
              <a:t>it is indented, </a:t>
            </a:r>
            <a:r>
              <a:rPr lang="hr-HR" sz="2000" dirty="0" err="1"/>
              <a:t>used</a:t>
            </a:r>
            <a:r>
              <a:rPr lang="hr-HR" sz="2000" dirty="0"/>
              <a:t> to print </a:t>
            </a:r>
            <a:r>
              <a:rPr lang="hr-HR" sz="2000" dirty="0" err="1"/>
              <a:t>quotes</a:t>
            </a:r>
            <a:endParaRPr lang="hr-HR" sz="2000" dirty="0"/>
          </a:p>
          <a:p>
            <a:pPr lvl="1">
              <a:lnSpc>
                <a:spcPts val="3000"/>
              </a:lnSpc>
            </a:pPr>
            <a:r>
              <a:rPr lang="hr-HR" sz="2000" b="1" dirty="0">
                <a:latin typeface="Consolas" panose="020B0609020204030204" pitchFamily="49" charset="0"/>
                <a:cs typeface="Consolas" panose="020B0609020204030204" pitchFamily="49" charset="0"/>
              </a:rPr>
              <a:t>&lt;pre&gt; </a:t>
            </a:r>
            <a:r>
              <a:rPr lang="hr-HR" sz="2000" dirty="0"/>
              <a:t>- </a:t>
            </a:r>
            <a:r>
              <a:rPr lang="ta-IN" sz="2000" dirty="0"/>
              <a:t>it uses </a:t>
            </a:r>
            <a:r>
              <a:rPr lang="hr-HR" sz="2000" i="1" dirty="0"/>
              <a:t>fixed-width</a:t>
            </a:r>
            <a:r>
              <a:rPr lang="hr-HR" sz="2000" dirty="0"/>
              <a:t> fon</a:t>
            </a:r>
            <a:r>
              <a:rPr lang="ta-IN" sz="2000" dirty="0"/>
              <a:t>t</a:t>
            </a:r>
            <a:r>
              <a:rPr lang="hr-HR" sz="2000" dirty="0"/>
              <a:t> </a:t>
            </a:r>
            <a:r>
              <a:rPr lang="hr-HR" sz="2000" dirty="0" err="1"/>
              <a:t>and</a:t>
            </a:r>
            <a:r>
              <a:rPr lang="hr-HR" sz="2000" dirty="0"/>
              <a:t> </a:t>
            </a:r>
            <a:r>
              <a:rPr lang="en-US" sz="2000" dirty="0"/>
              <a:t>keeping spaces and new rows</a:t>
            </a:r>
            <a:r>
              <a:rPr lang="ta-IN" sz="2000" dirty="0"/>
              <a:t>, usually used for code</a:t>
            </a:r>
            <a:endParaRPr lang="hr-HR" sz="2000" dirty="0"/>
          </a:p>
          <a:p>
            <a:endParaRPr lang="hr-HR" sz="2000" dirty="0">
              <a:latin typeface="Segoe UI" panose="020B0502040204020203" pitchFamily="34" charset="0"/>
              <a:cs typeface="Segoe UI" panose="020B0502040204020203" pitchFamily="34" charset="0"/>
            </a:endParaRPr>
          </a:p>
        </p:txBody>
      </p:sp>
      <p:pic>
        <p:nvPicPr>
          <p:cNvPr id="4" name="Slika 3">
            <a:extLst>
              <a:ext uri="{FF2B5EF4-FFF2-40B4-BE49-F238E27FC236}">
                <a16:creationId xmlns:a16="http://schemas.microsoft.com/office/drawing/2014/main" id="{E88FB76F-235F-45CF-9991-D4B475D2629D}"/>
              </a:ext>
            </a:extLst>
          </p:cNvPr>
          <p:cNvPicPr>
            <a:picLocks noChangeAspect="1"/>
          </p:cNvPicPr>
          <p:nvPr/>
        </p:nvPicPr>
        <p:blipFill>
          <a:blip r:embed="rId3"/>
          <a:stretch>
            <a:fillRect/>
          </a:stretch>
        </p:blipFill>
        <p:spPr>
          <a:xfrm>
            <a:off x="3030283" y="2396886"/>
            <a:ext cx="6131433" cy="979647"/>
          </a:xfrm>
          <a:prstGeom prst="rect">
            <a:avLst/>
          </a:prstGeom>
        </p:spPr>
      </p:pic>
    </p:spTree>
    <p:extLst>
      <p:ext uri="{BB962C8B-B14F-4D97-AF65-F5344CB8AC3E}">
        <p14:creationId xmlns:p14="http://schemas.microsoft.com/office/powerpoint/2010/main" val="2610448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ta-IN" dirty="0"/>
              <a:t>tag</a:t>
            </a:r>
            <a:r>
              <a:rPr lang="hr-HR" dirty="0"/>
              <a:t> </a:t>
            </a:r>
            <a:r>
              <a:rPr lang="hr-HR" dirty="0">
                <a:solidFill>
                  <a:srgbClr val="00B0F0"/>
                </a:solidFill>
              </a:rPr>
              <a:t>&lt;h</a:t>
            </a:r>
            <a:r>
              <a:rPr lang="hr-HR" sz="2000" dirty="0">
                <a:solidFill>
                  <a:srgbClr val="00B0F0"/>
                </a:solidFill>
              </a:rPr>
              <a:t>n</a:t>
            </a:r>
            <a:r>
              <a:rPr lang="hr-HR" dirty="0">
                <a:solidFill>
                  <a:srgbClr val="00B0F0"/>
                </a:solidFill>
              </a:rPr>
              <a:t>&gt;</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3000"/>
              </a:lnSpc>
            </a:pPr>
            <a:r>
              <a:rPr lang="en-US" sz="2000" dirty="0">
                <a:latin typeface="Segoe UI" panose="020B0502040204020203" pitchFamily="34" charset="0"/>
                <a:cs typeface="Segoe UI" panose="020B0502040204020203" pitchFamily="34" charset="0"/>
              </a:rPr>
              <a:t>Represents the title of the </a:t>
            </a:r>
            <a:r>
              <a:rPr lang="hr-HR" sz="2000" dirty="0" err="1">
                <a:latin typeface="Segoe UI" panose="020B0502040204020203" pitchFamily="34" charset="0"/>
                <a:cs typeface="Segoe UI" panose="020B0502040204020203" pitchFamily="34" charset="0"/>
              </a:rPr>
              <a:t>block</a:t>
            </a:r>
            <a:r>
              <a:rPr lang="en-US" sz="2000" dirty="0">
                <a:latin typeface="Segoe UI" panose="020B0502040204020203" pitchFamily="34" charset="0"/>
                <a:cs typeface="Segoe UI" panose="020B0502040204020203" pitchFamily="34" charset="0"/>
              </a:rPr>
              <a:t>
</a:t>
            </a:r>
            <a:r>
              <a:rPr lang="ta-IN" sz="2000" dirty="0">
                <a:latin typeface="Segoe UI" panose="020B0502040204020203" pitchFamily="34" charset="0"/>
                <a:cs typeface="Segoe UI" panose="020B0502040204020203" pitchFamily="34" charset="0"/>
              </a:rPr>
              <a:t>It has 6 levels</a:t>
            </a:r>
            <a:endParaRPr lang="hr-HR" sz="2000" dirty="0">
              <a:latin typeface="Segoe UI" panose="020B0502040204020203" pitchFamily="34" charset="0"/>
              <a:cs typeface="Segoe UI" panose="020B0502040204020203" pitchFamily="34" charset="0"/>
            </a:endParaRPr>
          </a:p>
          <a:p>
            <a:pPr lvl="1">
              <a:lnSpc>
                <a:spcPts val="3000"/>
              </a:lnSpc>
            </a:pPr>
            <a:r>
              <a:rPr lang="en-US" sz="2000" b="1" dirty="0">
                <a:latin typeface="Consolas" panose="020B0609020204030204" pitchFamily="49" charset="0"/>
                <a:cs typeface="Consolas" panose="020B0609020204030204" pitchFamily="49" charset="0"/>
              </a:rPr>
              <a:t>H</a:t>
            </a:r>
            <a:r>
              <a:rPr lang="hr-HR" sz="2000" b="1" dirty="0">
                <a:latin typeface="Consolas" panose="020B0609020204030204" pitchFamily="49" charset="0"/>
                <a:cs typeface="Consolas" panose="020B0609020204030204" pitchFamily="49" charset="0"/>
              </a:rPr>
              <a:t>1</a:t>
            </a:r>
            <a:r>
              <a:rPr lang="hr-HR" sz="2000" b="1" dirty="0"/>
              <a:t> </a:t>
            </a:r>
            <a:r>
              <a:rPr lang="ta-IN" sz="2000" dirty="0"/>
              <a:t>- top level, larger</a:t>
            </a:r>
            <a:r>
              <a:rPr lang="hr-HR" sz="2000" dirty="0"/>
              <a:t> font</a:t>
            </a:r>
          </a:p>
          <a:p>
            <a:pPr lvl="1">
              <a:lnSpc>
                <a:spcPts val="3000"/>
              </a:lnSpc>
            </a:pPr>
            <a:r>
              <a:rPr lang="hr-HR" sz="2000" b="1" dirty="0">
                <a:latin typeface="Consolas" panose="020B0609020204030204" pitchFamily="49" charset="0"/>
                <a:cs typeface="Consolas" panose="020B0609020204030204" pitchFamily="49" charset="0"/>
              </a:rPr>
              <a:t>h6</a:t>
            </a:r>
            <a:r>
              <a:rPr lang="hr-HR" sz="2000" b="1" dirty="0"/>
              <a:t> </a:t>
            </a:r>
            <a:r>
              <a:rPr lang="mr-IN" sz="2000" b="1" dirty="0"/>
              <a:t>–</a:t>
            </a:r>
            <a:r>
              <a:rPr lang="hr-HR" sz="2000" b="1" dirty="0"/>
              <a:t> </a:t>
            </a:r>
            <a:r>
              <a:rPr lang="ta-IN" sz="2000" dirty="0"/>
              <a:t>lowest level, smaller</a:t>
            </a:r>
            <a:r>
              <a:rPr lang="hr-HR" sz="2000" dirty="0"/>
              <a:t> font</a:t>
            </a:r>
          </a:p>
          <a:p>
            <a:pPr>
              <a:lnSpc>
                <a:spcPts val="3000"/>
              </a:lnSpc>
            </a:pPr>
            <a:r>
              <a:rPr lang="ta-IN" sz="2000" dirty="0">
                <a:latin typeface="Segoe UI" panose="020B0502040204020203" pitchFamily="34" charset="0"/>
                <a:cs typeface="Segoe UI" panose="020B0502040204020203" pitchFamily="34" charset="0"/>
              </a:rPr>
              <a:t>Attributes (</a:t>
            </a:r>
            <a:r>
              <a:rPr lang="hr-HR" sz="2000" dirty="0">
                <a:solidFill>
                  <a:schemeClr val="bg1">
                    <a:lumMod val="65000"/>
                  </a:schemeClr>
                </a:solidFill>
                <a:latin typeface="Segoe UI" panose="020B0502040204020203" pitchFamily="34" charset="0"/>
                <a:cs typeface="Segoe UI" panose="020B0502040204020203" pitchFamily="34" charset="0"/>
              </a:rPr>
              <a:t>HTML4.01 </a:t>
            </a:r>
            <a:r>
              <a:rPr lang="hr-HR" sz="2000" dirty="0" err="1">
                <a:solidFill>
                  <a:schemeClr val="bg1">
                    <a:lumMod val="65000"/>
                  </a:schemeClr>
                </a:solidFill>
                <a:latin typeface="Segoe UI" panose="020B0502040204020203" pitchFamily="34" charset="0"/>
                <a:cs typeface="Segoe UI" panose="020B0502040204020203" pitchFamily="34" charset="0"/>
              </a:rPr>
              <a:t>or</a:t>
            </a:r>
            <a:r>
              <a:rPr lang="hr-HR" sz="2000" dirty="0">
                <a:solidFill>
                  <a:schemeClr val="bg1">
                    <a:lumMod val="65000"/>
                  </a:schemeClr>
                </a:solidFill>
                <a:latin typeface="Segoe UI" panose="020B0502040204020203" pitchFamily="34" charset="0"/>
                <a:cs typeface="Segoe UI" panose="020B0502040204020203" pitchFamily="34" charset="0"/>
              </a:rPr>
              <a:t> </a:t>
            </a:r>
            <a:r>
              <a:rPr lang="ta-IN" sz="2000" dirty="0">
                <a:solidFill>
                  <a:schemeClr val="bg1">
                    <a:lumMod val="65000"/>
                  </a:schemeClr>
                </a:solidFill>
                <a:latin typeface="Segoe UI" panose="020B0502040204020203" pitchFamily="34" charset="0"/>
                <a:cs typeface="Segoe UI" panose="020B0502040204020203" pitchFamily="34" charset="0"/>
              </a:rPr>
              <a:t>earlier</a:t>
            </a:r>
            <a:r>
              <a:rPr lang="hr-HR" sz="2000" dirty="0">
                <a:latin typeface="Segoe UI" panose="020B0502040204020203" pitchFamily="34" charset="0"/>
                <a:cs typeface="Segoe UI" panose="020B0502040204020203" pitchFamily="34" charset="0"/>
              </a:rPr>
              <a:t>):</a:t>
            </a:r>
          </a:p>
          <a:p>
            <a:pPr lvl="1">
              <a:lnSpc>
                <a:spcPts val="3000"/>
              </a:lnSpc>
            </a:pPr>
            <a:r>
              <a:rPr lang="hr-HR" sz="2000" b="1" dirty="0">
                <a:solidFill>
                  <a:schemeClr val="bg1">
                    <a:lumMod val="65000"/>
                  </a:schemeClr>
                </a:solidFill>
                <a:latin typeface="Consolas" panose="020B0609020204030204" pitchFamily="49" charset="0"/>
                <a:cs typeface="Consolas" panose="020B0609020204030204" pitchFamily="49" charset="0"/>
              </a:rPr>
              <a:t>align</a:t>
            </a:r>
            <a:r>
              <a:rPr lang="hr-HR" sz="2000" dirty="0"/>
              <a:t> – </a:t>
            </a:r>
            <a:r>
              <a:rPr lang="ta-IN" sz="2000" dirty="0"/>
              <a:t>of the text </a:t>
            </a:r>
            <a:r>
              <a:rPr lang="hr-HR" sz="2000" dirty="0"/>
              <a:t>(</a:t>
            </a:r>
            <a:r>
              <a:rPr lang="hr-HR" sz="1600" b="1" dirty="0">
                <a:latin typeface="Consolas" panose="020B0609020204030204" pitchFamily="49" charset="0"/>
                <a:cs typeface="Consolas" panose="020B0609020204030204" pitchFamily="49" charset="0"/>
              </a:rPr>
              <a:t>left, right, center, justify</a:t>
            </a:r>
            <a:r>
              <a:rPr lang="hr-HR" sz="2000" dirty="0"/>
              <a:t>)</a:t>
            </a:r>
          </a:p>
        </p:txBody>
      </p:sp>
      <p:pic>
        <p:nvPicPr>
          <p:cNvPr id="4" name="Picture 3">
            <a:extLst>
              <a:ext uri="{FF2B5EF4-FFF2-40B4-BE49-F238E27FC236}">
                <a16:creationId xmlns:a16="http://schemas.microsoft.com/office/drawing/2014/main" id="{12133B10-68FC-458D-9B27-70C7024CDF7B}"/>
              </a:ext>
            </a:extLst>
          </p:cNvPr>
          <p:cNvPicPr>
            <a:picLocks noChangeAspect="1"/>
          </p:cNvPicPr>
          <p:nvPr/>
        </p:nvPicPr>
        <p:blipFill>
          <a:blip r:embed="rId3"/>
          <a:stretch>
            <a:fillRect/>
          </a:stretch>
        </p:blipFill>
        <p:spPr>
          <a:xfrm>
            <a:off x="7881317" y="2098379"/>
            <a:ext cx="3515216" cy="216247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p:spPr>
      </p:pic>
    </p:spTree>
    <p:extLst>
      <p:ext uri="{BB962C8B-B14F-4D97-AF65-F5344CB8AC3E}">
        <p14:creationId xmlns:p14="http://schemas.microsoft.com/office/powerpoint/2010/main" val="26805442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ta-IN" dirty="0"/>
              <a:t>tag </a:t>
            </a:r>
            <a:r>
              <a:rPr lang="hr-HR" dirty="0">
                <a:solidFill>
                  <a:srgbClr val="00B0F0"/>
                </a:solidFill>
              </a:rPr>
              <a:t>&lt;img/&gt;</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3000"/>
              </a:lnSpc>
            </a:pPr>
            <a:r>
              <a:rPr lang="ta-IN" sz="2200" dirty="0">
                <a:latin typeface="Segoe UI" panose="020B0502040204020203" pitchFamily="34" charset="0"/>
                <a:cs typeface="Segoe UI" panose="020B0502040204020203" pitchFamily="34" charset="0"/>
              </a:rPr>
              <a:t>Attributes</a:t>
            </a:r>
            <a:r>
              <a:rPr lang="hr-HR" sz="2200" dirty="0">
                <a:latin typeface="Segoe UI" panose="020B0502040204020203" pitchFamily="34" charset="0"/>
                <a:cs typeface="Segoe UI" panose="020B0502040204020203" pitchFamily="34" charset="0"/>
              </a:rPr>
              <a:t>:</a:t>
            </a:r>
          </a:p>
          <a:p>
            <a:pPr lvl="1">
              <a:lnSpc>
                <a:spcPts val="3000"/>
              </a:lnSpc>
            </a:pPr>
            <a:r>
              <a:rPr lang="hr-HR" sz="2000" b="1" dirty="0">
                <a:latin typeface="Consolas" pitchFamily="49" charset="0"/>
                <a:cs typeface="Consolas" pitchFamily="49" charset="0"/>
              </a:rPr>
              <a:t>src</a:t>
            </a:r>
            <a:r>
              <a:rPr lang="hr-HR" sz="2000" dirty="0"/>
              <a:t> – </a:t>
            </a:r>
            <a:r>
              <a:rPr lang="ta-IN" sz="2000" dirty="0"/>
              <a:t>link to image</a:t>
            </a:r>
            <a:endParaRPr lang="hr-HR" sz="2000" dirty="0"/>
          </a:p>
          <a:p>
            <a:pPr lvl="1">
              <a:lnSpc>
                <a:spcPts val="3000"/>
              </a:lnSpc>
            </a:pPr>
            <a:r>
              <a:rPr lang="hr-HR" sz="2000" b="1" dirty="0">
                <a:latin typeface="Consolas" pitchFamily="49" charset="0"/>
                <a:cs typeface="Consolas" pitchFamily="49" charset="0"/>
              </a:rPr>
              <a:t>border</a:t>
            </a:r>
            <a:r>
              <a:rPr lang="hr-HR" sz="2000" dirty="0"/>
              <a:t> – </a:t>
            </a:r>
            <a:r>
              <a:rPr lang="ta-IN" sz="2000" dirty="0"/>
              <a:t>border width</a:t>
            </a:r>
            <a:endParaRPr lang="hr-HR" sz="2000" dirty="0"/>
          </a:p>
          <a:p>
            <a:pPr lvl="1">
              <a:lnSpc>
                <a:spcPts val="3000"/>
              </a:lnSpc>
            </a:pPr>
            <a:r>
              <a:rPr lang="hr-HR" sz="2000" b="1" dirty="0">
                <a:latin typeface="Consolas" pitchFamily="49" charset="0"/>
                <a:cs typeface="Consolas" pitchFamily="49" charset="0"/>
              </a:rPr>
              <a:t>hspace</a:t>
            </a:r>
            <a:r>
              <a:rPr lang="hr-HR" sz="2000" dirty="0"/>
              <a:t> i </a:t>
            </a:r>
            <a:r>
              <a:rPr lang="hr-HR" sz="2000" b="1" dirty="0">
                <a:latin typeface="Consolas" pitchFamily="49" charset="0"/>
                <a:cs typeface="Consolas" pitchFamily="49" charset="0"/>
              </a:rPr>
              <a:t>vspace</a:t>
            </a:r>
            <a:r>
              <a:rPr lang="hr-HR" sz="2000" dirty="0"/>
              <a:t> – p</a:t>
            </a:r>
            <a:r>
              <a:rPr lang="en-US" sz="2000" dirty="0" err="1"/>
              <a:t>ixel</a:t>
            </a:r>
            <a:r>
              <a:rPr lang="en-US" sz="2000" dirty="0"/>
              <a:t> spacing from the text surrounding the picture</a:t>
            </a:r>
            <a:endParaRPr lang="hr-HR" sz="2000" dirty="0"/>
          </a:p>
          <a:p>
            <a:pPr lvl="1">
              <a:lnSpc>
                <a:spcPts val="3000"/>
              </a:lnSpc>
            </a:pPr>
            <a:r>
              <a:rPr lang="hr-HR" sz="2000" b="1" dirty="0" err="1">
                <a:latin typeface="Consolas" pitchFamily="49" charset="0"/>
                <a:cs typeface="Consolas" pitchFamily="49" charset="0"/>
              </a:rPr>
              <a:t>align</a:t>
            </a:r>
            <a:r>
              <a:rPr lang="hr-HR" sz="2000" dirty="0"/>
              <a:t> – top, </a:t>
            </a:r>
            <a:r>
              <a:rPr lang="hr-HR" sz="2000" dirty="0" err="1"/>
              <a:t>middle</a:t>
            </a:r>
            <a:r>
              <a:rPr lang="hr-HR" sz="2000" dirty="0"/>
              <a:t>, </a:t>
            </a:r>
            <a:r>
              <a:rPr lang="hr-HR" sz="2000" dirty="0" err="1"/>
              <a:t>bottom</a:t>
            </a:r>
            <a:r>
              <a:rPr lang="hr-HR" sz="2000" dirty="0"/>
              <a:t>, </a:t>
            </a:r>
            <a:r>
              <a:rPr lang="hr-HR" sz="2000" dirty="0" err="1"/>
              <a:t>left</a:t>
            </a:r>
            <a:r>
              <a:rPr lang="hr-HR" sz="2000" dirty="0"/>
              <a:t>, </a:t>
            </a:r>
            <a:r>
              <a:rPr lang="hr-HR" sz="2000" dirty="0" err="1"/>
              <a:t>right</a:t>
            </a:r>
            <a:endParaRPr lang="hr-HR" sz="2000" dirty="0"/>
          </a:p>
          <a:p>
            <a:pPr lvl="1">
              <a:lnSpc>
                <a:spcPts val="3000"/>
              </a:lnSpc>
            </a:pPr>
            <a:r>
              <a:rPr lang="hr-HR" sz="2000" b="1" dirty="0">
                <a:latin typeface="Consolas" pitchFamily="49" charset="0"/>
                <a:cs typeface="Consolas" pitchFamily="49" charset="0"/>
              </a:rPr>
              <a:t>alt</a:t>
            </a:r>
            <a:r>
              <a:rPr lang="hr-HR" sz="2000" dirty="0"/>
              <a:t> – </a:t>
            </a:r>
            <a:r>
              <a:rPr lang="ta-IN" sz="2000" dirty="0"/>
              <a:t>alternative text</a:t>
            </a:r>
            <a:endParaRPr lang="hr-HR" sz="2000" dirty="0"/>
          </a:p>
          <a:p>
            <a:pPr lvl="1">
              <a:lnSpc>
                <a:spcPts val="3000"/>
              </a:lnSpc>
            </a:pPr>
            <a:r>
              <a:rPr lang="hr-HR" sz="2000" b="1" dirty="0">
                <a:latin typeface="Consolas" pitchFamily="49" charset="0"/>
                <a:cs typeface="Consolas" pitchFamily="49" charset="0"/>
              </a:rPr>
              <a:t>width</a:t>
            </a:r>
            <a:r>
              <a:rPr lang="hr-HR" sz="2000" dirty="0"/>
              <a:t> </a:t>
            </a:r>
            <a:r>
              <a:rPr lang="ta-IN" sz="2000" dirty="0"/>
              <a:t>width</a:t>
            </a:r>
            <a:endParaRPr lang="hr-HR" sz="2000" dirty="0"/>
          </a:p>
          <a:p>
            <a:pPr lvl="1">
              <a:lnSpc>
                <a:spcPts val="3000"/>
              </a:lnSpc>
            </a:pPr>
            <a:r>
              <a:rPr lang="hr-HR" sz="2000" b="1" dirty="0">
                <a:latin typeface="Consolas" pitchFamily="49" charset="0"/>
                <a:cs typeface="Consolas" pitchFamily="49" charset="0"/>
              </a:rPr>
              <a:t>height</a:t>
            </a:r>
            <a:r>
              <a:rPr lang="hr-HR" sz="2000" dirty="0"/>
              <a:t> – </a:t>
            </a:r>
            <a:r>
              <a:rPr lang="ta-IN" sz="2000" dirty="0"/>
              <a:t>height</a:t>
            </a:r>
            <a:endParaRPr lang="hr-HR" sz="2000" dirty="0"/>
          </a:p>
        </p:txBody>
      </p:sp>
      <p:pic>
        <p:nvPicPr>
          <p:cNvPr id="4" name="Picture 3">
            <a:extLst>
              <a:ext uri="{FF2B5EF4-FFF2-40B4-BE49-F238E27FC236}">
                <a16:creationId xmlns:a16="http://schemas.microsoft.com/office/drawing/2014/main" id="{079A2DD4-94F3-4DDF-87DD-C8EAC9E7EC0B}"/>
              </a:ext>
            </a:extLst>
          </p:cNvPr>
          <p:cNvPicPr>
            <a:picLocks noChangeAspect="1"/>
          </p:cNvPicPr>
          <p:nvPr/>
        </p:nvPicPr>
        <p:blipFill>
          <a:blip r:embed="rId3"/>
          <a:stretch>
            <a:fillRect/>
          </a:stretch>
        </p:blipFill>
        <p:spPr>
          <a:xfrm>
            <a:off x="2973886" y="5362169"/>
            <a:ext cx="4610500" cy="571550"/>
          </a:xfrm>
          <a:prstGeom prst="rect">
            <a:avLst/>
          </a:prstGeom>
        </p:spPr>
      </p:pic>
    </p:spTree>
    <p:extLst>
      <p:ext uri="{BB962C8B-B14F-4D97-AF65-F5344CB8AC3E}">
        <p14:creationId xmlns:p14="http://schemas.microsoft.com/office/powerpoint/2010/main" val="15109809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ta-IN" dirty="0"/>
              <a:t>tag </a:t>
            </a:r>
            <a:r>
              <a:rPr lang="hr-HR" dirty="0">
                <a:solidFill>
                  <a:srgbClr val="00B0F0"/>
                </a:solidFill>
              </a:rPr>
              <a:t>&lt;ol&gt;</a:t>
            </a:r>
            <a:endParaRPr lang="en-US" dirty="0">
              <a:solidFill>
                <a:srgbClr val="00B0F0"/>
              </a:solidFill>
            </a:endParaRPr>
          </a:p>
        </p:txBody>
      </p:sp>
      <p:sp>
        <p:nvSpPr>
          <p:cNvPr id="3" name="Content Placeholder 2"/>
          <p:cNvSpPr>
            <a:spLocks noGrp="1"/>
          </p:cNvSpPr>
          <p:nvPr>
            <p:ph idx="1"/>
          </p:nvPr>
        </p:nvSpPr>
        <p:spPr>
          <a:xfrm>
            <a:off x="838200" y="1690687"/>
            <a:ext cx="10515600" cy="4974807"/>
          </a:xfrm>
        </p:spPr>
        <p:txBody>
          <a:bodyPr>
            <a:normAutofit/>
          </a:bodyPr>
          <a:lstStyle/>
          <a:p>
            <a:pPr>
              <a:lnSpc>
                <a:spcPts val="2800"/>
              </a:lnSpc>
            </a:pPr>
            <a:r>
              <a:rPr lang="ta-IN" sz="2000" dirty="0">
                <a:latin typeface="Segoe UI" panose="020B0502040204020203" pitchFamily="34" charset="0"/>
                <a:cs typeface="Segoe UI" panose="020B0502040204020203" pitchFamily="34" charset="0"/>
              </a:rPr>
              <a:t>Used for hi</a:t>
            </a:r>
            <a:r>
              <a:rPr lang="hr-HR" sz="2000" dirty="0">
                <a:latin typeface="Segoe UI" panose="020B0502040204020203" pitchFamily="34" charset="0"/>
                <a:cs typeface="Segoe UI" panose="020B0502040204020203" pitchFamily="34" charset="0"/>
              </a:rPr>
              <a:t>e</a:t>
            </a:r>
            <a:r>
              <a:rPr lang="ta-IN" sz="2000" dirty="0">
                <a:latin typeface="Segoe UI" panose="020B0502040204020203" pitchFamily="34" charset="0"/>
                <a:cs typeface="Segoe UI" panose="020B0502040204020203" pitchFamily="34" charset="0"/>
              </a:rPr>
              <a:t>rarchy</a:t>
            </a:r>
            <a:r>
              <a:rPr lang="hr-HR" sz="2000"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structure</a:t>
            </a:r>
            <a:endParaRPr lang="hr-HR" sz="2000" dirty="0">
              <a:latin typeface="Segoe UI" panose="020B0502040204020203" pitchFamily="34" charset="0"/>
              <a:cs typeface="Segoe UI" panose="020B0502040204020203" pitchFamily="34" charset="0"/>
            </a:endParaRPr>
          </a:p>
          <a:p>
            <a:pPr lvl="1">
              <a:lnSpc>
                <a:spcPts val="2800"/>
              </a:lnSpc>
            </a:pPr>
            <a:r>
              <a:rPr lang="ta-IN" sz="1800" dirty="0"/>
              <a:t>numeric</a:t>
            </a:r>
            <a:endParaRPr lang="hr-HR" sz="1800" dirty="0"/>
          </a:p>
          <a:p>
            <a:pPr lvl="1">
              <a:lnSpc>
                <a:spcPts val="2800"/>
              </a:lnSpc>
            </a:pPr>
            <a:r>
              <a:rPr lang="ta-IN" sz="1800" dirty="0"/>
              <a:t>simbolic</a:t>
            </a:r>
            <a:endParaRPr lang="hr-HR" sz="1800" dirty="0"/>
          </a:p>
          <a:p>
            <a:pPr>
              <a:lnSpc>
                <a:spcPts val="2800"/>
              </a:lnSpc>
            </a:pPr>
            <a:r>
              <a:rPr lang="ta-IN" sz="2400" dirty="0">
                <a:latin typeface="Segoe UI" panose="020B0502040204020203" pitchFamily="34" charset="0"/>
                <a:cs typeface="Segoe UI" panose="020B0502040204020203" pitchFamily="34" charset="0"/>
              </a:rPr>
              <a:t>Ordered list </a:t>
            </a:r>
            <a:r>
              <a:rPr lang="hr-HR" sz="2400" b="1" dirty="0">
                <a:latin typeface="Consolas" pitchFamily="49" charset="0"/>
                <a:cs typeface="Consolas" pitchFamily="49" charset="0"/>
              </a:rPr>
              <a:t>&lt;ol&gt; </a:t>
            </a:r>
            <a:endParaRPr lang="ta-IN" sz="2400" dirty="0">
              <a:latin typeface="Segoe UI" panose="020B0502040204020203" pitchFamily="34" charset="0"/>
              <a:cs typeface="Segoe UI" panose="020B0502040204020203" pitchFamily="34" charset="0"/>
            </a:endParaRPr>
          </a:p>
          <a:p>
            <a:pPr lvl="1">
              <a:lnSpc>
                <a:spcPts val="2800"/>
              </a:lnSpc>
            </a:pPr>
            <a:r>
              <a:rPr lang="ta-IN" sz="1400" dirty="0"/>
              <a:t>Elements of ordered list are marked by numbers or letters</a:t>
            </a:r>
            <a:endParaRPr lang="hr-HR" sz="1400" dirty="0"/>
          </a:p>
          <a:p>
            <a:pPr>
              <a:lnSpc>
                <a:spcPts val="2800"/>
              </a:lnSpc>
            </a:pPr>
            <a:r>
              <a:rPr lang="hr-HR" sz="2000" b="1" dirty="0">
                <a:latin typeface="Consolas" pitchFamily="49" charset="0"/>
                <a:cs typeface="Consolas" pitchFamily="49" charset="0"/>
              </a:rPr>
              <a:t>&lt;ol&gt; </a:t>
            </a:r>
            <a:r>
              <a:rPr lang="ta-IN" sz="2000" dirty="0">
                <a:latin typeface="Segoe UI" panose="020B0502040204020203" pitchFamily="34" charset="0"/>
                <a:cs typeface="Segoe UI" panose="020B0502040204020203" pitchFamily="34" charset="0"/>
              </a:rPr>
              <a:t>attributes</a:t>
            </a:r>
            <a:r>
              <a:rPr lang="hr-HR" sz="2000" dirty="0">
                <a:latin typeface="Segoe UI" panose="020B0502040204020203" pitchFamily="34" charset="0"/>
                <a:cs typeface="Segoe UI" panose="020B0502040204020203" pitchFamily="34" charset="0"/>
              </a:rPr>
              <a:t>:</a:t>
            </a:r>
          </a:p>
          <a:p>
            <a:pPr lvl="2">
              <a:lnSpc>
                <a:spcPts val="2800"/>
              </a:lnSpc>
            </a:pPr>
            <a:r>
              <a:rPr lang="hr-HR" b="1" dirty="0" err="1">
                <a:latin typeface="Consolas" pitchFamily="49" charset="0"/>
                <a:cs typeface="Consolas" pitchFamily="49" charset="0"/>
              </a:rPr>
              <a:t>type</a:t>
            </a:r>
            <a:r>
              <a:rPr lang="hr-HR" sz="1800" dirty="0"/>
              <a:t> - (</a:t>
            </a:r>
            <a:r>
              <a:rPr lang="hr-HR" sz="1800" dirty="0">
                <a:latin typeface="Consolas" panose="020B0609020204030204" pitchFamily="49" charset="0"/>
              </a:rPr>
              <a:t>1, a/A, i/I</a:t>
            </a:r>
            <a:r>
              <a:rPr lang="hr-HR" sz="1800" dirty="0"/>
              <a:t>)</a:t>
            </a:r>
          </a:p>
          <a:p>
            <a:pPr lvl="2">
              <a:lnSpc>
                <a:spcPts val="2800"/>
              </a:lnSpc>
            </a:pPr>
            <a:r>
              <a:rPr lang="hr-HR" b="1" dirty="0">
                <a:latin typeface="Consolas" pitchFamily="49" charset="0"/>
                <a:cs typeface="Consolas" pitchFamily="49" charset="0"/>
              </a:rPr>
              <a:t>Start</a:t>
            </a:r>
          </a:p>
        </p:txBody>
      </p:sp>
      <p:pic>
        <p:nvPicPr>
          <p:cNvPr id="4" name="Picture 3">
            <a:extLst>
              <a:ext uri="{FF2B5EF4-FFF2-40B4-BE49-F238E27FC236}">
                <a16:creationId xmlns:a16="http://schemas.microsoft.com/office/drawing/2014/main" id="{92B0E4A1-E738-40B0-BBD3-511B2E60E040}"/>
              </a:ext>
            </a:extLst>
          </p:cNvPr>
          <p:cNvPicPr>
            <a:picLocks noChangeAspect="1"/>
          </p:cNvPicPr>
          <p:nvPr/>
        </p:nvPicPr>
        <p:blipFill>
          <a:blip r:embed="rId3"/>
          <a:stretch>
            <a:fillRect/>
          </a:stretch>
        </p:blipFill>
        <p:spPr>
          <a:xfrm>
            <a:off x="7536044" y="2736986"/>
            <a:ext cx="3817756" cy="2430327"/>
          </a:xfrm>
          <a:prstGeom prst="rect">
            <a:avLst/>
          </a:prstGeom>
        </p:spPr>
      </p:pic>
    </p:spTree>
    <p:extLst>
      <p:ext uri="{BB962C8B-B14F-4D97-AF65-F5344CB8AC3E}">
        <p14:creationId xmlns:p14="http://schemas.microsoft.com/office/powerpoint/2010/main" val="39251632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hr-HR" dirty="0" err="1"/>
              <a:t>tag</a:t>
            </a:r>
            <a:r>
              <a:rPr lang="hr-HR" dirty="0"/>
              <a:t> </a:t>
            </a:r>
            <a:r>
              <a:rPr lang="hr-HR" dirty="0">
                <a:solidFill>
                  <a:srgbClr val="00B0F0"/>
                </a:solidFill>
              </a:rPr>
              <a:t>&lt;</a:t>
            </a:r>
            <a:r>
              <a:rPr lang="ta-IN" dirty="0" err="1">
                <a:solidFill>
                  <a:srgbClr val="00B0F0"/>
                </a:solidFill>
              </a:rPr>
              <a:t>u</a:t>
            </a:r>
            <a:r>
              <a:rPr lang="hr-HR" dirty="0">
                <a:solidFill>
                  <a:srgbClr val="00B0F0"/>
                </a:solidFill>
              </a:rPr>
              <a:t>l&gt;</a:t>
            </a:r>
            <a:endParaRPr lang="en-US" dirty="0">
              <a:solidFill>
                <a:srgbClr val="00B0F0"/>
              </a:solidFill>
            </a:endParaRPr>
          </a:p>
        </p:txBody>
      </p:sp>
      <p:sp>
        <p:nvSpPr>
          <p:cNvPr id="3" name="Content Placeholder 2"/>
          <p:cNvSpPr>
            <a:spLocks noGrp="1"/>
          </p:cNvSpPr>
          <p:nvPr>
            <p:ph idx="1"/>
          </p:nvPr>
        </p:nvSpPr>
        <p:spPr>
          <a:xfrm>
            <a:off x="838200" y="1690687"/>
            <a:ext cx="10515600" cy="4974807"/>
          </a:xfrm>
        </p:spPr>
        <p:txBody>
          <a:bodyPr>
            <a:normAutofit/>
          </a:bodyPr>
          <a:lstStyle/>
          <a:p>
            <a:pPr marL="0" indent="0">
              <a:lnSpc>
                <a:spcPts val="3000"/>
              </a:lnSpc>
              <a:buNone/>
            </a:pPr>
            <a:r>
              <a:rPr lang="hr-HR" sz="2000" b="1" dirty="0">
                <a:latin typeface="Consolas" pitchFamily="49" charset="0"/>
                <a:cs typeface="Consolas" pitchFamily="49" charset="0"/>
              </a:rPr>
              <a:t>&lt;ul&gt;</a:t>
            </a:r>
            <a:r>
              <a:rPr lang="hr-HR" sz="2000" dirty="0">
                <a:latin typeface="Segoe UI" panose="020B0502040204020203" pitchFamily="34" charset="0"/>
                <a:cs typeface="Segoe UI" panose="020B0502040204020203" pitchFamily="34" charset="0"/>
              </a:rPr>
              <a:t> </a:t>
            </a:r>
            <a:r>
              <a:rPr lang="ta-IN" sz="2000" dirty="0">
                <a:latin typeface="Segoe UI" panose="020B0502040204020203" pitchFamily="34" charset="0"/>
                <a:cs typeface="Segoe UI" panose="020B0502040204020203" pitchFamily="34" charset="0"/>
              </a:rPr>
              <a:t>attributes</a:t>
            </a:r>
            <a:r>
              <a:rPr lang="hr-HR" sz="2000" dirty="0">
                <a:latin typeface="Segoe UI" panose="020B0502040204020203" pitchFamily="34" charset="0"/>
                <a:cs typeface="Segoe UI" panose="020B0502040204020203" pitchFamily="34" charset="0"/>
              </a:rPr>
              <a:t>:</a:t>
            </a:r>
          </a:p>
          <a:p>
            <a:pPr lvl="1">
              <a:lnSpc>
                <a:spcPts val="3000"/>
              </a:lnSpc>
            </a:pPr>
            <a:r>
              <a:rPr lang="hr-HR" sz="2000" b="1" dirty="0" err="1">
                <a:latin typeface="Consolas" pitchFamily="49" charset="0"/>
                <a:cs typeface="Consolas" pitchFamily="49" charset="0"/>
              </a:rPr>
              <a:t>type</a:t>
            </a:r>
            <a:r>
              <a:rPr lang="hr-HR" sz="1800" dirty="0"/>
              <a:t> </a:t>
            </a:r>
          </a:p>
          <a:p>
            <a:pPr lvl="2">
              <a:lnSpc>
                <a:spcPts val="3000"/>
              </a:lnSpc>
            </a:pPr>
            <a:r>
              <a:rPr lang="hr-HR" b="1" dirty="0">
                <a:latin typeface="Consolas" pitchFamily="49" charset="0"/>
                <a:cs typeface="Consolas" pitchFamily="49" charset="0"/>
              </a:rPr>
              <a:t>disc</a:t>
            </a:r>
            <a:r>
              <a:rPr lang="hr-HR" sz="1600" dirty="0"/>
              <a:t> – </a:t>
            </a:r>
            <a:r>
              <a:rPr lang="ta-IN" sz="1600" dirty="0"/>
              <a:t>full circle</a:t>
            </a:r>
            <a:endParaRPr lang="hr-HR" sz="1600" dirty="0"/>
          </a:p>
          <a:p>
            <a:pPr lvl="2">
              <a:lnSpc>
                <a:spcPts val="3000"/>
              </a:lnSpc>
            </a:pPr>
            <a:r>
              <a:rPr lang="hr-HR" b="1" dirty="0">
                <a:latin typeface="Consolas" pitchFamily="49" charset="0"/>
                <a:cs typeface="Consolas" pitchFamily="49" charset="0"/>
              </a:rPr>
              <a:t>square</a:t>
            </a:r>
            <a:r>
              <a:rPr lang="hr-HR" sz="1600" dirty="0"/>
              <a:t> – </a:t>
            </a:r>
            <a:r>
              <a:rPr lang="ta-IN" sz="1600" dirty="0"/>
              <a:t>full square</a:t>
            </a:r>
            <a:endParaRPr lang="hr-HR" sz="1600" dirty="0"/>
          </a:p>
          <a:p>
            <a:pPr lvl="2">
              <a:lnSpc>
                <a:spcPts val="3000"/>
              </a:lnSpc>
            </a:pPr>
            <a:r>
              <a:rPr lang="hr-HR" b="1" dirty="0">
                <a:latin typeface="Consolas" pitchFamily="49" charset="0"/>
                <a:cs typeface="Consolas" pitchFamily="49" charset="0"/>
              </a:rPr>
              <a:t>circle</a:t>
            </a:r>
            <a:r>
              <a:rPr lang="hr-HR" sz="1600" dirty="0"/>
              <a:t> - </a:t>
            </a:r>
            <a:r>
              <a:rPr lang="ta-IN" sz="1600" dirty="0"/>
              <a:t>circle</a:t>
            </a:r>
            <a:endParaRPr lang="hr-HR" sz="1600" dirty="0"/>
          </a:p>
          <a:p>
            <a:pPr marL="0" indent="0">
              <a:lnSpc>
                <a:spcPts val="3000"/>
              </a:lnSpc>
              <a:buNone/>
            </a:pPr>
            <a:r>
              <a:rPr lang="hr-HR" sz="2000" b="1" dirty="0">
                <a:latin typeface="Consolas" pitchFamily="49" charset="0"/>
                <a:cs typeface="Consolas" pitchFamily="49" charset="0"/>
              </a:rPr>
              <a:t>&lt;li&gt; </a:t>
            </a:r>
            <a:r>
              <a:rPr lang="ta-IN" sz="2000" dirty="0">
                <a:latin typeface="Segoe UI" panose="020B0502040204020203" pitchFamily="34" charset="0"/>
                <a:cs typeface="Segoe UI" panose="020B0502040204020203" pitchFamily="34" charset="0"/>
              </a:rPr>
              <a:t>attributes</a:t>
            </a:r>
            <a:r>
              <a:rPr lang="hr-HR" sz="2000" dirty="0">
                <a:latin typeface="Segoe UI" panose="020B0502040204020203" pitchFamily="34" charset="0"/>
                <a:cs typeface="Segoe UI" panose="020B0502040204020203" pitchFamily="34" charset="0"/>
              </a:rPr>
              <a:t>:</a:t>
            </a:r>
          </a:p>
          <a:p>
            <a:pPr lvl="1">
              <a:lnSpc>
                <a:spcPts val="3000"/>
              </a:lnSpc>
            </a:pPr>
            <a:r>
              <a:rPr lang="hr-HR" sz="2000" b="1" dirty="0" err="1">
                <a:latin typeface="Consolas" pitchFamily="49" charset="0"/>
                <a:cs typeface="Consolas" pitchFamily="49" charset="0"/>
              </a:rPr>
              <a:t>type</a:t>
            </a:r>
            <a:endParaRPr lang="hr-HR" sz="2000" b="1" dirty="0">
              <a:latin typeface="Consolas" pitchFamily="49" charset="0"/>
              <a:cs typeface="Consolas" pitchFamily="49" charset="0"/>
            </a:endParaRPr>
          </a:p>
          <a:p>
            <a:pPr lvl="2">
              <a:lnSpc>
                <a:spcPts val="3000"/>
              </a:lnSpc>
            </a:pPr>
            <a:r>
              <a:rPr lang="hr-HR" b="1" dirty="0">
                <a:latin typeface="Consolas" pitchFamily="49" charset="0"/>
                <a:cs typeface="Consolas" pitchFamily="49" charset="0"/>
              </a:rPr>
              <a:t>disc</a:t>
            </a:r>
            <a:r>
              <a:rPr lang="hr-HR" sz="1600" dirty="0"/>
              <a:t> – </a:t>
            </a:r>
            <a:r>
              <a:rPr lang="ta-IN" sz="1600" dirty="0"/>
              <a:t>full circle</a:t>
            </a:r>
            <a:endParaRPr lang="hr-HR" sz="1600" dirty="0"/>
          </a:p>
          <a:p>
            <a:pPr lvl="2">
              <a:lnSpc>
                <a:spcPts val="3000"/>
              </a:lnSpc>
            </a:pPr>
            <a:r>
              <a:rPr lang="hr-HR" b="1" dirty="0">
                <a:latin typeface="Consolas" pitchFamily="49" charset="0"/>
                <a:cs typeface="Consolas" pitchFamily="49" charset="0"/>
              </a:rPr>
              <a:t>square</a:t>
            </a:r>
            <a:r>
              <a:rPr lang="hr-HR" sz="1600" dirty="0"/>
              <a:t> – </a:t>
            </a:r>
            <a:r>
              <a:rPr lang="ta-IN" sz="1600" dirty="0"/>
              <a:t>full square</a:t>
            </a:r>
            <a:endParaRPr lang="hr-HR" sz="1600" dirty="0"/>
          </a:p>
          <a:p>
            <a:pPr lvl="2">
              <a:lnSpc>
                <a:spcPts val="3000"/>
              </a:lnSpc>
            </a:pPr>
            <a:r>
              <a:rPr lang="hr-HR" b="1" dirty="0">
                <a:latin typeface="Consolas" pitchFamily="49" charset="0"/>
                <a:cs typeface="Consolas" pitchFamily="49" charset="0"/>
              </a:rPr>
              <a:t>circle</a:t>
            </a:r>
            <a:r>
              <a:rPr lang="hr-HR" sz="1600" dirty="0"/>
              <a:t> - </a:t>
            </a:r>
            <a:r>
              <a:rPr lang="ta-IN" sz="1600" dirty="0"/>
              <a:t>circle</a:t>
            </a:r>
            <a:endParaRPr lang="hr-HR" sz="1600" dirty="0"/>
          </a:p>
        </p:txBody>
      </p:sp>
      <p:pic>
        <p:nvPicPr>
          <p:cNvPr id="5" name="Picture 4">
            <a:extLst>
              <a:ext uri="{FF2B5EF4-FFF2-40B4-BE49-F238E27FC236}">
                <a16:creationId xmlns:a16="http://schemas.microsoft.com/office/drawing/2014/main" id="{B58BC5F4-2579-42FA-94FC-C7987781227E}"/>
              </a:ext>
            </a:extLst>
          </p:cNvPr>
          <p:cNvPicPr>
            <a:picLocks noChangeAspect="1"/>
          </p:cNvPicPr>
          <p:nvPr/>
        </p:nvPicPr>
        <p:blipFill>
          <a:blip r:embed="rId3"/>
          <a:stretch>
            <a:fillRect/>
          </a:stretch>
        </p:blipFill>
        <p:spPr>
          <a:xfrm>
            <a:off x="6404463" y="1537653"/>
            <a:ext cx="3901778" cy="4427604"/>
          </a:xfrm>
          <a:prstGeom prst="rect">
            <a:avLst/>
          </a:prstGeom>
        </p:spPr>
      </p:pic>
    </p:spTree>
    <p:extLst>
      <p:ext uri="{BB962C8B-B14F-4D97-AF65-F5344CB8AC3E}">
        <p14:creationId xmlns:p14="http://schemas.microsoft.com/office/powerpoint/2010/main" val="17216292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ta-IN" dirty="0"/>
              <a:t>tag </a:t>
            </a:r>
            <a:r>
              <a:rPr lang="hr-HR" dirty="0">
                <a:solidFill>
                  <a:srgbClr val="00B0F0"/>
                </a:solidFill>
              </a:rPr>
              <a:t>&lt;a&gt;</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2800"/>
              </a:lnSpc>
            </a:pPr>
            <a:r>
              <a:rPr lang="ta-IN" sz="2000" dirty="0">
                <a:latin typeface="Segoe UI" panose="020B0502040204020203" pitchFamily="34" charset="0"/>
                <a:cs typeface="Segoe UI" panose="020B0502040204020203" pitchFamily="34" charset="0"/>
              </a:rPr>
              <a:t>Attributes</a:t>
            </a:r>
            <a:r>
              <a:rPr lang="hr-HR" sz="1600" dirty="0">
                <a:latin typeface="Segoe UI" panose="020B0502040204020203" pitchFamily="34" charset="0"/>
                <a:cs typeface="Segoe UI" panose="020B0502040204020203" pitchFamily="34" charset="0"/>
              </a:rPr>
              <a:t>:</a:t>
            </a:r>
          </a:p>
          <a:p>
            <a:pPr lvl="1">
              <a:lnSpc>
                <a:spcPts val="2700"/>
              </a:lnSpc>
            </a:pPr>
            <a:r>
              <a:rPr lang="hr-HR" sz="1600" b="1" dirty="0">
                <a:latin typeface="Consolas" panose="020B0609020204030204" pitchFamily="49" charset="0"/>
                <a:cs typeface="Consolas" panose="020B0609020204030204" pitchFamily="49" charset="0"/>
              </a:rPr>
              <a:t>href</a:t>
            </a:r>
            <a:r>
              <a:rPr lang="hr-HR" sz="1600" dirty="0"/>
              <a:t> – </a:t>
            </a:r>
            <a:r>
              <a:rPr lang="ta-IN" sz="1600" dirty="0"/>
              <a:t>link to the document</a:t>
            </a:r>
            <a:endParaRPr lang="hr-HR" sz="1600" dirty="0"/>
          </a:p>
          <a:p>
            <a:pPr lvl="1">
              <a:lnSpc>
                <a:spcPts val="2700"/>
              </a:lnSpc>
            </a:pPr>
            <a:r>
              <a:rPr lang="hr-HR" sz="1600" b="1" dirty="0">
                <a:latin typeface="Consolas" panose="020B0609020204030204" pitchFamily="49" charset="0"/>
                <a:cs typeface="Consolas" panose="020B0609020204030204" pitchFamily="49" charset="0"/>
              </a:rPr>
              <a:t>target</a:t>
            </a:r>
            <a:r>
              <a:rPr lang="hr-HR" sz="1600" dirty="0"/>
              <a:t> – </a:t>
            </a:r>
            <a:r>
              <a:rPr lang="ta-IN" sz="1600" dirty="0"/>
              <a:t>window in which the document will open</a:t>
            </a:r>
            <a:endParaRPr lang="hr-HR" sz="1600" dirty="0"/>
          </a:p>
          <a:p>
            <a:pPr lvl="2">
              <a:lnSpc>
                <a:spcPts val="2700"/>
              </a:lnSpc>
            </a:pPr>
            <a:r>
              <a:rPr lang="hr-HR" sz="1600" b="1" dirty="0">
                <a:latin typeface="Consolas" panose="020B0609020204030204" pitchFamily="49" charset="0"/>
                <a:cs typeface="Consolas" panose="020B0609020204030204" pitchFamily="49" charset="0"/>
              </a:rPr>
              <a:t>_self </a:t>
            </a:r>
            <a:r>
              <a:rPr lang="hr-HR" sz="1600" dirty="0"/>
              <a:t>– </a:t>
            </a:r>
            <a:r>
              <a:rPr lang="ta-IN" sz="1600" dirty="0"/>
              <a:t>same window</a:t>
            </a:r>
            <a:endParaRPr lang="hr-HR" sz="1600" dirty="0"/>
          </a:p>
          <a:p>
            <a:pPr lvl="2">
              <a:lnSpc>
                <a:spcPts val="2700"/>
              </a:lnSpc>
            </a:pPr>
            <a:r>
              <a:rPr lang="hr-HR" sz="1600" b="1" dirty="0">
                <a:latin typeface="Consolas" panose="020B0609020204030204" pitchFamily="49" charset="0"/>
                <a:cs typeface="Consolas" panose="020B0609020204030204" pitchFamily="49" charset="0"/>
              </a:rPr>
              <a:t>_blank </a:t>
            </a:r>
            <a:r>
              <a:rPr lang="hr-HR" sz="1600" dirty="0"/>
              <a:t>– </a:t>
            </a:r>
            <a:r>
              <a:rPr lang="ta-IN" sz="1600" dirty="0"/>
              <a:t>new window</a:t>
            </a:r>
            <a:endParaRPr lang="hr-HR" sz="1600" dirty="0"/>
          </a:p>
          <a:p>
            <a:pPr lvl="2">
              <a:lnSpc>
                <a:spcPts val="2700"/>
              </a:lnSpc>
            </a:pPr>
            <a:r>
              <a:rPr lang="ta-IN" sz="1600" b="1" dirty="0">
                <a:latin typeface="Consolas" panose="020B0609020204030204" pitchFamily="49" charset="0"/>
                <a:cs typeface="Consolas" panose="020B0609020204030204" pitchFamily="49" charset="0"/>
              </a:rPr>
              <a:t>some_name</a:t>
            </a:r>
            <a:r>
              <a:rPr lang="hr-HR" sz="1600" b="1" dirty="0">
                <a:latin typeface="Consolas" panose="020B0609020204030204" pitchFamily="49" charset="0"/>
                <a:cs typeface="Consolas" panose="020B0609020204030204" pitchFamily="49" charset="0"/>
              </a:rPr>
              <a:t> </a:t>
            </a:r>
            <a:r>
              <a:rPr lang="hr-HR" sz="1600" dirty="0"/>
              <a:t>– </a:t>
            </a:r>
            <a:r>
              <a:rPr lang="ta-IN" sz="1600" dirty="0"/>
              <a:t>new window, </a:t>
            </a:r>
            <a:r>
              <a:rPr lang="hr-HR" sz="1600" dirty="0" err="1"/>
              <a:t>all</a:t>
            </a:r>
            <a:r>
              <a:rPr lang="hr-HR" sz="1600" dirty="0"/>
              <a:t> </a:t>
            </a:r>
            <a:r>
              <a:rPr lang="hr-HR" sz="1600" dirty="0" err="1"/>
              <a:t>links</a:t>
            </a:r>
            <a:r>
              <a:rPr lang="hr-HR" sz="1600" dirty="0"/>
              <a:t> </a:t>
            </a:r>
            <a:r>
              <a:rPr lang="ta-IN" sz="1600" dirty="0"/>
              <a:t>with the same target name will open in the same window</a:t>
            </a:r>
            <a:endParaRPr lang="hr-HR" sz="1600" dirty="0"/>
          </a:p>
        </p:txBody>
      </p:sp>
    </p:spTree>
    <p:extLst>
      <p:ext uri="{BB962C8B-B14F-4D97-AF65-F5344CB8AC3E}">
        <p14:creationId xmlns:p14="http://schemas.microsoft.com/office/powerpoint/2010/main" val="40195202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ta-IN" dirty="0"/>
              <a:t>tag </a:t>
            </a:r>
            <a:r>
              <a:rPr lang="hr-HR" dirty="0">
                <a:solidFill>
                  <a:srgbClr val="00B0F0"/>
                </a:solidFill>
              </a:rPr>
              <a:t>&lt;a&gt;</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2800"/>
              </a:lnSpc>
            </a:pPr>
            <a:r>
              <a:rPr lang="ta-IN" sz="2000" dirty="0">
                <a:latin typeface="Segoe UI" panose="020B0502040204020203" pitchFamily="34" charset="0"/>
                <a:cs typeface="Segoe UI" panose="020B0502040204020203" pitchFamily="34" charset="0"/>
              </a:rPr>
              <a:t>4 types of tags</a:t>
            </a:r>
            <a:r>
              <a:rPr lang="hr-HR" sz="2000" dirty="0">
                <a:latin typeface="Segoe UI" panose="020B0502040204020203" pitchFamily="34" charset="0"/>
                <a:cs typeface="Segoe UI" panose="020B0502040204020203" pitchFamily="34" charset="0"/>
              </a:rPr>
              <a:t>:</a:t>
            </a:r>
          </a:p>
          <a:p>
            <a:pPr lvl="1">
              <a:lnSpc>
                <a:spcPts val="2700"/>
              </a:lnSpc>
            </a:pPr>
            <a:r>
              <a:rPr lang="ta-IN" sz="1600" b="1" dirty="0"/>
              <a:t>Internal links</a:t>
            </a:r>
            <a:r>
              <a:rPr lang="hr-HR" sz="1600" dirty="0"/>
              <a:t>– </a:t>
            </a:r>
            <a:r>
              <a:rPr lang="ta-IN" sz="1600" dirty="0"/>
              <a:t>relative adresses between pages of same site</a:t>
            </a:r>
            <a:endParaRPr lang="hr-HR" sz="1600" dirty="0"/>
          </a:p>
          <a:p>
            <a:pPr lvl="1">
              <a:lnSpc>
                <a:spcPts val="2700"/>
              </a:lnSpc>
            </a:pPr>
            <a:r>
              <a:rPr lang="ta-IN" sz="1600" b="1" dirty="0"/>
              <a:t>External links</a:t>
            </a:r>
            <a:r>
              <a:rPr lang="hr-HR" sz="1600" b="1" dirty="0"/>
              <a:t> </a:t>
            </a:r>
            <a:r>
              <a:rPr lang="hr-HR" sz="1600" dirty="0"/>
              <a:t>– </a:t>
            </a:r>
            <a:r>
              <a:rPr lang="ta-IN" sz="1600" dirty="0"/>
              <a:t>a</a:t>
            </a:r>
            <a:r>
              <a:rPr lang="hr-HR" sz="1600" dirty="0"/>
              <a:t>b</a:t>
            </a:r>
            <a:r>
              <a:rPr lang="ta-IN" sz="1600" dirty="0"/>
              <a:t>solute adresses to some other sites</a:t>
            </a:r>
            <a:endParaRPr lang="hr-HR" sz="1600" dirty="0"/>
          </a:p>
          <a:p>
            <a:pPr lvl="1">
              <a:lnSpc>
                <a:spcPts val="2700"/>
              </a:lnSpc>
            </a:pPr>
            <a:r>
              <a:rPr lang="ta-IN" sz="1600" b="1" dirty="0"/>
              <a:t>E-mail links </a:t>
            </a:r>
            <a:r>
              <a:rPr lang="hr-HR" sz="1600" dirty="0"/>
              <a:t>–</a:t>
            </a:r>
            <a:r>
              <a:rPr lang="ta-IN" sz="1600" dirty="0"/>
              <a:t> </a:t>
            </a:r>
            <a:r>
              <a:rPr lang="hr-HR" sz="1600" dirty="0"/>
              <a:t>use </a:t>
            </a:r>
            <a:r>
              <a:rPr lang="hr-HR" sz="1600" dirty="0" err="1"/>
              <a:t>this</a:t>
            </a:r>
            <a:r>
              <a:rPr lang="hr-HR" sz="1600" dirty="0"/>
              <a:t> </a:t>
            </a:r>
            <a:r>
              <a:rPr lang="en-US" sz="1600" dirty="0"/>
              <a:t>as a</a:t>
            </a:r>
            <a:r>
              <a:rPr lang="hr-HR" sz="1600" dirty="0"/>
              <a:t>n</a:t>
            </a:r>
            <a:r>
              <a:rPr lang="en-US" sz="1600" dirty="0"/>
              <a:t> </a:t>
            </a:r>
            <a:r>
              <a:rPr lang="hr-HR" sz="1600" dirty="0"/>
              <a:t>URL:</a:t>
            </a:r>
            <a:r>
              <a:rPr lang="en-US" sz="1600" dirty="0"/>
              <a:t> </a:t>
            </a:r>
            <a:r>
              <a:rPr lang="hr-HR" sz="1600" dirty="0">
                <a:latin typeface="Consolas" panose="020B0609020204030204" pitchFamily="49" charset="0"/>
                <a:cs typeface="Consolas" panose="020B0609020204030204" pitchFamily="49" charset="0"/>
                <a:hlinkClick r:id="rId3"/>
              </a:rPr>
              <a:t>mailto:</a:t>
            </a:r>
            <a:r>
              <a:rPr lang="ta-IN" sz="1600" dirty="0">
                <a:latin typeface="Consolas" panose="020B0609020204030204" pitchFamily="49" charset="0"/>
                <a:cs typeface="Consolas" panose="020B0609020204030204" pitchFamily="49" charset="0"/>
                <a:hlinkClick r:id="rId3"/>
              </a:rPr>
              <a:t>some</a:t>
            </a:r>
            <a:r>
              <a:rPr lang="hr-HR" sz="1600" dirty="0">
                <a:latin typeface="Consolas" panose="020B0609020204030204" pitchFamily="49" charset="0"/>
                <a:cs typeface="Consolas" panose="020B0609020204030204" pitchFamily="49" charset="0"/>
                <a:hlinkClick r:id="rId3"/>
              </a:rPr>
              <a:t>@ad</a:t>
            </a:r>
            <a:r>
              <a:rPr lang="ta-IN" sz="1600" dirty="0">
                <a:latin typeface="Consolas" panose="020B0609020204030204" pitchFamily="49" charset="0"/>
                <a:cs typeface="Consolas" panose="020B0609020204030204" pitchFamily="49" charset="0"/>
                <a:hlinkClick r:id="rId3"/>
              </a:rPr>
              <a:t>d</a:t>
            </a:r>
            <a:r>
              <a:rPr lang="hr-HR" sz="1600" dirty="0">
                <a:latin typeface="Consolas" panose="020B0609020204030204" pitchFamily="49" charset="0"/>
                <a:cs typeface="Consolas" panose="020B0609020204030204" pitchFamily="49" charset="0"/>
                <a:hlinkClick r:id="rId3"/>
              </a:rPr>
              <a:t>re</a:t>
            </a:r>
            <a:r>
              <a:rPr lang="ta-IN" sz="1600" dirty="0">
                <a:latin typeface="Consolas" panose="020B0609020204030204" pitchFamily="49" charset="0"/>
                <a:cs typeface="Consolas" panose="020B0609020204030204" pitchFamily="49" charset="0"/>
                <a:hlinkClick r:id="rId3"/>
              </a:rPr>
              <a:t>s</a:t>
            </a:r>
            <a:r>
              <a:rPr lang="hr-HR" sz="1600" dirty="0">
                <a:latin typeface="Consolas" panose="020B0609020204030204" pitchFamily="49" charset="0"/>
                <a:cs typeface="Consolas" panose="020B0609020204030204" pitchFamily="49" charset="0"/>
                <a:hlinkClick r:id="rId3"/>
              </a:rPr>
              <a:t>s.com</a:t>
            </a:r>
            <a:endParaRPr lang="hr-HR" sz="1600" dirty="0">
              <a:latin typeface="Consolas" panose="020B0609020204030204" pitchFamily="49" charset="0"/>
              <a:cs typeface="Consolas" panose="020B0609020204030204" pitchFamily="49" charset="0"/>
            </a:endParaRPr>
          </a:p>
          <a:p>
            <a:pPr lvl="1">
              <a:lnSpc>
                <a:spcPts val="2700"/>
              </a:lnSpc>
            </a:pPr>
            <a:r>
              <a:rPr lang="ta-IN" sz="1600" b="1" dirty="0"/>
              <a:t>In-page links</a:t>
            </a:r>
            <a:r>
              <a:rPr lang="hr-HR" sz="1600" dirty="0"/>
              <a:t>– </a:t>
            </a:r>
            <a:r>
              <a:rPr lang="ta-IN" sz="1600" dirty="0"/>
              <a:t>links to anchors</a:t>
            </a:r>
            <a:endParaRPr lang="hr-HR" sz="1600" dirty="0"/>
          </a:p>
        </p:txBody>
      </p:sp>
    </p:spTree>
    <p:extLst>
      <p:ext uri="{BB962C8B-B14F-4D97-AF65-F5344CB8AC3E}">
        <p14:creationId xmlns:p14="http://schemas.microsoft.com/office/powerpoint/2010/main" val="2378696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Naslov 1"/>
          <p:cNvSpPr>
            <a:spLocks noGrp="1"/>
          </p:cNvSpPr>
          <p:nvPr>
            <p:ph type="title"/>
          </p:nvPr>
        </p:nvSpPr>
        <p:spPr/>
        <p:txBody>
          <a:bodyPr/>
          <a:lstStyle/>
          <a:p>
            <a:pPr eaLnBrk="1" hangingPunct="1"/>
            <a:r>
              <a:rPr lang="ta-IN" altLang="x-none" dirty="0"/>
              <a:t>Goals of this class</a:t>
            </a:r>
            <a:endParaRPr lang="hr-HR" altLang="x-none" dirty="0"/>
          </a:p>
        </p:txBody>
      </p:sp>
      <p:sp>
        <p:nvSpPr>
          <p:cNvPr id="11267" name="Rezervirano mjesto sadržaja 2"/>
          <p:cNvSpPr>
            <a:spLocks noGrp="1"/>
          </p:cNvSpPr>
          <p:nvPr>
            <p:ph sz="quarter" idx="1"/>
          </p:nvPr>
        </p:nvSpPr>
        <p:spPr>
          <a:xfrm>
            <a:off x="1775619" y="1690688"/>
            <a:ext cx="8640762" cy="4105275"/>
          </a:xfrm>
        </p:spPr>
        <p:txBody>
          <a:bodyPr anchor="ctr"/>
          <a:lstStyle/>
          <a:p>
            <a:pPr marL="0" indent="0" algn="ctr">
              <a:lnSpc>
                <a:spcPct val="150000"/>
              </a:lnSpc>
              <a:buNone/>
            </a:pPr>
            <a:r>
              <a:rPr lang="ta-IN" dirty="0"/>
              <a:t>To familiarize student</a:t>
            </a:r>
            <a:r>
              <a:rPr lang="hr-HR" dirty="0"/>
              <a:t>s</a:t>
            </a:r>
            <a:r>
              <a:rPr lang="ta-IN" dirty="0"/>
              <a:t> with Standards in Internet </a:t>
            </a:r>
            <a:r>
              <a:rPr lang="mr-IN" dirty="0"/>
              <a:t>–</a:t>
            </a:r>
            <a:r>
              <a:rPr lang="ta-IN" dirty="0"/>
              <a:t>Technology Application</a:t>
            </a:r>
            <a:r>
              <a:rPr lang="sv-SE" dirty="0"/>
              <a:t>.</a:t>
            </a:r>
            <a:endParaRPr lang="hr-HR" altLang="x-none" dirty="0">
              <a:solidFill>
                <a:srgbClr val="C30E60"/>
              </a:solidFill>
            </a:endParaRPr>
          </a:p>
        </p:txBody>
      </p:sp>
    </p:spTree>
    <p:extLst>
      <p:ext uri="{BB962C8B-B14F-4D97-AF65-F5344CB8AC3E}">
        <p14:creationId xmlns:p14="http://schemas.microsoft.com/office/powerpoint/2010/main" val="38099780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Anchors</a:t>
            </a:r>
            <a:endParaRPr lang="en-US" dirty="0"/>
          </a:p>
        </p:txBody>
      </p:sp>
      <p:pic>
        <p:nvPicPr>
          <p:cNvPr id="4" name="Picture 3">
            <a:extLst>
              <a:ext uri="{FF2B5EF4-FFF2-40B4-BE49-F238E27FC236}">
                <a16:creationId xmlns:a16="http://schemas.microsoft.com/office/drawing/2014/main" id="{868CDF0E-8CF0-41E9-A8E4-F7B314B651F5}"/>
              </a:ext>
            </a:extLst>
          </p:cNvPr>
          <p:cNvPicPr>
            <a:picLocks noChangeAspect="1"/>
          </p:cNvPicPr>
          <p:nvPr/>
        </p:nvPicPr>
        <p:blipFill>
          <a:blip r:embed="rId2"/>
          <a:stretch>
            <a:fillRect/>
          </a:stretch>
        </p:blipFill>
        <p:spPr>
          <a:xfrm>
            <a:off x="2731536" y="1462195"/>
            <a:ext cx="6497808" cy="3933610"/>
          </a:xfrm>
          <a:prstGeom prst="rect">
            <a:avLst/>
          </a:prstGeom>
        </p:spPr>
      </p:pic>
    </p:spTree>
    <p:extLst>
      <p:ext uri="{BB962C8B-B14F-4D97-AF65-F5344CB8AC3E}">
        <p14:creationId xmlns:p14="http://schemas.microsoft.com/office/powerpoint/2010/main" val="1578306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Links in the same directory</a:t>
            </a:r>
            <a:endParaRPr lang="en-US" dirty="0"/>
          </a:p>
        </p:txBody>
      </p:sp>
      <p:pic>
        <p:nvPicPr>
          <p:cNvPr id="4" name="Picture 4">
            <a:extLst>
              <a:ext uri="{FF2B5EF4-FFF2-40B4-BE49-F238E27FC236}">
                <a16:creationId xmlns:a16="http://schemas.microsoft.com/office/drawing/2014/main" id="{5EBAE9CD-9DF7-4CC5-89D4-D7C7D3EE387D}"/>
              </a:ext>
            </a:extLst>
          </p:cNvPr>
          <p:cNvPicPr>
            <a:picLocks noChangeAspect="1"/>
          </p:cNvPicPr>
          <p:nvPr/>
        </p:nvPicPr>
        <p:blipFill>
          <a:blip r:embed="rId2"/>
          <a:stretch>
            <a:fillRect/>
          </a:stretch>
        </p:blipFill>
        <p:spPr>
          <a:xfrm>
            <a:off x="2882168" y="1398017"/>
            <a:ext cx="6427664" cy="4560339"/>
          </a:xfrm>
          <a:prstGeom prst="rect">
            <a:avLst/>
          </a:prstGeom>
        </p:spPr>
      </p:pic>
    </p:spTree>
    <p:extLst>
      <p:ext uri="{BB962C8B-B14F-4D97-AF65-F5344CB8AC3E}">
        <p14:creationId xmlns:p14="http://schemas.microsoft.com/office/powerpoint/2010/main" val="24624131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Links to lower level documents</a:t>
            </a:r>
            <a:endParaRPr lang="en-US" dirty="0"/>
          </a:p>
        </p:txBody>
      </p:sp>
      <p:pic>
        <p:nvPicPr>
          <p:cNvPr id="5" name="Picture 1">
            <a:extLst>
              <a:ext uri="{FF2B5EF4-FFF2-40B4-BE49-F238E27FC236}">
                <a16:creationId xmlns:a16="http://schemas.microsoft.com/office/drawing/2014/main" id="{A776018E-BC39-4431-90B5-06118EF13CD5}"/>
              </a:ext>
            </a:extLst>
          </p:cNvPr>
          <p:cNvPicPr>
            <a:picLocks noChangeAspect="1"/>
          </p:cNvPicPr>
          <p:nvPr/>
        </p:nvPicPr>
        <p:blipFill>
          <a:blip r:embed="rId2"/>
          <a:stretch>
            <a:fillRect/>
          </a:stretch>
        </p:blipFill>
        <p:spPr>
          <a:xfrm>
            <a:off x="2996494" y="1821979"/>
            <a:ext cx="6199012" cy="4128441"/>
          </a:xfrm>
          <a:prstGeom prst="rect">
            <a:avLst/>
          </a:prstGeom>
        </p:spPr>
      </p:pic>
    </p:spTree>
    <p:extLst>
      <p:ext uri="{BB962C8B-B14F-4D97-AF65-F5344CB8AC3E}">
        <p14:creationId xmlns:p14="http://schemas.microsoft.com/office/powerpoint/2010/main" val="42247980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Links to higher level documents</a:t>
            </a:r>
            <a:endParaRPr lang="en-US" dirty="0"/>
          </a:p>
        </p:txBody>
      </p:sp>
      <p:pic>
        <p:nvPicPr>
          <p:cNvPr id="4" name="Picture 3">
            <a:extLst>
              <a:ext uri="{FF2B5EF4-FFF2-40B4-BE49-F238E27FC236}">
                <a16:creationId xmlns:a16="http://schemas.microsoft.com/office/drawing/2014/main" id="{1BFA5BA4-A4E8-4A72-8BF7-59E2E8569EEB}"/>
              </a:ext>
            </a:extLst>
          </p:cNvPr>
          <p:cNvPicPr>
            <a:picLocks noChangeAspect="1"/>
          </p:cNvPicPr>
          <p:nvPr/>
        </p:nvPicPr>
        <p:blipFill>
          <a:blip r:embed="rId2"/>
          <a:stretch>
            <a:fillRect/>
          </a:stretch>
        </p:blipFill>
        <p:spPr>
          <a:xfrm>
            <a:off x="2850410" y="1690688"/>
            <a:ext cx="6491179" cy="4153846"/>
          </a:xfrm>
          <a:prstGeom prst="rect">
            <a:avLst/>
          </a:prstGeom>
        </p:spPr>
      </p:pic>
    </p:spTree>
    <p:extLst>
      <p:ext uri="{BB962C8B-B14F-4D97-AF65-F5344CB8AC3E}">
        <p14:creationId xmlns:p14="http://schemas.microsoft.com/office/powerpoint/2010/main" val="20198971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HTML </a:t>
            </a:r>
            <a:r>
              <a:rPr lang="ta-IN" dirty="0"/>
              <a:t>special symbols</a:t>
            </a:r>
            <a:endParaRPr lang="en-US" dirty="0">
              <a:solidFill>
                <a:srgbClr val="00B0F0"/>
              </a:solidFill>
            </a:endParaRPr>
          </a:p>
        </p:txBody>
      </p:sp>
      <p:sp>
        <p:nvSpPr>
          <p:cNvPr id="3" name="Content Placeholder 2"/>
          <p:cNvSpPr>
            <a:spLocks noGrp="1"/>
          </p:cNvSpPr>
          <p:nvPr>
            <p:ph idx="1"/>
          </p:nvPr>
        </p:nvSpPr>
        <p:spPr>
          <a:xfrm>
            <a:off x="838200" y="1690688"/>
            <a:ext cx="10515600" cy="4351338"/>
          </a:xfrm>
        </p:spPr>
        <p:txBody>
          <a:bodyPr>
            <a:normAutofit/>
          </a:bodyPr>
          <a:lstStyle/>
          <a:p>
            <a:pPr>
              <a:lnSpc>
                <a:spcPts val="3000"/>
              </a:lnSpc>
            </a:pPr>
            <a:r>
              <a:rPr lang="ta-IN" sz="2000" dirty="0">
                <a:latin typeface="Segoe UI" panose="020B0502040204020203" pitchFamily="34" charset="0"/>
                <a:cs typeface="Segoe UI" panose="020B0502040204020203" pitchFamily="34" charset="0"/>
              </a:rPr>
              <a:t>Symbols must begin with </a:t>
            </a:r>
            <a:r>
              <a:rPr lang="hr-HR" sz="2000" i="1" dirty="0">
                <a:latin typeface="Segoe UI" panose="020B0502040204020203" pitchFamily="34" charset="0"/>
                <a:cs typeface="Segoe UI" panose="020B0502040204020203" pitchFamily="34" charset="0"/>
              </a:rPr>
              <a:t>ampersand</a:t>
            </a:r>
            <a:r>
              <a:rPr lang="hr-HR" sz="2000" dirty="0">
                <a:latin typeface="Segoe UI" panose="020B0502040204020203" pitchFamily="34" charset="0"/>
                <a:cs typeface="Segoe UI" panose="020B0502040204020203" pitchFamily="34" charset="0"/>
              </a:rPr>
              <a:t> (&amp;), </a:t>
            </a:r>
            <a:r>
              <a:rPr lang="ta-IN" sz="2000" dirty="0">
                <a:latin typeface="Segoe UI" panose="020B0502040204020203" pitchFamily="34" charset="0"/>
                <a:cs typeface="Segoe UI" panose="020B0502040204020203" pitchFamily="34" charset="0"/>
              </a:rPr>
              <a:t>and end with </a:t>
            </a:r>
            <a:r>
              <a:rPr lang="ta-IN" sz="2000" i="1" dirty="0">
                <a:latin typeface="Segoe UI" panose="020B0502040204020203" pitchFamily="34" charset="0"/>
                <a:cs typeface="Segoe UI" panose="020B0502040204020203" pitchFamily="34" charset="0"/>
              </a:rPr>
              <a:t>semicolon</a:t>
            </a:r>
            <a:r>
              <a:rPr lang="ta-IN" sz="2000" dirty="0">
                <a:latin typeface="Segoe UI" panose="020B0502040204020203" pitchFamily="34" charset="0"/>
                <a:cs typeface="Segoe UI" panose="020B0502040204020203" pitchFamily="34" charset="0"/>
              </a:rPr>
              <a:t> </a:t>
            </a:r>
            <a:r>
              <a:rPr lang="hr-HR" sz="2000" dirty="0">
                <a:latin typeface="Segoe UI" panose="020B0502040204020203" pitchFamily="34" charset="0"/>
                <a:cs typeface="Segoe UI" panose="020B0502040204020203" pitchFamily="34" charset="0"/>
              </a:rPr>
              <a:t>(;)</a:t>
            </a:r>
          </a:p>
          <a:p>
            <a:pPr lvl="1">
              <a:lnSpc>
                <a:spcPts val="3000"/>
              </a:lnSpc>
            </a:pPr>
            <a:r>
              <a:rPr lang="hr-HR" sz="2000" b="1" dirty="0">
                <a:latin typeface="Consolas" panose="020B0609020204030204" pitchFamily="49" charset="0"/>
                <a:cs typeface="Consolas" panose="020B0609020204030204" pitchFamily="49" charset="0"/>
              </a:rPr>
              <a:t>&amp;</a:t>
            </a:r>
            <a:r>
              <a:rPr lang="hr-HR" sz="2000" b="1" dirty="0" err="1">
                <a:latin typeface="Consolas" panose="020B0609020204030204" pitchFamily="49" charset="0"/>
                <a:cs typeface="Consolas" panose="020B0609020204030204" pitchFamily="49" charset="0"/>
              </a:rPr>
              <a:t>copy</a:t>
            </a:r>
            <a:r>
              <a:rPr lang="hr-HR" sz="2000" b="1" dirty="0">
                <a:latin typeface="Consolas" panose="020B0609020204030204" pitchFamily="49" charset="0"/>
                <a:cs typeface="Consolas" panose="020B0609020204030204" pitchFamily="49" charset="0"/>
              </a:rPr>
              <a:t>; &amp;</a:t>
            </a:r>
            <a:r>
              <a:rPr lang="hr-HR" sz="2000" b="1" dirty="0" err="1">
                <a:latin typeface="Consolas" panose="020B0609020204030204" pitchFamily="49" charset="0"/>
                <a:cs typeface="Consolas" panose="020B0609020204030204" pitchFamily="49" charset="0"/>
              </a:rPr>
              <a:t>lt</a:t>
            </a:r>
            <a:r>
              <a:rPr lang="hr-HR" sz="2000" b="1" dirty="0">
                <a:latin typeface="Consolas" panose="020B0609020204030204" pitchFamily="49" charset="0"/>
                <a:cs typeface="Consolas" panose="020B0609020204030204" pitchFamily="49" charset="0"/>
              </a:rPr>
              <a:t>; &amp;</a:t>
            </a:r>
            <a:r>
              <a:rPr lang="hr-HR" sz="2000" b="1" dirty="0" err="1">
                <a:latin typeface="Consolas" panose="020B0609020204030204" pitchFamily="49" charset="0"/>
                <a:cs typeface="Consolas" panose="020B0609020204030204" pitchFamily="49" charset="0"/>
              </a:rPr>
              <a:t>gt</a:t>
            </a:r>
            <a:r>
              <a:rPr lang="hr-HR" sz="2000" b="1" dirty="0">
                <a:latin typeface="Consolas" panose="020B0609020204030204" pitchFamily="49" charset="0"/>
                <a:cs typeface="Consolas" panose="020B0609020204030204" pitchFamily="49" charset="0"/>
              </a:rPr>
              <a:t>;</a:t>
            </a:r>
          </a:p>
          <a:p>
            <a:pPr lvl="1">
              <a:lnSpc>
                <a:spcPts val="3000"/>
              </a:lnSpc>
            </a:pPr>
            <a:r>
              <a:rPr lang="hr-HR" sz="2000" dirty="0">
                <a:latin typeface="Consolas" panose="020B0609020204030204" pitchFamily="49" charset="0"/>
                <a:cs typeface="Consolas" panose="020B0609020204030204" pitchFamily="49" charset="0"/>
                <a:hlinkClick r:id="rId3"/>
              </a:rPr>
              <a:t>http://www.ascii.cl/htmlcodes.htm</a:t>
            </a:r>
            <a:r>
              <a:rPr lang="hr-HR" sz="2000" b="1" dirty="0"/>
              <a:t> </a:t>
            </a:r>
          </a:p>
          <a:p>
            <a:pPr>
              <a:lnSpc>
                <a:spcPts val="3000"/>
              </a:lnSpc>
            </a:pPr>
            <a:r>
              <a:rPr lang="ta-IN" sz="2000" dirty="0">
                <a:latin typeface="Segoe UI" panose="020B0502040204020203" pitchFamily="34" charset="0"/>
                <a:cs typeface="Segoe UI" panose="020B0502040204020203" pitchFamily="34" charset="0"/>
              </a:rPr>
              <a:t>Any sign or simbol can be written </a:t>
            </a:r>
            <a:r>
              <a:rPr lang="hr-HR" sz="2000" dirty="0">
                <a:latin typeface="Segoe UI" panose="020B0502040204020203" pitchFamily="34" charset="0"/>
                <a:cs typeface="Segoe UI" panose="020B0502040204020203" pitchFamily="34" charset="0"/>
              </a:rPr>
              <a:t>i</a:t>
            </a:r>
            <a:r>
              <a:rPr lang="ta-IN" sz="2000" dirty="0">
                <a:latin typeface="Segoe UI" panose="020B0502040204020203" pitchFamily="34" charset="0"/>
                <a:cs typeface="Segoe UI" panose="020B0502040204020203" pitchFamily="34" charset="0"/>
              </a:rPr>
              <a:t>n the same way but it is not</a:t>
            </a:r>
            <a:r>
              <a:rPr lang="hr-HR" sz="2000" dirty="0">
                <a:latin typeface="Segoe UI" panose="020B0502040204020203" pitchFamily="34" charset="0"/>
                <a:cs typeface="Segoe UI" panose="020B0502040204020203" pitchFamily="34" charset="0"/>
              </a:rPr>
              <a:t> </a:t>
            </a:r>
            <a:r>
              <a:rPr lang="hr-HR" sz="2000" dirty="0" err="1">
                <a:latin typeface="Segoe UI" panose="020B0502040204020203" pitchFamily="34" charset="0"/>
                <a:cs typeface="Segoe UI" panose="020B0502040204020203" pitchFamily="34" charset="0"/>
              </a:rPr>
              <a:t>necessary</a:t>
            </a:r>
            <a:r>
              <a:rPr lang="hr-HR" sz="2000" dirty="0">
                <a:latin typeface="Segoe UI" panose="020B0502040204020203" pitchFamily="34" charset="0"/>
                <a:cs typeface="Segoe UI" panose="020B0502040204020203" pitchFamily="34" charset="0"/>
              </a:rPr>
              <a:t>. </a:t>
            </a:r>
          </a:p>
          <a:p>
            <a:pPr lvl="1">
              <a:lnSpc>
                <a:spcPts val="3000"/>
              </a:lnSpc>
            </a:pPr>
            <a:r>
              <a:rPr lang="ta-IN" sz="2000" dirty="0">
                <a:latin typeface="Segoe UI" panose="020B0502040204020203" pitchFamily="34" charset="0"/>
                <a:cs typeface="Segoe UI" panose="020B0502040204020203" pitchFamily="34" charset="0"/>
              </a:rPr>
              <a:t>ie</a:t>
            </a:r>
            <a:r>
              <a:rPr lang="hr-HR" sz="2000" dirty="0">
                <a:latin typeface="Segoe UI" panose="020B0502040204020203" pitchFamily="34" charset="0"/>
                <a:cs typeface="Segoe UI" panose="020B0502040204020203" pitchFamily="34" charset="0"/>
              </a:rPr>
              <a:t>. </a:t>
            </a:r>
            <a:r>
              <a:rPr lang="ta-IN" sz="2000" dirty="0">
                <a:latin typeface="Segoe UI" panose="020B0502040204020203" pitchFamily="34" charset="0"/>
                <a:cs typeface="Segoe UI" panose="020B0502040204020203" pitchFamily="34" charset="0"/>
              </a:rPr>
              <a:t>Symbol </a:t>
            </a:r>
            <a:r>
              <a:rPr lang="hr-HR" sz="2000" b="1" dirty="0">
                <a:latin typeface="Segoe UI" panose="020B0502040204020203" pitchFamily="34" charset="0"/>
                <a:cs typeface="Segoe UI" panose="020B0502040204020203" pitchFamily="34" charset="0"/>
              </a:rPr>
              <a:t>@</a:t>
            </a:r>
            <a:r>
              <a:rPr lang="hr-HR" sz="2000" dirty="0">
                <a:latin typeface="Segoe UI" panose="020B0502040204020203" pitchFamily="34" charset="0"/>
                <a:cs typeface="Segoe UI" panose="020B0502040204020203" pitchFamily="34" charset="0"/>
              </a:rPr>
              <a:t> </a:t>
            </a:r>
            <a:r>
              <a:rPr lang="ta-IN" sz="2000" dirty="0">
                <a:latin typeface="Segoe UI" panose="020B0502040204020203" pitchFamily="34" charset="0"/>
                <a:cs typeface="Segoe UI" panose="020B0502040204020203" pitchFamily="34" charset="0"/>
              </a:rPr>
              <a:t>can be written as </a:t>
            </a:r>
            <a:r>
              <a:rPr lang="hr-HR" sz="2000" b="1" dirty="0">
                <a:latin typeface="Segoe UI" panose="020B0502040204020203" pitchFamily="34" charset="0"/>
                <a:cs typeface="Segoe UI" panose="020B0502040204020203" pitchFamily="34" charset="0"/>
              </a:rPr>
              <a:t>&amp;#64;</a:t>
            </a:r>
          </a:p>
        </p:txBody>
      </p:sp>
    </p:spTree>
    <p:extLst>
      <p:ext uri="{BB962C8B-B14F-4D97-AF65-F5344CB8AC3E}">
        <p14:creationId xmlns:p14="http://schemas.microsoft.com/office/powerpoint/2010/main" val="4050323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Thank you for your attention!</a:t>
            </a:r>
          </a:p>
        </p:txBody>
      </p:sp>
    </p:spTree>
    <p:extLst>
      <p:ext uri="{BB962C8B-B14F-4D97-AF65-F5344CB8AC3E}">
        <p14:creationId xmlns:p14="http://schemas.microsoft.com/office/powerpoint/2010/main" val="1126191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About this class</a:t>
            </a:r>
            <a:endParaRPr lang="en-US" dirty="0"/>
          </a:p>
        </p:txBody>
      </p:sp>
      <p:sp>
        <p:nvSpPr>
          <p:cNvPr id="3" name="Content Placeholder 2"/>
          <p:cNvSpPr>
            <a:spLocks noGrp="1"/>
          </p:cNvSpPr>
          <p:nvPr>
            <p:ph idx="1"/>
          </p:nvPr>
        </p:nvSpPr>
        <p:spPr>
          <a:xfrm>
            <a:off x="838200" y="1825625"/>
            <a:ext cx="10515600" cy="3528428"/>
          </a:xfrm>
        </p:spPr>
        <p:txBody>
          <a:bodyPr>
            <a:normAutofit/>
          </a:bodyPr>
          <a:lstStyle/>
          <a:p>
            <a:r>
              <a:rPr lang="ta-IN" altLang="x-none" dirty="0"/>
              <a:t>100 pts in total</a:t>
            </a:r>
            <a:r>
              <a:rPr lang="hr-HR" altLang="x-none" dirty="0"/>
              <a:t>:</a:t>
            </a:r>
          </a:p>
          <a:p>
            <a:pPr lvl="1">
              <a:lnSpc>
                <a:spcPct val="150000"/>
              </a:lnSpc>
            </a:pPr>
            <a:r>
              <a:rPr lang="ta-IN" altLang="x-none" dirty="0"/>
              <a:t>Project </a:t>
            </a:r>
            <a:r>
              <a:rPr lang="hr-HR" altLang="x-none" dirty="0"/>
              <a:t>– 100 </a:t>
            </a:r>
            <a:r>
              <a:rPr lang="hr-HR" altLang="x-none" dirty="0" err="1"/>
              <a:t>points</a:t>
            </a:r>
            <a:endParaRPr lang="hr-HR" altLang="x-none" dirty="0"/>
          </a:p>
          <a:p>
            <a:pPr lvl="1">
              <a:lnSpc>
                <a:spcPct val="150000"/>
              </a:lnSpc>
            </a:pPr>
            <a:r>
              <a:rPr lang="en-US" altLang="sr-Latn-RS" dirty="0"/>
              <a:t>Presence in class - 0 points</a:t>
            </a:r>
            <a:endParaRPr lang="hr-HR" sz="2700" dirty="0"/>
          </a:p>
          <a:p>
            <a:pPr lvl="1">
              <a:lnSpc>
                <a:spcPct val="150000"/>
              </a:lnSpc>
            </a:pPr>
            <a:endParaRPr lang="hr-HR" altLang="x-none" dirty="0"/>
          </a:p>
          <a:p>
            <a:pPr marL="457200" lvl="1" indent="0">
              <a:lnSpc>
                <a:spcPct val="150000"/>
              </a:lnSpc>
              <a:buNone/>
            </a:pPr>
            <a:endParaRPr lang="hr-HR" sz="2700" dirty="0"/>
          </a:p>
        </p:txBody>
      </p:sp>
    </p:spTree>
    <p:extLst>
      <p:ext uri="{BB962C8B-B14F-4D97-AF65-F5344CB8AC3E}">
        <p14:creationId xmlns:p14="http://schemas.microsoft.com/office/powerpoint/2010/main" val="1352117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a-IN" dirty="0"/>
              <a:t>Learning outcomes</a:t>
            </a:r>
            <a:endParaRPr lang="en-US" dirty="0"/>
          </a:p>
        </p:txBody>
      </p:sp>
      <p:graphicFrame>
        <p:nvGraphicFramePr>
          <p:cNvPr id="6" name="Table 2">
            <a:extLst>
              <a:ext uri="{FF2B5EF4-FFF2-40B4-BE49-F238E27FC236}">
                <a16:creationId xmlns:a16="http://schemas.microsoft.com/office/drawing/2014/main" id="{97D5B453-6366-4D6A-8AD1-B54A89539B02}"/>
              </a:ext>
            </a:extLst>
          </p:cNvPr>
          <p:cNvGraphicFramePr>
            <a:graphicFrameLocks noGrp="1"/>
          </p:cNvGraphicFramePr>
          <p:nvPr>
            <p:extLst>
              <p:ext uri="{D42A27DB-BD31-4B8C-83A1-F6EECF244321}">
                <p14:modId xmlns:p14="http://schemas.microsoft.com/office/powerpoint/2010/main" val="1913408159"/>
              </p:ext>
            </p:extLst>
          </p:nvPr>
        </p:nvGraphicFramePr>
        <p:xfrm>
          <a:off x="986590" y="1320582"/>
          <a:ext cx="9416719" cy="4891680"/>
        </p:xfrm>
        <a:graphic>
          <a:graphicData uri="http://schemas.openxmlformats.org/drawingml/2006/table">
            <a:tbl>
              <a:tblPr firstRow="1" bandRow="1">
                <a:tableStyleId>{073A0DAA-6AF3-43AB-8588-CEC1D06C72B9}</a:tableStyleId>
              </a:tblPr>
              <a:tblGrid>
                <a:gridCol w="685799">
                  <a:extLst>
                    <a:ext uri="{9D8B030D-6E8A-4147-A177-3AD203B41FA5}">
                      <a16:colId xmlns:a16="http://schemas.microsoft.com/office/drawing/2014/main" val="910916481"/>
                    </a:ext>
                  </a:extLst>
                </a:gridCol>
                <a:gridCol w="628163">
                  <a:extLst>
                    <a:ext uri="{9D8B030D-6E8A-4147-A177-3AD203B41FA5}">
                      <a16:colId xmlns:a16="http://schemas.microsoft.com/office/drawing/2014/main" val="20000"/>
                    </a:ext>
                  </a:extLst>
                </a:gridCol>
                <a:gridCol w="4031718">
                  <a:extLst>
                    <a:ext uri="{9D8B030D-6E8A-4147-A177-3AD203B41FA5}">
                      <a16:colId xmlns:a16="http://schemas.microsoft.com/office/drawing/2014/main" val="20001"/>
                    </a:ext>
                  </a:extLst>
                </a:gridCol>
                <a:gridCol w="4071039">
                  <a:extLst>
                    <a:ext uri="{9D8B030D-6E8A-4147-A177-3AD203B41FA5}">
                      <a16:colId xmlns:a16="http://schemas.microsoft.com/office/drawing/2014/main" val="20002"/>
                    </a:ext>
                  </a:extLst>
                </a:gridCol>
              </a:tblGrid>
              <a:tr h="0">
                <a:tc>
                  <a:txBody>
                    <a:bodyPr/>
                    <a:lstStyle/>
                    <a:p>
                      <a:pPr algn="ctr"/>
                      <a:r>
                        <a:rPr lang="ta-IN" sz="1200" b="1" kern="1200" dirty="0">
                          <a:solidFill>
                            <a:schemeClr val="lt1"/>
                          </a:solidFill>
                          <a:latin typeface="+mn-lt"/>
                          <a:ea typeface="+mn-ea"/>
                          <a:cs typeface="+mn-cs"/>
                        </a:rPr>
                        <a:t>Group</a:t>
                      </a:r>
                      <a:endParaRPr lang="hr-HR" sz="1200" b="1" kern="1200" dirty="0">
                        <a:solidFill>
                          <a:schemeClr val="lt1"/>
                        </a:solidFill>
                        <a:latin typeface="+mn-lt"/>
                        <a:ea typeface="+mn-ea"/>
                        <a:cs typeface="+mn-cs"/>
                      </a:endParaRPr>
                    </a:p>
                  </a:txBody>
                  <a:tcPr marT="288000" marB="288000" anchor="ctr">
                    <a:solidFill>
                      <a:srgbClr val="C30E60"/>
                    </a:solidFill>
                  </a:tcPr>
                </a:tc>
                <a:tc>
                  <a:txBody>
                    <a:bodyPr/>
                    <a:lstStyle/>
                    <a:p>
                      <a:pPr algn="ctr"/>
                      <a:r>
                        <a:rPr lang="ta-IN" sz="1200" kern="1200" dirty="0"/>
                        <a:t>Oucome</a:t>
                      </a:r>
                      <a:endParaRPr lang="hr-HR" sz="1200" b="1" kern="1200" dirty="0">
                        <a:solidFill>
                          <a:schemeClr val="dk1"/>
                        </a:solidFill>
                        <a:latin typeface="Segoe UI" panose="020B0502040204020203" pitchFamily="34" charset="0"/>
                        <a:ea typeface="+mn-ea"/>
                        <a:cs typeface="Segoe UI" panose="020B0502040204020203" pitchFamily="34" charset="0"/>
                      </a:endParaRPr>
                    </a:p>
                  </a:txBody>
                  <a:tcPr marT="288000" marB="288000" anchor="ctr">
                    <a:solidFill>
                      <a:srgbClr val="C30E60"/>
                    </a:solidFill>
                  </a:tcPr>
                </a:tc>
                <a:tc>
                  <a:txBody>
                    <a:bodyPr/>
                    <a:lstStyle/>
                    <a:p>
                      <a:pPr algn="ctr"/>
                      <a:r>
                        <a:rPr lang="ta-IN" sz="1200" kern="1200" dirty="0"/>
                        <a:t>Minimum outcome</a:t>
                      </a:r>
                      <a:endParaRPr lang="hr-HR" sz="1200" kern="1200" dirty="0">
                        <a:solidFill>
                          <a:schemeClr val="dk1"/>
                        </a:solidFill>
                        <a:latin typeface="Segoe UI" panose="020B0502040204020203" pitchFamily="34" charset="0"/>
                        <a:ea typeface="+mn-ea"/>
                        <a:cs typeface="Segoe UI" panose="020B0502040204020203" pitchFamily="34" charset="0"/>
                      </a:endParaRPr>
                    </a:p>
                  </a:txBody>
                  <a:tcPr marT="288000" marB="288000" anchor="ctr">
                    <a:solidFill>
                      <a:srgbClr val="C30E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ta-IN" sz="1200" kern="1200" dirty="0"/>
                        <a:t>Optimal outcome</a:t>
                      </a:r>
                      <a:endParaRPr lang="hr-HR" sz="1200" kern="1200" dirty="0"/>
                    </a:p>
                    <a:p>
                      <a:pPr algn="ctr"/>
                      <a:endParaRPr lang="hr-HR" sz="1200" kern="1200" dirty="0">
                        <a:solidFill>
                          <a:schemeClr val="dk1"/>
                        </a:solidFill>
                        <a:latin typeface="Segoe UI" panose="020B0502040204020203" pitchFamily="34" charset="0"/>
                        <a:ea typeface="+mn-ea"/>
                        <a:cs typeface="Segoe UI" panose="020B0502040204020203" pitchFamily="34" charset="0"/>
                      </a:endParaRPr>
                    </a:p>
                  </a:txBody>
                  <a:tcPr marT="288000" marB="288000" anchor="ctr">
                    <a:solidFill>
                      <a:srgbClr val="C30E60"/>
                    </a:solidFill>
                  </a:tcPr>
                </a:tc>
                <a:extLst>
                  <a:ext uri="{0D108BD9-81ED-4DB2-BD59-A6C34878D82A}">
                    <a16:rowId xmlns:a16="http://schemas.microsoft.com/office/drawing/2014/main" val="10000"/>
                  </a:ext>
                </a:extLst>
              </a:tr>
              <a:tr h="833419">
                <a:tc rowSpan="4">
                  <a:txBody>
                    <a:bodyPr/>
                    <a:lstStyle/>
                    <a:p>
                      <a:pPr algn="ctr"/>
                      <a:r>
                        <a:rPr lang="hr-HR" sz="1200" b="1" dirty="0">
                          <a:solidFill>
                            <a:schemeClr val="dk1"/>
                          </a:solidFill>
                          <a:latin typeface="Segoe UI" panose="020B0502040204020203" pitchFamily="34" charset="0"/>
                          <a:cs typeface="Segoe UI" panose="020B0502040204020203" pitchFamily="34" charset="0"/>
                        </a:rPr>
                        <a:t>S1</a:t>
                      </a:r>
                    </a:p>
                  </a:txBody>
                  <a:tcPr marT="288000" marB="288000" anchor="ctr"/>
                </a:tc>
                <a:tc>
                  <a:txBody>
                    <a:bodyPr/>
                    <a:lstStyle/>
                    <a:p>
                      <a:pPr algn="ctr"/>
                      <a:r>
                        <a:rPr lang="hr-HR" sz="1200" b="1" dirty="0"/>
                        <a:t>LO1</a:t>
                      </a:r>
                      <a:endParaRPr lang="hr-HR" sz="1200" b="1" dirty="0">
                        <a:solidFill>
                          <a:schemeClr val="dk1"/>
                        </a:solidFill>
                        <a:latin typeface="Segoe UI" panose="020B0502040204020203" pitchFamily="34" charset="0"/>
                        <a:cs typeface="Segoe UI" panose="020B0502040204020203" pitchFamily="34" charset="0"/>
                      </a:endParaRPr>
                    </a:p>
                  </a:txBody>
                  <a:tcPr marT="288000" marB="2880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Create a page structure according to a detailed specification.</a:t>
                      </a:r>
                      <a:endParaRPr lang="hr-HR" sz="1200" kern="1200" dirty="0">
                        <a:solidFill>
                          <a:schemeClr val="dk1"/>
                        </a:solidFill>
                        <a:latin typeface="+mn-lt"/>
                        <a:ea typeface="+mn-ea"/>
                        <a:cs typeface="+mn-cs"/>
                      </a:endParaRPr>
                    </a:p>
                  </a:txBody>
                  <a:tcPr marT="288000" marB="288000" anchor="ctr"/>
                </a:tc>
                <a:tc>
                  <a:txBody>
                    <a:bodyPr/>
                    <a:lstStyle/>
                    <a:p>
                      <a:pPr algn="ctr"/>
                      <a:r>
                        <a:rPr lang="en-US" sz="1200" kern="1200" dirty="0">
                          <a:solidFill>
                            <a:schemeClr val="dk1"/>
                          </a:solidFill>
                          <a:latin typeface="+mn-lt"/>
                          <a:ea typeface="+mn-ea"/>
                          <a:cs typeface="+mn-cs"/>
                        </a:rPr>
                        <a:t>Create a page structure using most appropriate HTML elements according to a detailed specification.</a:t>
                      </a:r>
                      <a:endParaRPr lang="hr-HR" sz="1200" kern="1200" dirty="0">
                        <a:solidFill>
                          <a:schemeClr val="dk1"/>
                        </a:solidFill>
                        <a:latin typeface="+mn-lt"/>
                        <a:ea typeface="+mn-ea"/>
                        <a:cs typeface="+mn-cs"/>
                      </a:endParaRPr>
                    </a:p>
                  </a:txBody>
                  <a:tcPr marT="288000" marB="288000" anchor="ctr"/>
                </a:tc>
                <a:extLst>
                  <a:ext uri="{0D108BD9-81ED-4DB2-BD59-A6C34878D82A}">
                    <a16:rowId xmlns:a16="http://schemas.microsoft.com/office/drawing/2014/main" val="10001"/>
                  </a:ext>
                </a:extLst>
              </a:tr>
              <a:tr h="913617">
                <a:tc vMerge="1">
                  <a:txBody>
                    <a:bodyPr/>
                    <a:lstStyle/>
                    <a:p>
                      <a:pPr algn="ctr"/>
                      <a:endParaRPr lang="hr-HR" sz="1200" b="1" dirty="0">
                        <a:solidFill>
                          <a:schemeClr val="dk1"/>
                        </a:solidFill>
                        <a:latin typeface="Segoe UI" panose="020B0502040204020203" pitchFamily="34" charset="0"/>
                        <a:cs typeface="Segoe UI" panose="020B0502040204020203" pitchFamily="34" charset="0"/>
                      </a:endParaRPr>
                    </a:p>
                  </a:txBody>
                  <a:tcPr marT="288000" marB="2880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r-HR" sz="1200" b="1" dirty="0"/>
                        <a:t>LO2</a:t>
                      </a:r>
                      <a:endParaRPr lang="hr-HR" sz="1200" b="1" dirty="0">
                        <a:solidFill>
                          <a:schemeClr val="dk1"/>
                        </a:solidFill>
                        <a:latin typeface="Segoe UI" panose="020B0502040204020203" pitchFamily="34" charset="0"/>
                        <a:cs typeface="Segoe UI" panose="020B0502040204020203" pitchFamily="34" charset="0"/>
                      </a:endParaRPr>
                    </a:p>
                  </a:txBody>
                  <a:tcPr marT="288000" marB="288000" anchor="ctr"/>
                </a:tc>
                <a:tc>
                  <a:txBody>
                    <a:bodyPr/>
                    <a:lstStyle/>
                    <a:p>
                      <a:pPr algn="ctr"/>
                      <a:r>
                        <a:rPr lang="en-US" sz="1200" kern="1200" dirty="0">
                          <a:solidFill>
                            <a:schemeClr val="dk1"/>
                          </a:solidFill>
                          <a:latin typeface="+mn-lt"/>
                          <a:ea typeface="+mn-ea"/>
                          <a:cs typeface="+mn-cs"/>
                        </a:rPr>
                        <a:t>Stylize page display.</a:t>
                      </a:r>
                      <a:endParaRPr lang="hr-HR" sz="1200" kern="1200" dirty="0">
                        <a:solidFill>
                          <a:schemeClr val="dk1"/>
                        </a:solidFill>
                        <a:latin typeface="+mn-lt"/>
                        <a:ea typeface="+mn-ea"/>
                        <a:cs typeface="+mn-cs"/>
                      </a:endParaRPr>
                    </a:p>
                  </a:txBody>
                  <a:tcPr marT="288000" marB="288000" anchor="ctr"/>
                </a:tc>
                <a:tc>
                  <a:txBody>
                    <a:bodyPr/>
                    <a:lstStyle/>
                    <a:p>
                      <a:pPr algn="ctr"/>
                      <a:r>
                        <a:rPr lang="en-US" sz="1200" kern="1200" dirty="0">
                          <a:solidFill>
                            <a:schemeClr val="dk1"/>
                          </a:solidFill>
                          <a:latin typeface="+mn-lt"/>
                          <a:ea typeface="+mn-ea"/>
                          <a:cs typeface="+mn-cs"/>
                        </a:rPr>
                        <a:t>Stylize page display using CSS transitions and transformations to achieve rich visual experience.</a:t>
                      </a:r>
                      <a:endParaRPr lang="hr-HR" sz="1200" kern="1200" dirty="0">
                        <a:solidFill>
                          <a:schemeClr val="dk1"/>
                        </a:solidFill>
                        <a:latin typeface="+mn-lt"/>
                        <a:ea typeface="+mn-ea"/>
                        <a:cs typeface="+mn-cs"/>
                      </a:endParaRPr>
                    </a:p>
                  </a:txBody>
                  <a:tcPr marT="288000" marB="288000" anchor="ctr"/>
                </a:tc>
                <a:extLst>
                  <a:ext uri="{0D108BD9-81ED-4DB2-BD59-A6C34878D82A}">
                    <a16:rowId xmlns:a16="http://schemas.microsoft.com/office/drawing/2014/main" val="10002"/>
                  </a:ext>
                </a:extLst>
              </a:tr>
              <a:tr h="778856">
                <a:tc vMerge="1">
                  <a:txBody>
                    <a:bodyPr/>
                    <a:lstStyle/>
                    <a:p>
                      <a:pPr algn="ctr"/>
                      <a:endParaRPr lang="hr-HR" sz="1200" b="1" dirty="0">
                        <a:solidFill>
                          <a:schemeClr val="dk1"/>
                        </a:solidFill>
                        <a:latin typeface="Segoe UI" panose="020B0502040204020203" pitchFamily="34" charset="0"/>
                        <a:cs typeface="Segoe UI" panose="020B0502040204020203" pitchFamily="34" charset="0"/>
                      </a:endParaRPr>
                    </a:p>
                  </a:txBody>
                  <a:tcPr marT="288000" marB="2880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r-HR" sz="1200" b="1" dirty="0"/>
                        <a:t>LO3</a:t>
                      </a:r>
                      <a:endParaRPr lang="hr-HR" sz="1200" b="1" dirty="0">
                        <a:solidFill>
                          <a:schemeClr val="dk1"/>
                        </a:solidFill>
                        <a:latin typeface="Segoe UI" panose="020B0502040204020203" pitchFamily="34" charset="0"/>
                        <a:cs typeface="Segoe UI" panose="020B0502040204020203" pitchFamily="34" charset="0"/>
                      </a:endParaRPr>
                    </a:p>
                  </a:txBody>
                  <a:tcPr marT="288000" marB="288000" anchor="ctr"/>
                </a:tc>
                <a:tc>
                  <a:txBody>
                    <a:bodyPr/>
                    <a:lstStyle/>
                    <a:p>
                      <a:pPr algn="ctr"/>
                      <a:r>
                        <a:rPr lang="en-US" sz="1200" kern="1200" dirty="0">
                          <a:solidFill>
                            <a:schemeClr val="dk1"/>
                          </a:solidFill>
                          <a:latin typeface="+mn-lt"/>
                          <a:ea typeface="+mn-ea"/>
                          <a:cs typeface="+mn-cs"/>
                        </a:rPr>
                        <a:t>Structure page display using client scripting.</a:t>
                      </a:r>
                      <a:endParaRPr lang="hr-HR" sz="1200" dirty="0">
                        <a:solidFill>
                          <a:schemeClr val="dk1"/>
                        </a:solidFill>
                        <a:latin typeface="Calibri" panose="020F0502020204030204" pitchFamily="34" charset="0"/>
                        <a:cs typeface="Calibri" panose="020F0502020204030204" pitchFamily="34" charset="0"/>
                      </a:endParaRPr>
                    </a:p>
                  </a:txBody>
                  <a:tcPr marT="288000" marB="288000" anchor="ctr"/>
                </a:tc>
                <a:tc>
                  <a:txBody>
                    <a:bodyPr/>
                    <a:lstStyle/>
                    <a:p>
                      <a:pPr algn="ctr"/>
                      <a:r>
                        <a:rPr lang="hr-HR" sz="1200" dirty="0" err="1">
                          <a:latin typeface="Calibri" panose="020F0502020204030204" pitchFamily="34" charset="0"/>
                          <a:cs typeface="Calibri" panose="020F0502020204030204" pitchFamily="34" charset="0"/>
                        </a:rPr>
                        <a:t>Structure</a:t>
                      </a:r>
                      <a:r>
                        <a:rPr lang="hr-HR" sz="1200" dirty="0">
                          <a:latin typeface="Calibri" panose="020F0502020204030204" pitchFamily="34" charset="0"/>
                          <a:cs typeface="Calibri" panose="020F0502020204030204" pitchFamily="34" charset="0"/>
                        </a:rPr>
                        <a:t> </a:t>
                      </a:r>
                      <a:r>
                        <a:rPr lang="hr-HR" sz="1200" dirty="0" err="1">
                          <a:latin typeface="Calibri" panose="020F0502020204030204" pitchFamily="34" charset="0"/>
                          <a:cs typeface="Calibri" panose="020F0502020204030204" pitchFamily="34" charset="0"/>
                        </a:rPr>
                        <a:t>page</a:t>
                      </a:r>
                      <a:r>
                        <a:rPr lang="hr-HR" sz="1200" dirty="0">
                          <a:latin typeface="Calibri" panose="020F0502020204030204" pitchFamily="34" charset="0"/>
                          <a:cs typeface="Calibri" panose="020F0502020204030204" pitchFamily="34" charset="0"/>
                        </a:rPr>
                        <a:t> display </a:t>
                      </a:r>
                      <a:r>
                        <a:rPr lang="hr-HR" sz="1200" dirty="0" err="1">
                          <a:latin typeface="Calibri" panose="020F0502020204030204" pitchFamily="34" charset="0"/>
                          <a:cs typeface="Calibri" panose="020F0502020204030204" pitchFamily="34" charset="0"/>
                        </a:rPr>
                        <a:t>using</a:t>
                      </a:r>
                      <a:r>
                        <a:rPr lang="hr-HR" sz="1200" dirty="0">
                          <a:latin typeface="Calibri" panose="020F0502020204030204" pitchFamily="34" charset="0"/>
                          <a:cs typeface="Calibri" panose="020F0502020204030204" pitchFamily="34" charset="0"/>
                        </a:rPr>
                        <a:t> </a:t>
                      </a:r>
                      <a:r>
                        <a:rPr lang="hr-HR" sz="1200" dirty="0" err="1">
                          <a:latin typeface="Calibri" panose="020F0502020204030204" pitchFamily="34" charset="0"/>
                          <a:cs typeface="Calibri" panose="020F0502020204030204" pitchFamily="34" charset="0"/>
                        </a:rPr>
                        <a:t>external</a:t>
                      </a:r>
                      <a:r>
                        <a:rPr lang="hr-HR" sz="1200" dirty="0">
                          <a:latin typeface="Calibri" panose="020F0502020204030204" pitchFamily="34" charset="0"/>
                          <a:cs typeface="Calibri" panose="020F0502020204030204" pitchFamily="34" charset="0"/>
                        </a:rPr>
                        <a:t> </a:t>
                      </a:r>
                      <a:r>
                        <a:rPr lang="hr-HR" sz="1200" dirty="0" err="1">
                          <a:latin typeface="Calibri" panose="020F0502020204030204" pitchFamily="34" charset="0"/>
                          <a:cs typeface="Calibri" panose="020F0502020204030204" pitchFamily="34" charset="0"/>
                        </a:rPr>
                        <a:t>client</a:t>
                      </a:r>
                      <a:r>
                        <a:rPr lang="hr-HR" sz="1200" dirty="0">
                          <a:latin typeface="Calibri" panose="020F0502020204030204" pitchFamily="34" charset="0"/>
                          <a:cs typeface="Calibri" panose="020F0502020204030204" pitchFamily="34" charset="0"/>
                        </a:rPr>
                        <a:t> </a:t>
                      </a:r>
                      <a:r>
                        <a:rPr lang="hr-HR" sz="1200" dirty="0" err="1">
                          <a:latin typeface="Calibri" panose="020F0502020204030204" pitchFamily="34" charset="0"/>
                          <a:cs typeface="Calibri" panose="020F0502020204030204" pitchFamily="34" charset="0"/>
                        </a:rPr>
                        <a:t>scripting</a:t>
                      </a:r>
                      <a:r>
                        <a:rPr lang="hr-HR" sz="1200" dirty="0">
                          <a:latin typeface="Calibri" panose="020F0502020204030204" pitchFamily="34" charset="0"/>
                          <a:cs typeface="Calibri" panose="020F0502020204030204" pitchFamily="34" charset="0"/>
                        </a:rPr>
                        <a:t> </a:t>
                      </a:r>
                      <a:r>
                        <a:rPr lang="hr-HR" sz="1200" dirty="0" err="1">
                          <a:latin typeface="Calibri" panose="020F0502020204030204" pitchFamily="34" charset="0"/>
                          <a:cs typeface="Calibri" panose="020F0502020204030204" pitchFamily="34" charset="0"/>
                        </a:rPr>
                        <a:t>libraries</a:t>
                      </a:r>
                      <a:r>
                        <a:rPr lang="hr-HR" sz="1200" dirty="0">
                          <a:latin typeface="Calibri" panose="020F0502020204030204" pitchFamily="34" charset="0"/>
                          <a:cs typeface="Calibri" panose="020F0502020204030204" pitchFamily="34" charset="0"/>
                        </a:rPr>
                        <a:t>.</a:t>
                      </a:r>
                      <a:r>
                        <a:rPr lang="en-US" sz="1200" dirty="0">
                          <a:latin typeface="Calibri" panose="020F0502020204030204" pitchFamily="34" charset="0"/>
                          <a:cs typeface="Calibri" panose="020F0502020204030204" pitchFamily="34" charset="0"/>
                        </a:rPr>
                        <a:t>
</a:t>
                      </a:r>
                      <a:endParaRPr lang="hr-HR" sz="1200" dirty="0">
                        <a:solidFill>
                          <a:schemeClr val="dk1"/>
                        </a:solidFill>
                        <a:latin typeface="Calibri" panose="020F0502020204030204" pitchFamily="34" charset="0"/>
                        <a:cs typeface="Calibri" panose="020F0502020204030204" pitchFamily="34" charset="0"/>
                      </a:endParaRPr>
                    </a:p>
                  </a:txBody>
                  <a:tcPr marT="288000" marB="288000" anchor="ctr"/>
                </a:tc>
                <a:extLst>
                  <a:ext uri="{0D108BD9-81ED-4DB2-BD59-A6C34878D82A}">
                    <a16:rowId xmlns:a16="http://schemas.microsoft.com/office/drawing/2014/main" val="10003"/>
                  </a:ext>
                </a:extLst>
              </a:tr>
              <a:tr h="833419">
                <a:tc vMerge="1">
                  <a:txBody>
                    <a:bodyPr/>
                    <a:lstStyle/>
                    <a:p>
                      <a:pPr algn="ctr"/>
                      <a:endParaRPr lang="hr-HR" sz="1200" b="1" dirty="0">
                        <a:solidFill>
                          <a:schemeClr val="dk1"/>
                        </a:solidFill>
                        <a:latin typeface="Segoe UI" panose="020B0502040204020203" pitchFamily="34" charset="0"/>
                        <a:cs typeface="Segoe UI" panose="020B0502040204020203" pitchFamily="34" charset="0"/>
                      </a:endParaRPr>
                    </a:p>
                  </a:txBody>
                  <a:tcPr marT="288000" marB="2880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r-HR" sz="1200" b="1" dirty="0"/>
                        <a:t>LO4</a:t>
                      </a:r>
                      <a:endParaRPr lang="hr-HR" sz="1200" b="1" dirty="0">
                        <a:solidFill>
                          <a:schemeClr val="dk1"/>
                        </a:solidFill>
                        <a:latin typeface="Segoe UI" panose="020B0502040204020203" pitchFamily="34" charset="0"/>
                        <a:cs typeface="Segoe UI" panose="020B0502040204020203" pitchFamily="34" charset="0"/>
                      </a:endParaRPr>
                    </a:p>
                  </a:txBody>
                  <a:tcPr marT="288000" marB="288000" anchor="ctr"/>
                </a:tc>
                <a:tc>
                  <a:txBody>
                    <a:bodyPr/>
                    <a:lstStyle/>
                    <a:p>
                      <a:pPr algn="ctr"/>
                      <a:r>
                        <a:rPr lang="en-US" sz="1200" kern="1200" dirty="0">
                          <a:solidFill>
                            <a:schemeClr val="dk1"/>
                          </a:solidFill>
                          <a:latin typeface="+mn-lt"/>
                          <a:ea typeface="+mn-ea"/>
                          <a:cs typeface="+mn-cs"/>
                        </a:rPr>
                        <a:t>Apply standard client scripting libraries to manage page structure.</a:t>
                      </a:r>
                      <a:endParaRPr lang="hr-HR" sz="1200" dirty="0">
                        <a:solidFill>
                          <a:schemeClr val="dk1"/>
                        </a:solidFill>
                        <a:latin typeface="Segoe UI" panose="020B0502040204020203" pitchFamily="34" charset="0"/>
                        <a:cs typeface="Segoe UI" panose="020B0502040204020203" pitchFamily="34" charset="0"/>
                      </a:endParaRPr>
                    </a:p>
                  </a:txBody>
                  <a:tcPr marT="288000" marB="288000" anchor="ctr"/>
                </a:tc>
                <a:tc>
                  <a:txBody>
                    <a:bodyPr/>
                    <a:lstStyle/>
                    <a:p>
                      <a:pPr algn="ctr"/>
                      <a:r>
                        <a:rPr lang="en-US" sz="1200" dirty="0"/>
                        <a:t>Apply standard client scripting libraries to manage page structure and responsiveness.
</a:t>
                      </a:r>
                      <a:endParaRPr lang="hr-HR" sz="1200" dirty="0">
                        <a:solidFill>
                          <a:schemeClr val="dk1"/>
                        </a:solidFill>
                        <a:latin typeface="Segoe UI" panose="020B0502040204020203" pitchFamily="34" charset="0"/>
                        <a:cs typeface="Segoe UI" panose="020B0502040204020203" pitchFamily="34" charset="0"/>
                      </a:endParaRPr>
                    </a:p>
                  </a:txBody>
                  <a:tcPr marT="288000" marB="28800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976037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Naslov 1"/>
          <p:cNvSpPr>
            <a:spLocks noGrp="1"/>
          </p:cNvSpPr>
          <p:nvPr>
            <p:ph type="title"/>
          </p:nvPr>
        </p:nvSpPr>
        <p:spPr/>
        <p:txBody>
          <a:bodyPr/>
          <a:lstStyle/>
          <a:p>
            <a:pPr eaLnBrk="1" hangingPunct="1"/>
            <a:r>
              <a:rPr lang="ta-IN" altLang="x-none" dirty="0"/>
              <a:t>What will we learn?</a:t>
            </a:r>
            <a:endParaRPr lang="hr-HR" altLang="x-none" dirty="0"/>
          </a:p>
        </p:txBody>
      </p:sp>
      <p:graphicFrame>
        <p:nvGraphicFramePr>
          <p:cNvPr id="7" name="Rezervirano mjesto sadržaja 6"/>
          <p:cNvGraphicFramePr>
            <a:graphicFrameLocks noGrp="1"/>
          </p:cNvGraphicFramePr>
          <p:nvPr>
            <p:ph sz="quarter" idx="1"/>
            <p:extLst>
              <p:ext uri="{D42A27DB-BD31-4B8C-83A1-F6EECF244321}">
                <p14:modId xmlns:p14="http://schemas.microsoft.com/office/powerpoint/2010/main" val="3113602365"/>
              </p:ext>
            </p:extLst>
          </p:nvPr>
        </p:nvGraphicFramePr>
        <p:xfrm>
          <a:off x="1580356" y="1690688"/>
          <a:ext cx="9031288" cy="4214898"/>
        </p:xfrm>
        <a:graphic>
          <a:graphicData uri="http://schemas.openxmlformats.org/drawingml/2006/table">
            <a:tbl>
              <a:tblPr firstRow="1" bandRow="1">
                <a:tableStyleId>{073A0DAA-6AF3-43AB-8588-CEC1D06C72B9}</a:tableStyleId>
              </a:tblPr>
              <a:tblGrid>
                <a:gridCol w="1955310">
                  <a:extLst>
                    <a:ext uri="{9D8B030D-6E8A-4147-A177-3AD203B41FA5}">
                      <a16:colId xmlns:a16="http://schemas.microsoft.com/office/drawing/2014/main" val="20000"/>
                    </a:ext>
                  </a:extLst>
                </a:gridCol>
                <a:gridCol w="2844816">
                  <a:extLst>
                    <a:ext uri="{9D8B030D-6E8A-4147-A177-3AD203B41FA5}">
                      <a16:colId xmlns:a16="http://schemas.microsoft.com/office/drawing/2014/main" val="20001"/>
                    </a:ext>
                  </a:extLst>
                </a:gridCol>
                <a:gridCol w="1991371">
                  <a:extLst>
                    <a:ext uri="{9D8B030D-6E8A-4147-A177-3AD203B41FA5}">
                      <a16:colId xmlns:a16="http://schemas.microsoft.com/office/drawing/2014/main" val="20002"/>
                    </a:ext>
                  </a:extLst>
                </a:gridCol>
                <a:gridCol w="2239791">
                  <a:extLst>
                    <a:ext uri="{9D8B030D-6E8A-4147-A177-3AD203B41FA5}">
                      <a16:colId xmlns:a16="http://schemas.microsoft.com/office/drawing/2014/main" val="20003"/>
                    </a:ext>
                  </a:extLst>
                </a:gridCol>
              </a:tblGrid>
              <a:tr h="586542">
                <a:tc>
                  <a:txBody>
                    <a:bodyPr/>
                    <a:lstStyle/>
                    <a:p>
                      <a:pPr algn="ctr"/>
                      <a:r>
                        <a:rPr lang="ta-IN" sz="1800" dirty="0"/>
                        <a:t>Week</a:t>
                      </a:r>
                      <a:endParaRPr lang="hr-HR" sz="1800" dirty="0"/>
                    </a:p>
                  </a:txBody>
                  <a:tcPr marL="91452" marR="91452" marT="45725" marB="45725" anchor="ctr">
                    <a:solidFill>
                      <a:srgbClr val="C30E60"/>
                    </a:solidFill>
                  </a:tcPr>
                </a:tc>
                <a:tc>
                  <a:txBody>
                    <a:bodyPr/>
                    <a:lstStyle/>
                    <a:p>
                      <a:pPr algn="ctr"/>
                      <a:r>
                        <a:rPr lang="ta-IN" sz="1800" dirty="0"/>
                        <a:t>Lecture</a:t>
                      </a:r>
                      <a:endParaRPr lang="hr-HR" sz="1800" dirty="0"/>
                    </a:p>
                  </a:txBody>
                  <a:tcPr marL="91452" marR="91452" marT="45725" marB="45725" anchor="ctr">
                    <a:solidFill>
                      <a:srgbClr val="C30E60"/>
                    </a:solidFill>
                  </a:tcPr>
                </a:tc>
                <a:tc>
                  <a:txBody>
                    <a:bodyPr/>
                    <a:lstStyle/>
                    <a:p>
                      <a:pPr algn="ctr"/>
                      <a:r>
                        <a:rPr lang="ta-IN" sz="1800" dirty="0"/>
                        <a:t>Week</a:t>
                      </a:r>
                      <a:endParaRPr lang="hr-HR" sz="1800" dirty="0"/>
                    </a:p>
                  </a:txBody>
                  <a:tcPr marL="91452" marR="91452" marT="45725" marB="45725" anchor="ctr">
                    <a:solidFill>
                      <a:srgbClr val="C30E60"/>
                    </a:solidFill>
                  </a:tcPr>
                </a:tc>
                <a:tc>
                  <a:txBody>
                    <a:bodyPr/>
                    <a:lstStyle/>
                    <a:p>
                      <a:pPr algn="ctr"/>
                      <a:r>
                        <a:rPr lang="ta-IN" sz="1800" dirty="0"/>
                        <a:t>Lecture</a:t>
                      </a:r>
                      <a:endParaRPr lang="hr-HR" sz="1800" dirty="0"/>
                    </a:p>
                  </a:txBody>
                  <a:tcPr marL="91452" marR="91452" marT="45725" marB="45725" anchor="ctr">
                    <a:solidFill>
                      <a:srgbClr val="C30E60"/>
                    </a:solidFill>
                  </a:tcPr>
                </a:tc>
                <a:extLst>
                  <a:ext uri="{0D108BD9-81ED-4DB2-BD59-A6C34878D82A}">
                    <a16:rowId xmlns:a16="http://schemas.microsoft.com/office/drawing/2014/main" val="10000"/>
                  </a:ext>
                </a:extLst>
              </a:tr>
              <a:tr h="365836">
                <a:tc>
                  <a:txBody>
                    <a:bodyPr/>
                    <a:lstStyle/>
                    <a:p>
                      <a:pPr marL="342900" indent="-342900" algn="ctr">
                        <a:buNone/>
                      </a:pPr>
                      <a:r>
                        <a:rPr kumimoji="0" lang="hr-HR" sz="1200" kern="1200" baseline="0" dirty="0">
                          <a:latin typeface="Arial" panose="020B0604020202020204" pitchFamily="34" charset="0"/>
                          <a:cs typeface="Arial" panose="020B0604020202020204" pitchFamily="34" charset="0"/>
                        </a:rPr>
                        <a:t>1. </a:t>
                      </a:r>
                      <a:endParaRPr kumimoji="0" lang="hr-HR" sz="1200" kern="1200" baseline="0" dirty="0">
                        <a:solidFill>
                          <a:schemeClr val="dk1"/>
                        </a:solidFill>
                        <a:latin typeface="Arial" panose="020B0604020202020204" pitchFamily="34" charset="0"/>
                        <a:ea typeface="+mn-ea"/>
                        <a:cs typeface="Arial" panose="020B0604020202020204" pitchFamily="34" charset="0"/>
                      </a:endParaRPr>
                    </a:p>
                  </a:txBody>
                  <a:tcPr marL="91452" marR="91452" marT="45725" marB="45725" anchor="ctr"/>
                </a:tc>
                <a:tc>
                  <a:txBody>
                    <a:bodyPr/>
                    <a:lstStyle/>
                    <a:p>
                      <a:pPr algn="ctr"/>
                      <a:r>
                        <a:rPr lang="hr-HR" sz="1000" b="1" i="0" kern="1200" dirty="0" err="1">
                          <a:solidFill>
                            <a:schemeClr val="dk1"/>
                          </a:solidFill>
                          <a:effectLst/>
                          <a:latin typeface="Arial" panose="020B0604020202020204" pitchFamily="34" charset="0"/>
                          <a:ea typeface="+mn-ea"/>
                          <a:cs typeface="Arial" panose="020B0604020202020204" pitchFamily="34" charset="0"/>
                        </a:rPr>
                        <a:t>Introduction</a:t>
                      </a:r>
                      <a:r>
                        <a:rPr lang="hr-HR" sz="1000" b="1" i="0" kern="1200" dirty="0">
                          <a:solidFill>
                            <a:schemeClr val="dk1"/>
                          </a:solidFill>
                          <a:effectLst/>
                          <a:latin typeface="Arial" panose="020B0604020202020204" pitchFamily="34" charset="0"/>
                          <a:ea typeface="+mn-ea"/>
                          <a:cs typeface="Arial" panose="020B0604020202020204" pitchFamily="34" charset="0"/>
                        </a:rPr>
                        <a:t> to </a:t>
                      </a:r>
                      <a:r>
                        <a:rPr lang="ta-IN" sz="1000" b="1" i="0" kern="1200" dirty="0">
                          <a:solidFill>
                            <a:schemeClr val="dk1"/>
                          </a:solidFill>
                          <a:effectLst/>
                          <a:latin typeface="Arial" panose="020B0604020202020204" pitchFamily="34" charset="0"/>
                          <a:ea typeface="+mn-ea"/>
                          <a:cs typeface="Arial" panose="020B0604020202020204" pitchFamily="34" charset="0"/>
                        </a:rPr>
                        <a:t>HTML</a:t>
                      </a:r>
                      <a:endParaRPr kumimoji="0" lang="hr-HR" sz="1000" b="1" kern="1200" baseline="0" dirty="0">
                        <a:solidFill>
                          <a:schemeClr val="dk1"/>
                        </a:solidFill>
                        <a:latin typeface="Arial" panose="020B0604020202020204" pitchFamily="34" charset="0"/>
                        <a:ea typeface="+mn-ea"/>
                        <a:cs typeface="Arial" panose="020B0604020202020204" pitchFamily="34" charset="0"/>
                      </a:endParaRPr>
                    </a:p>
                  </a:txBody>
                  <a:tcPr marL="91452" marR="91452" marT="45725" marB="45725" anchor="ctr"/>
                </a:tc>
                <a:tc>
                  <a:txBody>
                    <a:bodyPr/>
                    <a:lstStyle/>
                    <a:p>
                      <a:pPr algn="ctr"/>
                      <a:r>
                        <a:rPr lang="hr-HR" sz="1200" dirty="0">
                          <a:latin typeface="Arial" panose="020B0604020202020204" pitchFamily="34" charset="0"/>
                          <a:cs typeface="Arial" panose="020B0604020202020204" pitchFamily="34" charset="0"/>
                        </a:rPr>
                        <a:t>9.</a:t>
                      </a: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000" b="1" i="0" kern="1200" dirty="0" err="1">
                          <a:solidFill>
                            <a:schemeClr val="dk1"/>
                          </a:solidFill>
                          <a:effectLst/>
                          <a:latin typeface="Arial" panose="020B0604020202020204" pitchFamily="34" charset="0"/>
                          <a:ea typeface="+mn-ea"/>
                          <a:cs typeface="Arial" panose="020B0604020202020204" pitchFamily="34" charset="0"/>
                        </a:rPr>
                        <a:t>JavaScript</a:t>
                      </a:r>
                      <a:r>
                        <a:rPr lang="hr-HR" sz="1000" b="1" i="0" kern="1200" dirty="0">
                          <a:solidFill>
                            <a:schemeClr val="dk1"/>
                          </a:solidFill>
                          <a:effectLst/>
                          <a:latin typeface="Arial" panose="020B0604020202020204" pitchFamily="34" charset="0"/>
                          <a:ea typeface="+mn-ea"/>
                          <a:cs typeface="Arial" panose="020B0604020202020204" pitchFamily="34" charset="0"/>
                        </a:rPr>
                        <a:t> </a:t>
                      </a:r>
                      <a:r>
                        <a:rPr lang="hr-HR" sz="1000" b="1" i="0" kern="1200" dirty="0" err="1">
                          <a:solidFill>
                            <a:schemeClr val="dk1"/>
                          </a:solidFill>
                          <a:effectLst/>
                          <a:latin typeface="Arial" panose="020B0604020202020204" pitchFamily="34" charset="0"/>
                          <a:ea typeface="+mn-ea"/>
                          <a:cs typeface="Arial" panose="020B0604020202020204" pitchFamily="34" charset="0"/>
                        </a:rPr>
                        <a:t>Introduction</a:t>
                      </a:r>
                      <a:r>
                        <a:rPr lang="hr-HR" sz="1000" b="1" i="0" kern="1200" dirty="0">
                          <a:solidFill>
                            <a:schemeClr val="dk1"/>
                          </a:solidFill>
                          <a:effectLst/>
                          <a:latin typeface="Arial" panose="020B0604020202020204" pitchFamily="34" charset="0"/>
                          <a:ea typeface="+mn-ea"/>
                          <a:cs typeface="Arial" panose="020B0604020202020204" pitchFamily="34" charset="0"/>
                        </a:rPr>
                        <a:t>
</a:t>
                      </a:r>
                    </a:p>
                  </a:txBody>
                  <a:tcPr marL="91452" marR="91452" marT="45725" marB="45725" anchor="ctr"/>
                </a:tc>
                <a:extLst>
                  <a:ext uri="{0D108BD9-81ED-4DB2-BD59-A6C34878D82A}">
                    <a16:rowId xmlns:a16="http://schemas.microsoft.com/office/drawing/2014/main" val="10001"/>
                  </a:ext>
                </a:extLst>
              </a:tr>
              <a:tr h="365836">
                <a:tc>
                  <a:txBody>
                    <a:bodyPr/>
                    <a:lstStyle/>
                    <a:p>
                      <a:pPr algn="ctr"/>
                      <a:r>
                        <a:rPr kumimoji="0" lang="hr-HR" sz="1200" kern="1200" baseline="0" dirty="0">
                          <a:latin typeface="Arial" panose="020B0604020202020204" pitchFamily="34" charset="0"/>
                          <a:cs typeface="Arial" panose="020B0604020202020204" pitchFamily="34" charset="0"/>
                        </a:rPr>
                        <a:t>2. </a:t>
                      </a:r>
                      <a:endParaRPr kumimoji="0" lang="hr-HR" sz="1200" kern="1200" baseline="0" dirty="0">
                        <a:solidFill>
                          <a:schemeClr val="dk1"/>
                        </a:solidFill>
                        <a:latin typeface="Arial" panose="020B0604020202020204" pitchFamily="34" charset="0"/>
                        <a:ea typeface="+mn-ea"/>
                        <a:cs typeface="Arial" panose="020B0604020202020204" pitchFamily="34" charset="0"/>
                      </a:endParaRPr>
                    </a:p>
                  </a:txBody>
                  <a:tcPr marL="91452" marR="91452" marT="45725" marB="45725" anchor="ctr"/>
                </a:tc>
                <a:tc>
                  <a:txBody>
                    <a:bodyPr/>
                    <a:lstStyle/>
                    <a:p>
                      <a:pPr algn="ctr"/>
                      <a:r>
                        <a:rPr lang="en-US" sz="1000" b="1" i="0" kern="1200" dirty="0">
                          <a:solidFill>
                            <a:schemeClr val="dk1"/>
                          </a:solidFill>
                          <a:effectLst/>
                          <a:latin typeface="Arial" panose="020B0604020202020204" pitchFamily="34" charset="0"/>
                          <a:ea typeface="+mn-ea"/>
                          <a:cs typeface="Arial" panose="020B0604020202020204" pitchFamily="34" charset="0"/>
                        </a:rPr>
                        <a:t>Create commonly used block and line elements
</a:t>
                      </a:r>
                      <a:endParaRPr lang="hr-HR" sz="1000" b="1" i="0" kern="1200" dirty="0">
                        <a:solidFill>
                          <a:schemeClr val="dk1"/>
                        </a:solidFill>
                        <a:effectLst/>
                        <a:latin typeface="Arial" panose="020B0604020202020204" pitchFamily="34" charset="0"/>
                        <a:ea typeface="+mn-ea"/>
                        <a:cs typeface="Arial" panose="020B0604020202020204" pitchFamily="34" charset="0"/>
                      </a:endParaRPr>
                    </a:p>
                  </a:txBody>
                  <a:tcPr marL="91452" marR="91452" marT="45725" marB="45725" anchor="ctr"/>
                </a:tc>
                <a:tc>
                  <a:txBody>
                    <a:bodyPr/>
                    <a:lstStyle/>
                    <a:p>
                      <a:pPr algn="ctr"/>
                      <a:r>
                        <a:rPr lang="hr-HR" sz="1200" dirty="0">
                          <a:latin typeface="Arial" panose="020B0604020202020204" pitchFamily="34" charset="0"/>
                          <a:cs typeface="Arial" panose="020B0604020202020204" pitchFamily="34" charset="0"/>
                        </a:rPr>
                        <a:t>10.</a:t>
                      </a: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000" b="1" i="0" kern="1200" dirty="0" err="1">
                          <a:solidFill>
                            <a:schemeClr val="dk1"/>
                          </a:solidFill>
                          <a:effectLst/>
                          <a:latin typeface="Arial" panose="020B0604020202020204" pitchFamily="34" charset="0"/>
                          <a:ea typeface="+mn-ea"/>
                          <a:cs typeface="Arial" panose="020B0604020202020204" pitchFamily="34" charset="0"/>
                        </a:rPr>
                        <a:t>JavaScript</a:t>
                      </a:r>
                      <a:r>
                        <a:rPr lang="hr-HR" sz="1000" b="1" i="0" kern="1200" dirty="0">
                          <a:solidFill>
                            <a:schemeClr val="dk1"/>
                          </a:solidFill>
                          <a:effectLst/>
                          <a:latin typeface="Arial" panose="020B0604020202020204" pitchFamily="34" charset="0"/>
                          <a:ea typeface="+mn-ea"/>
                          <a:cs typeface="Arial" panose="020B0604020202020204" pitchFamily="34" charset="0"/>
                        </a:rPr>
                        <a:t> </a:t>
                      </a:r>
                      <a:r>
                        <a:rPr lang="hr-HR" sz="1000" b="1" i="0" kern="1200" dirty="0" err="1">
                          <a:solidFill>
                            <a:schemeClr val="dk1"/>
                          </a:solidFill>
                          <a:effectLst/>
                          <a:latin typeface="Arial" panose="020B0604020202020204" pitchFamily="34" charset="0"/>
                          <a:ea typeface="+mn-ea"/>
                          <a:cs typeface="Arial" panose="020B0604020202020204" pitchFamily="34" charset="0"/>
                        </a:rPr>
                        <a:t>objects</a:t>
                      </a:r>
                      <a:r>
                        <a:rPr lang="hr-HR" sz="1000" b="1" i="0" kern="1200" dirty="0">
                          <a:solidFill>
                            <a:schemeClr val="dk1"/>
                          </a:solidFill>
                          <a:effectLst/>
                          <a:latin typeface="Arial" panose="020B0604020202020204" pitchFamily="34" charset="0"/>
                          <a:ea typeface="+mn-ea"/>
                          <a:cs typeface="Arial" panose="020B0604020202020204" pitchFamily="34" charset="0"/>
                        </a:rPr>
                        <a:t>
</a:t>
                      </a:r>
                    </a:p>
                  </a:txBody>
                  <a:tcPr marL="91452" marR="91452" marT="45725" marB="45725" anchor="ctr"/>
                </a:tc>
                <a:extLst>
                  <a:ext uri="{0D108BD9-81ED-4DB2-BD59-A6C34878D82A}">
                    <a16:rowId xmlns:a16="http://schemas.microsoft.com/office/drawing/2014/main" val="10002"/>
                  </a:ext>
                </a:extLst>
              </a:tr>
              <a:tr h="365836">
                <a:tc>
                  <a:txBody>
                    <a:bodyPr/>
                    <a:lstStyle/>
                    <a:p>
                      <a:pPr algn="ctr"/>
                      <a:r>
                        <a:rPr kumimoji="0" lang="hr-HR" sz="1200" kern="1200" baseline="0" dirty="0">
                          <a:latin typeface="Arial" panose="020B0604020202020204" pitchFamily="34" charset="0"/>
                          <a:cs typeface="Arial" panose="020B0604020202020204" pitchFamily="34" charset="0"/>
                        </a:rPr>
                        <a:t>3. </a:t>
                      </a:r>
                      <a:endParaRPr kumimoji="0" lang="hr-HR" sz="1200" kern="1200" baseline="0" dirty="0">
                        <a:solidFill>
                          <a:schemeClr val="dk1"/>
                        </a:solidFill>
                        <a:latin typeface="Arial" panose="020B0604020202020204" pitchFamily="34" charset="0"/>
                        <a:ea typeface="+mn-ea"/>
                        <a:cs typeface="Arial" panose="020B0604020202020204" pitchFamily="34" charset="0"/>
                      </a:endParaRPr>
                    </a:p>
                  </a:txBody>
                  <a:tcPr marL="91452" marR="91452" marT="45725" marB="45725" anchor="ctr"/>
                </a:tc>
                <a:tc>
                  <a:txBody>
                    <a:bodyPr/>
                    <a:lstStyle/>
                    <a:p>
                      <a:pPr algn="ctr"/>
                      <a:r>
                        <a:rPr lang="hr-HR" sz="1000" b="1" i="0" kern="1200" dirty="0" err="1">
                          <a:solidFill>
                            <a:schemeClr val="dk1"/>
                          </a:solidFill>
                          <a:effectLst/>
                          <a:latin typeface="Arial" panose="020B0604020202020204" pitchFamily="34" charset="0"/>
                          <a:ea typeface="+mn-ea"/>
                          <a:cs typeface="Arial" panose="020B0604020202020204" pitchFamily="34" charset="0"/>
                        </a:rPr>
                        <a:t>Create</a:t>
                      </a:r>
                      <a:r>
                        <a:rPr lang="hr-HR" sz="1000" b="1" i="0" kern="1200" dirty="0">
                          <a:solidFill>
                            <a:schemeClr val="dk1"/>
                          </a:solidFill>
                          <a:effectLst/>
                          <a:latin typeface="Arial" panose="020B0604020202020204" pitchFamily="34" charset="0"/>
                          <a:ea typeface="+mn-ea"/>
                          <a:cs typeface="Arial" panose="020B0604020202020204" pitchFamily="34" charset="0"/>
                        </a:rPr>
                        <a:t> </a:t>
                      </a:r>
                      <a:r>
                        <a:rPr lang="hr-HR" sz="1000" b="1" i="0" kern="1200" dirty="0" err="1">
                          <a:solidFill>
                            <a:schemeClr val="dk1"/>
                          </a:solidFill>
                          <a:effectLst/>
                          <a:latin typeface="Arial" panose="020B0604020202020204" pitchFamily="34" charset="0"/>
                          <a:ea typeface="+mn-ea"/>
                          <a:cs typeface="Arial" panose="020B0604020202020204" pitchFamily="34" charset="0"/>
                        </a:rPr>
                        <a:t>forms</a:t>
                      </a:r>
                      <a:r>
                        <a:rPr lang="hr-HR" sz="1000" b="1" i="0" kern="1200" dirty="0">
                          <a:solidFill>
                            <a:schemeClr val="dk1"/>
                          </a:solidFill>
                          <a:effectLst/>
                          <a:latin typeface="Arial" panose="020B0604020202020204" pitchFamily="34" charset="0"/>
                          <a:ea typeface="+mn-ea"/>
                          <a:cs typeface="Arial" panose="020B0604020202020204" pitchFamily="34" charset="0"/>
                        </a:rPr>
                        <a:t>
</a:t>
                      </a:r>
                    </a:p>
                  </a:txBody>
                  <a:tcPr marL="91452" marR="91452" marT="45725" marB="45725" anchor="ctr"/>
                </a:tc>
                <a:tc>
                  <a:txBody>
                    <a:bodyPr/>
                    <a:lstStyle/>
                    <a:p>
                      <a:pPr algn="ctr"/>
                      <a:r>
                        <a:rPr lang="hr-HR" sz="1200" dirty="0">
                          <a:latin typeface="Arial" panose="020B0604020202020204" pitchFamily="34" charset="0"/>
                          <a:cs typeface="Arial" panose="020B0604020202020204" pitchFamily="34" charset="0"/>
                        </a:rPr>
                        <a:t>11.</a:t>
                      </a: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000" b="1" i="0" kern="1200" dirty="0" err="1">
                          <a:solidFill>
                            <a:schemeClr val="dk1"/>
                          </a:solidFill>
                          <a:effectLst/>
                          <a:latin typeface="Arial" panose="020B0604020202020204" pitchFamily="34" charset="0"/>
                          <a:ea typeface="+mn-ea"/>
                          <a:cs typeface="Arial" panose="020B0604020202020204" pitchFamily="34" charset="0"/>
                        </a:rPr>
                        <a:t>JavaScript</a:t>
                      </a:r>
                      <a:r>
                        <a:rPr lang="hr-HR" sz="1000" b="1" i="0" kern="1200" dirty="0">
                          <a:solidFill>
                            <a:schemeClr val="dk1"/>
                          </a:solidFill>
                          <a:effectLst/>
                          <a:latin typeface="Arial" panose="020B0604020202020204" pitchFamily="34" charset="0"/>
                          <a:ea typeface="+mn-ea"/>
                          <a:cs typeface="Arial" panose="020B0604020202020204" pitchFamily="34" charset="0"/>
                        </a:rPr>
                        <a:t> </a:t>
                      </a:r>
                      <a:r>
                        <a:rPr lang="hr-HR" sz="1000" b="1" i="0" kern="1200" dirty="0" err="1">
                          <a:solidFill>
                            <a:schemeClr val="dk1"/>
                          </a:solidFill>
                          <a:effectLst/>
                          <a:latin typeface="Arial" panose="020B0604020202020204" pitchFamily="34" charset="0"/>
                          <a:ea typeface="+mn-ea"/>
                          <a:cs typeface="Arial" panose="020B0604020202020204" pitchFamily="34" charset="0"/>
                        </a:rPr>
                        <a:t>prototype</a:t>
                      </a:r>
                      <a:r>
                        <a:rPr lang="hr-HR" sz="1000" b="1" i="0" kern="1200" dirty="0">
                          <a:solidFill>
                            <a:schemeClr val="dk1"/>
                          </a:solidFill>
                          <a:effectLst/>
                          <a:latin typeface="Arial" panose="020B0604020202020204" pitchFamily="34" charset="0"/>
                          <a:ea typeface="+mn-ea"/>
                          <a:cs typeface="Arial" panose="020B0604020202020204" pitchFamily="34" charset="0"/>
                        </a:rPr>
                        <a:t> </a:t>
                      </a:r>
                      <a:r>
                        <a:rPr lang="hr-HR" sz="1000" b="1" i="0" kern="1200" dirty="0" err="1">
                          <a:solidFill>
                            <a:schemeClr val="dk1"/>
                          </a:solidFill>
                          <a:effectLst/>
                          <a:latin typeface="Arial" panose="020B0604020202020204" pitchFamily="34" charset="0"/>
                          <a:ea typeface="+mn-ea"/>
                          <a:cs typeface="Arial" panose="020B0604020202020204" pitchFamily="34" charset="0"/>
                        </a:rPr>
                        <a:t>property</a:t>
                      </a:r>
                      <a:r>
                        <a:rPr lang="hr-HR" sz="1000" b="1" i="0" kern="1200" dirty="0">
                          <a:solidFill>
                            <a:schemeClr val="dk1"/>
                          </a:solidFill>
                          <a:effectLst/>
                          <a:latin typeface="Arial" panose="020B0604020202020204" pitchFamily="34" charset="0"/>
                          <a:ea typeface="+mn-ea"/>
                          <a:cs typeface="Arial" panose="020B0604020202020204" pitchFamily="34" charset="0"/>
                        </a:rPr>
                        <a:t>
</a:t>
                      </a:r>
                    </a:p>
                  </a:txBody>
                  <a:tcPr marL="91452" marR="91452" marT="45725" marB="45725" anchor="ctr"/>
                </a:tc>
                <a:extLst>
                  <a:ext uri="{0D108BD9-81ED-4DB2-BD59-A6C34878D82A}">
                    <a16:rowId xmlns:a16="http://schemas.microsoft.com/office/drawing/2014/main" val="10003"/>
                  </a:ext>
                </a:extLst>
              </a:tr>
              <a:tr h="365836">
                <a:tc>
                  <a:txBody>
                    <a:bodyPr/>
                    <a:lstStyle/>
                    <a:p>
                      <a:pPr algn="ctr"/>
                      <a:r>
                        <a:rPr kumimoji="0" lang="hr-HR" sz="1200" kern="1200" baseline="0" dirty="0">
                          <a:latin typeface="Arial" panose="020B0604020202020204" pitchFamily="34" charset="0"/>
                          <a:cs typeface="Arial" panose="020B0604020202020204" pitchFamily="34" charset="0"/>
                        </a:rPr>
                        <a:t>4. </a:t>
                      </a:r>
                      <a:endParaRPr kumimoji="0" lang="hr-HR" sz="1200" kern="1200" baseline="0" dirty="0">
                        <a:solidFill>
                          <a:schemeClr val="dk1"/>
                        </a:solidFill>
                        <a:latin typeface="Arial" panose="020B0604020202020204" pitchFamily="34" charset="0"/>
                        <a:ea typeface="+mn-ea"/>
                        <a:cs typeface="Arial" panose="020B0604020202020204" pitchFamily="34" charset="0"/>
                      </a:endParaRP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effectLst/>
                          <a:latin typeface="Arial" panose="020B0604020202020204" pitchFamily="34" charset="0"/>
                          <a:cs typeface="Arial" panose="020B0604020202020204" pitchFamily="34" charset="0"/>
                        </a:rPr>
                        <a:t>Apply an HTML5 specification to forms
</a:t>
                      </a:r>
                      <a:endParaRPr lang="hr-HR" sz="1000" dirty="0">
                        <a:effectLst/>
                        <a:latin typeface="Arial" panose="020B0604020202020204" pitchFamily="34" charset="0"/>
                        <a:cs typeface="Arial" panose="020B0604020202020204" pitchFamily="34" charset="0"/>
                      </a:endParaRPr>
                    </a:p>
                  </a:txBody>
                  <a:tcPr marL="91452" marR="91452" marT="45725" marB="45725" anchor="ctr"/>
                </a:tc>
                <a:tc>
                  <a:txBody>
                    <a:bodyPr/>
                    <a:lstStyle/>
                    <a:p>
                      <a:pPr algn="ctr"/>
                      <a:r>
                        <a:rPr lang="hr-HR" sz="1200" dirty="0">
                          <a:latin typeface="Arial" panose="020B0604020202020204" pitchFamily="34" charset="0"/>
                          <a:cs typeface="Arial" panose="020B0604020202020204" pitchFamily="34" charset="0"/>
                        </a:rPr>
                        <a:t>12. </a:t>
                      </a: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000" b="1" i="0" kern="1200" dirty="0" err="1">
                          <a:solidFill>
                            <a:schemeClr val="dk1"/>
                          </a:solidFill>
                          <a:effectLst/>
                          <a:latin typeface="Arial" panose="020B0604020202020204" pitchFamily="34" charset="0"/>
                          <a:ea typeface="+mn-ea"/>
                          <a:cs typeface="Arial" panose="020B0604020202020204" pitchFamily="34" charset="0"/>
                        </a:rPr>
                        <a:t>Apply</a:t>
                      </a:r>
                      <a:r>
                        <a:rPr lang="hr-HR" sz="1000" b="1" i="0" kern="1200" dirty="0">
                          <a:solidFill>
                            <a:schemeClr val="dk1"/>
                          </a:solidFill>
                          <a:effectLst/>
                          <a:latin typeface="Arial" panose="020B0604020202020204" pitchFamily="34" charset="0"/>
                          <a:ea typeface="+mn-ea"/>
                          <a:cs typeface="Arial" panose="020B0604020202020204" pitchFamily="34" charset="0"/>
                        </a:rPr>
                        <a:t> a </a:t>
                      </a:r>
                      <a:r>
                        <a:rPr lang="hr-HR" sz="1000" b="1" i="0" kern="1200" dirty="0" err="1">
                          <a:solidFill>
                            <a:schemeClr val="dk1"/>
                          </a:solidFill>
                          <a:effectLst/>
                          <a:latin typeface="Arial" panose="020B0604020202020204" pitchFamily="34" charset="0"/>
                          <a:ea typeface="+mn-ea"/>
                          <a:cs typeface="Arial" panose="020B0604020202020204" pitchFamily="34" charset="0"/>
                        </a:rPr>
                        <a:t>jQuery</a:t>
                      </a:r>
                      <a:r>
                        <a:rPr lang="hr-HR" sz="1000" b="1" i="0" kern="1200" dirty="0">
                          <a:solidFill>
                            <a:schemeClr val="dk1"/>
                          </a:solidFill>
                          <a:effectLst/>
                          <a:latin typeface="Arial" panose="020B0604020202020204" pitchFamily="34" charset="0"/>
                          <a:ea typeface="+mn-ea"/>
                          <a:cs typeface="Arial" panose="020B0604020202020204" pitchFamily="34" charset="0"/>
                        </a:rPr>
                        <a:t> </a:t>
                      </a:r>
                      <a:r>
                        <a:rPr lang="hr-HR" sz="1000" b="1" i="0" kern="1200" dirty="0" err="1">
                          <a:solidFill>
                            <a:schemeClr val="dk1"/>
                          </a:solidFill>
                          <a:effectLst/>
                          <a:latin typeface="Arial" panose="020B0604020202020204" pitchFamily="34" charset="0"/>
                          <a:ea typeface="+mn-ea"/>
                          <a:cs typeface="Arial" panose="020B0604020202020204" pitchFamily="34" charset="0"/>
                        </a:rPr>
                        <a:t>library</a:t>
                      </a:r>
                      <a:r>
                        <a:rPr lang="hr-HR" sz="1000" b="1" i="0" kern="1200" dirty="0">
                          <a:solidFill>
                            <a:schemeClr val="dk1"/>
                          </a:solidFill>
                          <a:effectLst/>
                          <a:latin typeface="Arial" panose="020B0604020202020204" pitchFamily="34" charset="0"/>
                          <a:ea typeface="+mn-ea"/>
                          <a:cs typeface="Arial" panose="020B0604020202020204" pitchFamily="34" charset="0"/>
                        </a:rPr>
                        <a:t>
</a:t>
                      </a:r>
                    </a:p>
                  </a:txBody>
                  <a:tcPr marL="91452" marR="91452" marT="45725" marB="45725" anchor="ctr"/>
                </a:tc>
                <a:extLst>
                  <a:ext uri="{0D108BD9-81ED-4DB2-BD59-A6C34878D82A}">
                    <a16:rowId xmlns:a16="http://schemas.microsoft.com/office/drawing/2014/main" val="10004"/>
                  </a:ext>
                </a:extLst>
              </a:tr>
              <a:tr h="365836">
                <a:tc>
                  <a:txBody>
                    <a:bodyPr/>
                    <a:lstStyle/>
                    <a:p>
                      <a:pPr algn="ctr"/>
                      <a:r>
                        <a:rPr kumimoji="0" lang="hr-HR" sz="1200" kern="1200" baseline="0" dirty="0">
                          <a:latin typeface="Arial" panose="020B0604020202020204" pitchFamily="34" charset="0"/>
                          <a:cs typeface="Arial" panose="020B0604020202020204" pitchFamily="34" charset="0"/>
                        </a:rPr>
                        <a:t>5. </a:t>
                      </a:r>
                      <a:endParaRPr kumimoji="0" lang="hr-HR" sz="1200" kern="1200" baseline="0" dirty="0">
                        <a:solidFill>
                          <a:schemeClr val="dk1"/>
                        </a:solidFill>
                        <a:latin typeface="Arial" panose="020B0604020202020204" pitchFamily="34" charset="0"/>
                        <a:ea typeface="+mn-ea"/>
                        <a:cs typeface="Arial" panose="020B0604020202020204" pitchFamily="34" charset="0"/>
                      </a:endParaRP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000" b="1" i="0" kern="1200" dirty="0" err="1">
                          <a:solidFill>
                            <a:schemeClr val="dk1"/>
                          </a:solidFill>
                          <a:effectLst/>
                          <a:latin typeface="Arial" panose="020B0604020202020204" pitchFamily="34" charset="0"/>
                          <a:ea typeface="+mn-ea"/>
                          <a:cs typeface="Arial" panose="020B0604020202020204" pitchFamily="34" charset="0"/>
                        </a:rPr>
                        <a:t>Introduction</a:t>
                      </a:r>
                      <a:r>
                        <a:rPr lang="hr-HR" sz="1000" b="1" i="0" kern="1200" dirty="0">
                          <a:solidFill>
                            <a:schemeClr val="dk1"/>
                          </a:solidFill>
                          <a:effectLst/>
                          <a:latin typeface="Arial" panose="020B0604020202020204" pitchFamily="34" charset="0"/>
                          <a:ea typeface="+mn-ea"/>
                          <a:cs typeface="Arial" panose="020B0604020202020204" pitchFamily="34" charset="0"/>
                        </a:rPr>
                        <a:t> to CSS
</a:t>
                      </a:r>
                    </a:p>
                  </a:txBody>
                  <a:tcPr anchor="ctr"/>
                </a:tc>
                <a:tc>
                  <a:txBody>
                    <a:bodyPr/>
                    <a:lstStyle/>
                    <a:p>
                      <a:pPr algn="ctr"/>
                      <a:r>
                        <a:rPr lang="hr-HR" sz="1200" dirty="0">
                          <a:latin typeface="Arial" panose="020B0604020202020204" pitchFamily="34" charset="0"/>
                          <a:cs typeface="Arial" panose="020B0604020202020204" pitchFamily="34" charset="0"/>
                        </a:rPr>
                        <a:t>13.</a:t>
                      </a: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dk1"/>
                          </a:solidFill>
                          <a:effectLst/>
                          <a:latin typeface="Arial" panose="020B0604020202020204" pitchFamily="34" charset="0"/>
                          <a:ea typeface="+mn-ea"/>
                          <a:cs typeface="Arial" panose="020B0604020202020204" pitchFamily="34" charset="0"/>
                        </a:rPr>
                        <a:t>Access data from JSON objects
</a:t>
                      </a:r>
                      <a:endParaRPr lang="hr-HR" sz="1000" b="1" i="0" kern="1200" dirty="0">
                        <a:solidFill>
                          <a:schemeClr val="dk1"/>
                        </a:solidFill>
                        <a:effectLst/>
                        <a:latin typeface="Arial" panose="020B0604020202020204" pitchFamily="34" charset="0"/>
                        <a:ea typeface="+mn-ea"/>
                        <a:cs typeface="Arial" panose="020B0604020202020204" pitchFamily="34" charset="0"/>
                      </a:endParaRPr>
                    </a:p>
                  </a:txBody>
                  <a:tcPr marL="91452" marR="91452" marT="45725" marB="45725" anchor="ctr"/>
                </a:tc>
                <a:extLst>
                  <a:ext uri="{0D108BD9-81ED-4DB2-BD59-A6C34878D82A}">
                    <a16:rowId xmlns:a16="http://schemas.microsoft.com/office/drawing/2014/main" val="10005"/>
                  </a:ext>
                </a:extLst>
              </a:tr>
              <a:tr h="549806">
                <a:tc>
                  <a:txBody>
                    <a:bodyPr/>
                    <a:lstStyle/>
                    <a:p>
                      <a:pPr algn="ctr"/>
                      <a:r>
                        <a:rPr lang="hr-HR" sz="1200" dirty="0">
                          <a:latin typeface="Arial" panose="020B0604020202020204" pitchFamily="34" charset="0"/>
                          <a:cs typeface="Arial" panose="020B0604020202020204" pitchFamily="34" charset="0"/>
                        </a:rPr>
                        <a:t>6. </a:t>
                      </a: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dk1"/>
                          </a:solidFill>
                          <a:effectLst/>
                          <a:latin typeface="Arial" panose="020B0604020202020204" pitchFamily="34" charset="0"/>
                          <a:ea typeface="+mn-ea"/>
                          <a:cs typeface="Arial" panose="020B0604020202020204" pitchFamily="34" charset="0"/>
                        </a:rPr>
                        <a:t>CSS classes, working with position property
</a:t>
                      </a:r>
                      <a:endParaRPr lang="hr-HR" sz="1000" b="1" i="0" kern="1200" dirty="0">
                        <a:solidFill>
                          <a:schemeClr val="dk1"/>
                        </a:solidFill>
                        <a:effectLst/>
                        <a:latin typeface="Arial" panose="020B0604020202020204" pitchFamily="34" charset="0"/>
                        <a:ea typeface="+mn-ea"/>
                        <a:cs typeface="Arial" panose="020B0604020202020204" pitchFamily="34" charset="0"/>
                      </a:endParaRPr>
                    </a:p>
                  </a:txBody>
                  <a:tcPr marL="91452" marR="91452" marT="45725" marB="45725" anchor="ctr"/>
                </a:tc>
                <a:tc>
                  <a:txBody>
                    <a:bodyPr/>
                    <a:lstStyle/>
                    <a:p>
                      <a:pPr algn="ctr"/>
                      <a:r>
                        <a:rPr lang="hr-HR" sz="1200" dirty="0">
                          <a:latin typeface="Arial" panose="020B0604020202020204" pitchFamily="34" charset="0"/>
                          <a:cs typeface="Arial" panose="020B0604020202020204" pitchFamily="34" charset="0"/>
                        </a:rPr>
                        <a:t>14. </a:t>
                      </a: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dk1"/>
                          </a:solidFill>
                          <a:effectLst/>
                          <a:latin typeface="Arial" panose="020B0604020202020204" pitchFamily="34" charset="0"/>
                          <a:ea typeface="+mn-ea"/>
                          <a:cs typeface="Arial" panose="020B0604020202020204" pitchFamily="34" charset="0"/>
                        </a:rPr>
                        <a:t>Applying </a:t>
                      </a:r>
                      <a:r>
                        <a:rPr lang="en-US" sz="1000" b="1" i="0" kern="1200" dirty="0" err="1">
                          <a:solidFill>
                            <a:schemeClr val="dk1"/>
                          </a:solidFill>
                          <a:effectLst/>
                          <a:latin typeface="Arial" panose="020B0604020202020204" pitchFamily="34" charset="0"/>
                          <a:ea typeface="+mn-ea"/>
                          <a:cs typeface="Arial" panose="020B0604020202020204" pitchFamily="34" charset="0"/>
                        </a:rPr>
                        <a:t>jQueryUI</a:t>
                      </a:r>
                      <a:r>
                        <a:rPr lang="en-US" sz="1000" b="1" i="0" kern="1200" dirty="0">
                          <a:solidFill>
                            <a:schemeClr val="dk1"/>
                          </a:solidFill>
                          <a:effectLst/>
                          <a:latin typeface="Arial" panose="020B0604020202020204" pitchFamily="34" charset="0"/>
                          <a:ea typeface="+mn-ea"/>
                          <a:cs typeface="Arial" panose="020B0604020202020204" pitchFamily="34" charset="0"/>
                        </a:rPr>
                        <a:t> library to create rich websites
</a:t>
                      </a:r>
                      <a:endParaRPr lang="hr-HR" sz="1000" b="1" i="0" kern="1200" dirty="0">
                        <a:solidFill>
                          <a:schemeClr val="dk1"/>
                        </a:solidFill>
                        <a:effectLst/>
                        <a:latin typeface="Arial" panose="020B0604020202020204" pitchFamily="34" charset="0"/>
                        <a:ea typeface="+mn-ea"/>
                        <a:cs typeface="Arial" panose="020B0604020202020204" pitchFamily="34" charset="0"/>
                      </a:endParaRPr>
                    </a:p>
                  </a:txBody>
                  <a:tcPr marL="91452" marR="91452" marT="45725" marB="45725" anchor="ctr"/>
                </a:tc>
                <a:extLst>
                  <a:ext uri="{0D108BD9-81ED-4DB2-BD59-A6C34878D82A}">
                    <a16:rowId xmlns:a16="http://schemas.microsoft.com/office/drawing/2014/main" val="10006"/>
                  </a:ext>
                </a:extLst>
              </a:tr>
              <a:tr h="427936">
                <a:tc>
                  <a:txBody>
                    <a:bodyPr/>
                    <a:lstStyle/>
                    <a:p>
                      <a:pPr algn="ctr"/>
                      <a:r>
                        <a:rPr lang="hr-HR" sz="1200" dirty="0">
                          <a:latin typeface="Arial" panose="020B0604020202020204" pitchFamily="34" charset="0"/>
                          <a:cs typeface="Arial" panose="020B0604020202020204" pitchFamily="34" charset="0"/>
                        </a:rPr>
                        <a:t>7. </a:t>
                      </a: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dk1"/>
                          </a:solidFill>
                          <a:effectLst/>
                          <a:latin typeface="Arial" panose="020B0604020202020204" pitchFamily="34" charset="0"/>
                          <a:ea typeface="+mn-ea"/>
                          <a:cs typeface="Arial" panose="020B0604020202020204" pitchFamily="34" charset="0"/>
                        </a:rPr>
                        <a:t>Define the structure of an HTML page by applying CSS
</a:t>
                      </a:r>
                      <a:endParaRPr lang="hr-HR" sz="1000" b="1" i="0" kern="1200" dirty="0">
                        <a:solidFill>
                          <a:schemeClr val="dk1"/>
                        </a:solidFill>
                        <a:effectLst/>
                        <a:latin typeface="Arial" panose="020B0604020202020204" pitchFamily="34" charset="0"/>
                        <a:ea typeface="+mn-ea"/>
                        <a:cs typeface="Arial" panose="020B0604020202020204" pitchFamily="34" charset="0"/>
                      </a:endParaRPr>
                    </a:p>
                  </a:txBody>
                  <a:tcPr marL="91452" marR="91452" marT="45725" marB="45725" anchor="ctr"/>
                </a:tc>
                <a:tc>
                  <a:txBody>
                    <a:bodyPr/>
                    <a:lstStyle/>
                    <a:p>
                      <a:pPr algn="ctr"/>
                      <a:r>
                        <a:rPr lang="hr-HR" sz="1200" dirty="0">
                          <a:latin typeface="Arial" panose="020B0604020202020204" pitchFamily="34" charset="0"/>
                          <a:cs typeface="Arial" panose="020B0604020202020204" pitchFamily="34" charset="0"/>
                        </a:rPr>
                        <a:t>15. </a:t>
                      </a:r>
                    </a:p>
                  </a:txBody>
                  <a:tcPr marL="91452" marR="91452" marT="45725" marB="45725" anchor="ctr"/>
                </a:tc>
                <a:tc>
                  <a:txBody>
                    <a:bodyPr/>
                    <a:lstStyle/>
                    <a:p>
                      <a:pPr algn="ctr"/>
                      <a:r>
                        <a:rPr lang="en-US" sz="1000" b="1" i="0" kern="1200" dirty="0">
                          <a:solidFill>
                            <a:schemeClr val="dk1"/>
                          </a:solidFill>
                          <a:effectLst/>
                          <a:latin typeface="Arial" panose="020B0604020202020204" pitchFamily="34" charset="0"/>
                          <a:ea typeface="+mn-ea"/>
                          <a:cs typeface="Arial" panose="020B0604020202020204" pitchFamily="34" charset="0"/>
                        </a:rPr>
                        <a:t>Apply bootstrap library to create responsive websites
</a:t>
                      </a:r>
                      <a:endParaRPr lang="hr-HR" sz="1000" b="1" i="0" kern="1200" dirty="0">
                        <a:solidFill>
                          <a:schemeClr val="dk1"/>
                        </a:solidFill>
                        <a:effectLst/>
                        <a:latin typeface="Arial" panose="020B0604020202020204" pitchFamily="34" charset="0"/>
                        <a:ea typeface="+mn-ea"/>
                        <a:cs typeface="Arial" panose="020B0604020202020204" pitchFamily="34" charset="0"/>
                      </a:endParaRPr>
                    </a:p>
                  </a:txBody>
                  <a:tcPr marL="91452" marR="91452" marT="45725" marB="45725" anchor="ctr"/>
                </a:tc>
                <a:extLst>
                  <a:ext uri="{0D108BD9-81ED-4DB2-BD59-A6C34878D82A}">
                    <a16:rowId xmlns:a16="http://schemas.microsoft.com/office/drawing/2014/main" val="10007"/>
                  </a:ext>
                </a:extLst>
              </a:tr>
              <a:tr h="365836">
                <a:tc>
                  <a:txBody>
                    <a:bodyPr/>
                    <a:lstStyle/>
                    <a:p>
                      <a:pPr algn="ctr"/>
                      <a:r>
                        <a:rPr lang="hr-HR" sz="1200" dirty="0">
                          <a:latin typeface="Arial" panose="020B0604020202020204" pitchFamily="34" charset="0"/>
                          <a:cs typeface="Arial" panose="020B0604020202020204" pitchFamily="34" charset="0"/>
                        </a:rPr>
                        <a:t>8. </a:t>
                      </a:r>
                    </a:p>
                  </a:txBody>
                  <a:tcPr marL="91452" marR="91452" marT="45725" marB="457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000" b="1" i="0" kern="1200" dirty="0">
                          <a:solidFill>
                            <a:schemeClr val="dk1"/>
                          </a:solidFill>
                          <a:effectLst/>
                          <a:latin typeface="Arial" panose="020B0604020202020204" pitchFamily="34" charset="0"/>
                          <a:ea typeface="+mn-ea"/>
                          <a:cs typeface="Arial" panose="020B0604020202020204" pitchFamily="34" charset="0"/>
                        </a:rPr>
                        <a:t>CSS </a:t>
                      </a:r>
                      <a:r>
                        <a:rPr lang="hr-HR" sz="1000" b="1" i="0" kern="1200" dirty="0" err="1">
                          <a:solidFill>
                            <a:schemeClr val="dk1"/>
                          </a:solidFill>
                          <a:effectLst/>
                          <a:latin typeface="Arial" panose="020B0604020202020204" pitchFamily="34" charset="0"/>
                          <a:ea typeface="+mn-ea"/>
                          <a:cs typeface="Arial" panose="020B0604020202020204" pitchFamily="34" charset="0"/>
                        </a:rPr>
                        <a:t>transitions</a:t>
                      </a:r>
                      <a:r>
                        <a:rPr lang="hr-HR" sz="1000" b="1" i="0" kern="1200" dirty="0">
                          <a:solidFill>
                            <a:schemeClr val="dk1"/>
                          </a:solidFill>
                          <a:effectLst/>
                          <a:latin typeface="Arial" panose="020B0604020202020204" pitchFamily="34" charset="0"/>
                          <a:ea typeface="+mn-ea"/>
                          <a:cs typeface="Arial" panose="020B0604020202020204" pitchFamily="34" charset="0"/>
                        </a:rPr>
                        <a:t> </a:t>
                      </a:r>
                      <a:r>
                        <a:rPr lang="hr-HR" sz="1000" b="1" i="0" kern="1200" dirty="0" err="1">
                          <a:solidFill>
                            <a:schemeClr val="dk1"/>
                          </a:solidFill>
                          <a:effectLst/>
                          <a:latin typeface="Arial" panose="020B0604020202020204" pitchFamily="34" charset="0"/>
                          <a:ea typeface="+mn-ea"/>
                          <a:cs typeface="Arial" panose="020B0604020202020204" pitchFamily="34" charset="0"/>
                        </a:rPr>
                        <a:t>and</a:t>
                      </a:r>
                      <a:r>
                        <a:rPr lang="hr-HR" sz="1000" b="1" i="0" kern="1200" dirty="0">
                          <a:solidFill>
                            <a:schemeClr val="dk1"/>
                          </a:solidFill>
                          <a:effectLst/>
                          <a:latin typeface="Arial" panose="020B0604020202020204" pitchFamily="34" charset="0"/>
                          <a:ea typeface="+mn-ea"/>
                          <a:cs typeface="Arial" panose="020B0604020202020204" pitchFamily="34" charset="0"/>
                        </a:rPr>
                        <a:t> </a:t>
                      </a:r>
                      <a:r>
                        <a:rPr lang="hr-HR" sz="1000" b="1" i="0" kern="1200" dirty="0" err="1">
                          <a:solidFill>
                            <a:schemeClr val="dk1"/>
                          </a:solidFill>
                          <a:effectLst/>
                          <a:latin typeface="Arial" panose="020B0604020202020204" pitchFamily="34" charset="0"/>
                          <a:ea typeface="+mn-ea"/>
                          <a:cs typeface="Arial" panose="020B0604020202020204" pitchFamily="34" charset="0"/>
                        </a:rPr>
                        <a:t>transformations</a:t>
                      </a:r>
                      <a:r>
                        <a:rPr lang="hr-HR" sz="1000" b="1" i="0" kern="1200" dirty="0">
                          <a:solidFill>
                            <a:schemeClr val="dk1"/>
                          </a:solidFill>
                          <a:effectLst/>
                          <a:latin typeface="Arial" panose="020B0604020202020204" pitchFamily="34" charset="0"/>
                          <a:ea typeface="+mn-ea"/>
                          <a:cs typeface="Arial" panose="020B0604020202020204" pitchFamily="34" charset="0"/>
                        </a:rPr>
                        <a:t>
</a:t>
                      </a:r>
                    </a:p>
                  </a:txBody>
                  <a:tcPr marL="91452" marR="91452" marT="45725" marB="45725" anchor="ctr"/>
                </a:tc>
                <a:tc gridSpan="2">
                  <a:txBody>
                    <a:bodyPr/>
                    <a:lstStyle/>
                    <a:p>
                      <a:pPr algn="ctr"/>
                      <a:endParaRPr lang="hr-HR" sz="1800" dirty="0"/>
                    </a:p>
                  </a:txBody>
                  <a:tcPr marL="91452" marR="91452" marT="45725" marB="45725" anchor="ctr"/>
                </a:tc>
                <a:tc hMerge="1">
                  <a:txBody>
                    <a:bodyPr/>
                    <a:lstStyle/>
                    <a:p>
                      <a:endParaRPr lang="hr-HR" sz="1800" dirty="0"/>
                    </a:p>
                  </a:txBody>
                  <a:tcPr marL="91447" marR="91447" marT="45714" marB="45714">
                    <a:solidFill>
                      <a:schemeClr val="accent6">
                        <a:lumMod val="60000"/>
                        <a:lumOff val="40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76786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a:t>Literature</a:t>
            </a:r>
          </a:p>
        </p:txBody>
      </p:sp>
      <p:sp>
        <p:nvSpPr>
          <p:cNvPr id="3" name="Rezervirano mjesto sadržaja 2"/>
          <p:cNvSpPr>
            <a:spLocks noGrp="1"/>
          </p:cNvSpPr>
          <p:nvPr>
            <p:ph idx="1"/>
          </p:nvPr>
        </p:nvSpPr>
        <p:spPr>
          <a:xfrm>
            <a:off x="838200" y="1478844"/>
            <a:ext cx="10515600" cy="4698119"/>
          </a:xfrm>
        </p:spPr>
        <p:txBody>
          <a:bodyPr>
            <a:normAutofit fontScale="92500" lnSpcReduction="10000"/>
          </a:bodyPr>
          <a:lstStyle/>
          <a:p>
            <a:pPr marL="0" indent="0">
              <a:lnSpc>
                <a:spcPct val="170000"/>
              </a:lnSpc>
              <a:buNone/>
            </a:pPr>
            <a:r>
              <a:rPr lang="hr-HR" dirty="0">
                <a:solidFill>
                  <a:srgbClr val="C30E60"/>
                </a:solidFill>
              </a:rPr>
              <a:t>ESSENTIAL READING</a:t>
            </a:r>
          </a:p>
          <a:p>
            <a:pPr>
              <a:lnSpc>
                <a:spcPct val="170000"/>
              </a:lnSpc>
            </a:pPr>
            <a:r>
              <a:rPr lang="en-GB" dirty="0"/>
              <a:t>Robbins, J. (2018) </a:t>
            </a:r>
            <a:r>
              <a:rPr lang="en-GB" i="1" dirty="0"/>
              <a:t>Learning Web Design: A Beginner's Guide to HTML, CSS, JavaScript, and Web Graphics</a:t>
            </a:r>
            <a:r>
              <a:rPr lang="en-GB" dirty="0"/>
              <a:t>. 5th </a:t>
            </a:r>
            <a:r>
              <a:rPr lang="en-GB" dirty="0" err="1"/>
              <a:t>edn</a:t>
            </a:r>
            <a:r>
              <a:rPr lang="en-GB" dirty="0"/>
              <a:t>. Sebastopol: O'Reilly Media.</a:t>
            </a:r>
            <a:endParaRPr lang="hr-HR" dirty="0"/>
          </a:p>
          <a:p>
            <a:pPr marL="0" indent="0">
              <a:lnSpc>
                <a:spcPct val="170000"/>
              </a:lnSpc>
              <a:buNone/>
            </a:pPr>
            <a:r>
              <a:rPr lang="hr-HR" dirty="0">
                <a:solidFill>
                  <a:srgbClr val="C30E60"/>
                </a:solidFill>
              </a:rPr>
              <a:t>RECOMMENDED READING</a:t>
            </a:r>
          </a:p>
          <a:p>
            <a:pPr>
              <a:lnSpc>
                <a:spcPct val="150000"/>
              </a:lnSpc>
            </a:pPr>
            <a:r>
              <a:rPr lang="en-GB" dirty="0"/>
              <a:t>McGrath, M. (2020) </a:t>
            </a:r>
            <a:r>
              <a:rPr lang="en-GB" i="1" dirty="0"/>
              <a:t>HTML, CSS &amp; JavaScript in easy steps</a:t>
            </a:r>
            <a:r>
              <a:rPr lang="en-GB" dirty="0"/>
              <a:t>. Warwickshire: In Easy Steps Limited.</a:t>
            </a:r>
            <a:endParaRPr lang="hr-HR" dirty="0"/>
          </a:p>
        </p:txBody>
      </p:sp>
    </p:spTree>
    <p:extLst>
      <p:ext uri="{BB962C8B-B14F-4D97-AF65-F5344CB8AC3E}">
        <p14:creationId xmlns:p14="http://schemas.microsoft.com/office/powerpoint/2010/main" val="479987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US" altLang="x-none" dirty="0"/>
              <a:t>What is necessary to get a signature?</a:t>
            </a:r>
            <a:endParaRPr lang="hr-HR" dirty="0"/>
          </a:p>
        </p:txBody>
      </p:sp>
      <p:sp>
        <p:nvSpPr>
          <p:cNvPr id="3" name="Rezervirano mjesto sadržaja 2"/>
          <p:cNvSpPr>
            <a:spLocks noGrp="1"/>
          </p:cNvSpPr>
          <p:nvPr>
            <p:ph sz="half" idx="1"/>
          </p:nvPr>
        </p:nvSpPr>
        <p:spPr>
          <a:xfrm>
            <a:off x="838199" y="1575104"/>
            <a:ext cx="9595981" cy="852564"/>
          </a:xfrm>
        </p:spPr>
        <p:txBody>
          <a:bodyPr>
            <a:normAutofit fontScale="77500" lnSpcReduction="20000"/>
          </a:bodyPr>
          <a:lstStyle/>
          <a:p>
            <a:pPr marL="0" indent="0">
              <a:buNone/>
              <a:defRPr/>
            </a:pPr>
            <a:r>
              <a:rPr lang="en-US" altLang="x-none" dirty="0">
                <a:latin typeface="Arial" panose="020B0604020202020204" pitchFamily="34" charset="0"/>
                <a:cs typeface="Arial" panose="020B0604020202020204" pitchFamily="34" charset="0"/>
              </a:rPr>
              <a:t>In order to obtain the right to a signature, it is necessary to participate in class at the percentage rate prescribed by the </a:t>
            </a:r>
            <a:r>
              <a:rPr lang="en-GB" dirty="0">
                <a:latin typeface="Arial" panose="020B0604020202020204" pitchFamily="34" charset="0"/>
                <a:cs typeface="Arial" panose="020B0604020202020204" pitchFamily="34" charset="0"/>
              </a:rPr>
              <a:t>Book of Regulations</a:t>
            </a:r>
            <a:r>
              <a:rPr lang="en-US" altLang="x-none" dirty="0">
                <a:latin typeface="Arial" panose="020B0604020202020204" pitchFamily="34" charset="0"/>
                <a:cs typeface="Arial" panose="020B0604020202020204" pitchFamily="34" charset="0"/>
              </a:rPr>
              <a:t> on studies and studying.</a:t>
            </a:r>
            <a:endParaRPr lang="en-US" dirty="0">
              <a:latin typeface="Arial" panose="020B0604020202020204" pitchFamily="34" charset="0"/>
              <a:cs typeface="Arial" panose="020B0604020202020204" pitchFamily="34" charset="0"/>
            </a:endParaRPr>
          </a:p>
        </p:txBody>
      </p:sp>
      <p:sp>
        <p:nvSpPr>
          <p:cNvPr id="7" name="Pravokutnik 6"/>
          <p:cNvSpPr/>
          <p:nvPr/>
        </p:nvSpPr>
        <p:spPr>
          <a:xfrm>
            <a:off x="789188" y="4863802"/>
            <a:ext cx="9835881" cy="1384995"/>
          </a:xfrm>
          <a:prstGeom prst="rect">
            <a:avLst/>
          </a:prstGeom>
        </p:spPr>
        <p:txBody>
          <a:bodyPr wrap="square">
            <a:spAutoFit/>
          </a:bodyPr>
          <a:lstStyle/>
          <a:p>
            <a:r>
              <a:rPr lang="en-US" sz="2800" dirty="0">
                <a:latin typeface="Arial" panose="020B0604020202020204" pitchFamily="34" charset="0"/>
                <a:cs typeface="Arial" panose="020B0604020202020204" pitchFamily="34" charset="0"/>
              </a:rPr>
              <a:t>Whoever fails to obtain a signature will have to enroll in the same course the following year, </a:t>
            </a:r>
            <a:r>
              <a:rPr lang="hr-HR" sz="2800" dirty="0">
                <a:latin typeface="Arial" panose="020B0604020202020204" pitchFamily="34" charset="0"/>
                <a:cs typeface="Arial" panose="020B0604020202020204" pitchFamily="34" charset="0"/>
              </a:rPr>
              <a:t>to </a:t>
            </a:r>
            <a:r>
              <a:rPr lang="en-US" sz="2800" dirty="0">
                <a:latin typeface="Arial" panose="020B0604020202020204" pitchFamily="34" charset="0"/>
                <a:cs typeface="Arial" panose="020B0604020202020204" pitchFamily="34" charset="0"/>
              </a:rPr>
              <a:t>pay the enrollment and does not have the right to take the exam.</a:t>
            </a:r>
            <a:endParaRPr lang="hr-HR" sz="2800" dirty="0">
              <a:latin typeface="Arial" panose="020B0604020202020204" pitchFamily="34" charset="0"/>
              <a:cs typeface="Arial" panose="020B0604020202020204" pitchFamily="34" charset="0"/>
            </a:endParaRPr>
          </a:p>
        </p:txBody>
      </p:sp>
      <p:graphicFrame>
        <p:nvGraphicFramePr>
          <p:cNvPr id="6" name="Tablica 5">
            <a:extLst>
              <a:ext uri="{FF2B5EF4-FFF2-40B4-BE49-F238E27FC236}">
                <a16:creationId xmlns:a16="http://schemas.microsoft.com/office/drawing/2014/main" id="{4F1FE1C5-EA66-4976-AC5A-3542A6369A0D}"/>
              </a:ext>
            </a:extLst>
          </p:cNvPr>
          <p:cNvGraphicFramePr>
            <a:graphicFrameLocks noGrp="1"/>
          </p:cNvGraphicFramePr>
          <p:nvPr>
            <p:extLst>
              <p:ext uri="{D42A27DB-BD31-4B8C-83A1-F6EECF244321}">
                <p14:modId xmlns:p14="http://schemas.microsoft.com/office/powerpoint/2010/main" val="1059025949"/>
              </p:ext>
            </p:extLst>
          </p:nvPr>
        </p:nvGraphicFramePr>
        <p:xfrm>
          <a:off x="1572189" y="2982020"/>
          <a:ext cx="8128000" cy="1014984"/>
        </p:xfrm>
        <a:graphic>
          <a:graphicData uri="http://schemas.openxmlformats.org/drawingml/2006/table">
            <a:tbl>
              <a:tblPr firstRow="1" bandRow="1">
                <a:tableStyleId>{073A0DAA-6AF3-43AB-8588-CEC1D06C72B9}</a:tableStyleId>
              </a:tblPr>
              <a:tblGrid>
                <a:gridCol w="4064000">
                  <a:extLst>
                    <a:ext uri="{9D8B030D-6E8A-4147-A177-3AD203B41FA5}">
                      <a16:colId xmlns:a16="http://schemas.microsoft.com/office/drawing/2014/main" val="2435421599"/>
                    </a:ext>
                  </a:extLst>
                </a:gridCol>
                <a:gridCol w="4064000">
                  <a:extLst>
                    <a:ext uri="{9D8B030D-6E8A-4147-A177-3AD203B41FA5}">
                      <a16:colId xmlns:a16="http://schemas.microsoft.com/office/drawing/2014/main" val="1670620813"/>
                    </a:ext>
                  </a:extLst>
                </a:gridCol>
              </a:tblGrid>
              <a:tr h="365760">
                <a:tc gridSpan="2">
                  <a:txBody>
                    <a:bodyPr/>
                    <a:lstStyle/>
                    <a:p>
                      <a:pPr algn="ctr"/>
                      <a:r>
                        <a:rPr lang="hr-HR" sz="1800" err="1"/>
                        <a:t>Lectures</a:t>
                      </a:r>
                      <a:r>
                        <a:rPr lang="hr-HR" sz="1800"/>
                        <a:t> </a:t>
                      </a:r>
                      <a:r>
                        <a:rPr lang="hr-HR" sz="1800" err="1"/>
                        <a:t>and</a:t>
                      </a:r>
                      <a:r>
                        <a:rPr lang="hr-HR" sz="1800"/>
                        <a:t> </a:t>
                      </a:r>
                      <a:r>
                        <a:rPr lang="hr-HR" sz="1800" err="1"/>
                        <a:t>practical</a:t>
                      </a:r>
                      <a:r>
                        <a:rPr lang="hr-HR" sz="1800"/>
                        <a:t> </a:t>
                      </a:r>
                      <a:r>
                        <a:rPr lang="hr-HR" sz="1800" err="1"/>
                        <a:t>classes</a:t>
                      </a:r>
                      <a:r>
                        <a:rPr lang="hr-HR" sz="1800"/>
                        <a:t> </a:t>
                      </a:r>
                      <a:r>
                        <a:rPr lang="hr-HR" sz="1800" err="1"/>
                        <a:t>participation</a:t>
                      </a:r>
                      <a:endParaRPr lang="hr-HR" sz="1800"/>
                    </a:p>
                  </a:txBody>
                  <a:tcPr marT="50292" marB="50292" anchor="ctr">
                    <a:solidFill>
                      <a:srgbClr val="C30E60"/>
                    </a:solidFill>
                  </a:tcPr>
                </a:tc>
                <a:tc hMerge="1">
                  <a:txBody>
                    <a:bodyPr/>
                    <a:lstStyle/>
                    <a:p>
                      <a:endParaRPr lang="hr-HR"/>
                    </a:p>
                  </a:txBody>
                  <a:tcPr/>
                </a:tc>
                <a:extLst>
                  <a:ext uri="{0D108BD9-81ED-4DB2-BD59-A6C34878D82A}">
                    <a16:rowId xmlns:a16="http://schemas.microsoft.com/office/drawing/2014/main" val="2044385318"/>
                  </a:ext>
                </a:extLst>
              </a:tr>
              <a:tr h="6400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x-none" sz="1800" noProof="0" dirty="0"/>
                        <a:t>At least </a:t>
                      </a:r>
                      <a:r>
                        <a:rPr lang="en-US" altLang="x-none" sz="1800" b="1" noProof="0" dirty="0"/>
                        <a:t>50%</a:t>
                      </a:r>
                      <a:r>
                        <a:rPr lang="en-US" altLang="x-none" sz="1800" noProof="0" dirty="0"/>
                        <a:t> of physical presence in</a:t>
                      </a:r>
                      <a:r>
                        <a:rPr lang="en-US" altLang="x-none" sz="1800" baseline="0" noProof="0" dirty="0"/>
                        <a:t> lectures</a:t>
                      </a:r>
                      <a:endParaRPr lang="en-US" sz="1800" noProof="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x-none" sz="1800" noProof="0" dirty="0"/>
                        <a:t>At least </a:t>
                      </a:r>
                      <a:r>
                        <a:rPr lang="hr-HR" altLang="x-none" sz="1800" b="1" noProof="0" dirty="0"/>
                        <a:t>6</a:t>
                      </a:r>
                      <a:r>
                        <a:rPr lang="en-US" altLang="x-none" sz="1800" b="1" noProof="0" dirty="0"/>
                        <a:t>0%</a:t>
                      </a:r>
                      <a:r>
                        <a:rPr lang="en-US" altLang="x-none" sz="1800" noProof="0" dirty="0"/>
                        <a:t> of physical presence in </a:t>
                      </a:r>
                      <a:r>
                        <a:rPr lang="hr-HR" altLang="x-none" sz="1800" noProof="0" dirty="0" err="1"/>
                        <a:t>practical</a:t>
                      </a:r>
                      <a:r>
                        <a:rPr lang="hr-HR" altLang="x-none" sz="1800" noProof="0" dirty="0"/>
                        <a:t> </a:t>
                      </a:r>
                      <a:r>
                        <a:rPr lang="hr-HR" altLang="x-none" sz="1800" noProof="0" dirty="0" err="1"/>
                        <a:t>classes</a:t>
                      </a:r>
                      <a:endParaRPr lang="en-US" sz="1800" noProof="0" dirty="0"/>
                    </a:p>
                  </a:txBody>
                  <a:tcPr anchor="ctr"/>
                </a:tc>
                <a:extLst>
                  <a:ext uri="{0D108BD9-81ED-4DB2-BD59-A6C34878D82A}">
                    <a16:rowId xmlns:a16="http://schemas.microsoft.com/office/drawing/2014/main" val="1617145250"/>
                  </a:ext>
                </a:extLst>
              </a:tr>
            </a:tbl>
          </a:graphicData>
        </a:graphic>
      </p:graphicFrame>
    </p:spTree>
    <p:extLst>
      <p:ext uri="{BB962C8B-B14F-4D97-AF65-F5344CB8AC3E}">
        <p14:creationId xmlns:p14="http://schemas.microsoft.com/office/powerpoint/2010/main" val="3587447361"/>
      </p:ext>
    </p:extLst>
  </p:cSld>
  <p:clrMapOvr>
    <a:masterClrMapping/>
  </p:clrMapOvr>
</p:sld>
</file>

<file path=ppt/theme/theme1.xml><?xml version="1.0" encoding="utf-8"?>
<a:theme xmlns:a="http://schemas.openxmlformats.org/drawingml/2006/main" name="Office Theme">
  <a:themeElements>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5217</TotalTime>
  <Words>2893</Words>
  <Application>Microsoft Office PowerPoint</Application>
  <PresentationFormat>Widescreen</PresentationFormat>
  <Paragraphs>375</Paragraphs>
  <Slides>45</Slides>
  <Notes>33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Calibri</vt:lpstr>
      <vt:lpstr>Candara</vt:lpstr>
      <vt:lpstr>Consolas</vt:lpstr>
      <vt:lpstr>Segoe UI</vt:lpstr>
      <vt:lpstr>Office Theme</vt:lpstr>
      <vt:lpstr>Standards in Internet Technology Application</vt:lpstr>
      <vt:lpstr>Organization of lectures</vt:lpstr>
      <vt:lpstr>Info</vt:lpstr>
      <vt:lpstr>Goals of this class</vt:lpstr>
      <vt:lpstr>About this class</vt:lpstr>
      <vt:lpstr>Learning outcomes</vt:lpstr>
      <vt:lpstr>What will we learn?</vt:lpstr>
      <vt:lpstr>Literature</vt:lpstr>
      <vt:lpstr>What is necessary to get a signature?</vt:lpstr>
      <vt:lpstr>Taking a course</vt:lpstr>
      <vt:lpstr>How does this relate to learning outcomes</vt:lpstr>
      <vt:lpstr>Assessment</vt:lpstr>
      <vt:lpstr>Exams</vt:lpstr>
      <vt:lpstr>Exams</vt:lpstr>
      <vt:lpstr>Academic standard of conduct</vt:lpstr>
      <vt:lpstr>Rules of conduct during class – in classroom</vt:lpstr>
      <vt:lpstr>Let's start!</vt:lpstr>
      <vt:lpstr>HTTP HyperTextTransferProtocol</vt:lpstr>
      <vt:lpstr>HTTP HyperTextTransferProtocol</vt:lpstr>
      <vt:lpstr>HTML</vt:lpstr>
      <vt:lpstr>HTML</vt:lpstr>
      <vt:lpstr>HTML</vt:lpstr>
      <vt:lpstr>HTML</vt:lpstr>
      <vt:lpstr>HTML</vt:lpstr>
      <vt:lpstr>HTML</vt:lpstr>
      <vt:lpstr>HTML elements</vt:lpstr>
      <vt:lpstr>HTML elements</vt:lpstr>
      <vt:lpstr>Attributes</vt:lpstr>
      <vt:lpstr>Rules of writing HTML</vt:lpstr>
      <vt:lpstr>HTML tag &lt;head&gt;</vt:lpstr>
      <vt:lpstr>HTML tag &lt;body&gt;</vt:lpstr>
      <vt:lpstr>HTML tag &lt;div&gt;</vt:lpstr>
      <vt:lpstr>HTML tag &lt;p&gt;</vt:lpstr>
      <vt:lpstr>HTML tag &lt;hn&gt;</vt:lpstr>
      <vt:lpstr>HTML tag &lt;img/&gt;</vt:lpstr>
      <vt:lpstr>HTML tag &lt;ol&gt;</vt:lpstr>
      <vt:lpstr>HTML tag &lt;ul&gt;</vt:lpstr>
      <vt:lpstr>HTML tag &lt;a&gt;</vt:lpstr>
      <vt:lpstr>HTML tag &lt;a&gt;</vt:lpstr>
      <vt:lpstr>Anchors</vt:lpstr>
      <vt:lpstr>Links in the same directory</vt:lpstr>
      <vt:lpstr>Links to lower level documents</vt:lpstr>
      <vt:lpstr>Links to higher level documents</vt:lpstr>
      <vt:lpstr>HTML special symbols</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zana mrsa</dc:creator>
  <cp:lastModifiedBy>Silvije Davila | Nastavnik</cp:lastModifiedBy>
  <cp:revision>210</cp:revision>
  <dcterms:created xsi:type="dcterms:W3CDTF">2018-01-24T13:33:55Z</dcterms:created>
  <dcterms:modified xsi:type="dcterms:W3CDTF">2025-10-01T12:46:05Z</dcterms:modified>
</cp:coreProperties>
</file>